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12192000" cy="6858000"/>
  <p:notesSz cx="6858000" cy="9144000"/>
  <p:defaultTextStyle>
    <a:defPPr defTabSz="914400">
      <a:defRPr lang="en-US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1" d="100"/>
          <a:sy n="111" d="100"/>
        </p:scale>
        <p:origin x="6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E93-4741-AFED-7AC2C7DC5937}"/>
              </c:ext>
            </c:extLst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8.0399999999999999E-2</c:v>
                </c:pt>
                <c:pt idx="1">
                  <c:v>9.8900000000000002E-2</c:v>
                </c:pt>
                <c:pt idx="2">
                  <c:v>0.1111</c:v>
                </c:pt>
                <c:pt idx="3">
                  <c:v>0.13009999999999999</c:v>
                </c:pt>
                <c:pt idx="4">
                  <c:v>0.2213</c:v>
                </c:pt>
                <c:pt idx="5">
                  <c:v>0.2271</c:v>
                </c:pt>
                <c:pt idx="6">
                  <c:v>0.1308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93-4741-AFED-7AC2C7DC59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Cross NG98DA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0.1109</c:v>
                </c:pt>
                <c:pt idx="1">
                  <c:v>2.0799999999999999E-2</c:v>
                </c:pt>
                <c:pt idx="2">
                  <c:v>6.8199999999999997E-2</c:v>
                </c:pt>
                <c:pt idx="3">
                  <c:v>8.3299999999999999E-2</c:v>
                </c:pt>
                <c:pt idx="4">
                  <c:v>0.21460000000000001</c:v>
                </c:pt>
                <c:pt idx="5">
                  <c:v>0.37309999999999999</c:v>
                </c:pt>
                <c:pt idx="6">
                  <c:v>0.12870000000000001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93-4741-AFED-7AC2C7DC59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New Red Cap NG97BG</c:v>
                </c:pt>
                <c:pt idx="1">
                  <c:v>The Plough Inn NG105DU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1.7994000000000001</c:v>
                </c:pt>
                <c:pt idx="1">
                  <c:v>1.5409999999999999</c:v>
                </c:pt>
                <c:pt idx="2">
                  <c:v>1.3613999999999999</c:v>
                </c:pt>
                <c:pt idx="3">
                  <c:v>1.0653999999999999</c:v>
                </c:pt>
                <c:pt idx="4">
                  <c:v>1.0054000000000001</c:v>
                </c:pt>
                <c:pt idx="5">
                  <c:v>0.95369999999999999</c:v>
                </c:pt>
                <c:pt idx="6">
                  <c:v>0.79239999999999999</c:v>
                </c:pt>
                <c:pt idx="7">
                  <c:v>0.70379999999999998</c:v>
                </c:pt>
                <c:pt idx="8">
                  <c:v>0.59989999999999999</c:v>
                </c:pt>
                <c:pt idx="9">
                  <c:v>0.45090000000000002</c:v>
                </c:pt>
                <c:pt idx="10">
                  <c:v>0.43259999999999998</c:v>
                </c:pt>
                <c:pt idx="11">
                  <c:v>0.39069999999999999</c:v>
                </c:pt>
                <c:pt idx="12">
                  <c:v>0.31990000000000002</c:v>
                </c:pt>
                <c:pt idx="13">
                  <c:v>-0.32069999999999999</c:v>
                </c:pt>
                <c:pt idx="14">
                  <c:v>-0.4335</c:v>
                </c:pt>
                <c:pt idx="15">
                  <c:v>-0.51449999999999996</c:v>
                </c:pt>
                <c:pt idx="16">
                  <c:v>-0.75029999999999997</c:v>
                </c:pt>
                <c:pt idx="17">
                  <c:v>-0.98219999999999996</c:v>
                </c:pt>
                <c:pt idx="18">
                  <c:v>-2.5396000000000001</c:v>
                </c:pt>
                <c:pt idx="19">
                  <c:v>-2.5703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F4FB-404E-BBB4-0D9D9584C0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315-42F0-93DC-5E3445F1CBB4}"/>
              </c:ext>
            </c:extLst>
          </c:dPt>
          <c:cat>
            <c:strRef>
              <c:f>'Sheet1'!$A$2:$A$21</c:f>
              <c:strCache>
                <c:ptCount val="20"/>
                <c:pt idx="0">
                  <c:v>The Plough Inn NG105DU</c:v>
                </c:pt>
                <c:pt idx="1">
                  <c:v>West End Club NG97AZ</c:v>
                </c:pt>
                <c:pt idx="2">
                  <c:v>White Lion Sandiacre NG105HW</c:v>
                </c:pt>
                <c:pt idx="3">
                  <c:v>Man of Iron (Stapleford) NG98HZ</c:v>
                </c:pt>
                <c:pt idx="4">
                  <c:v>Burger King NG105AG</c:v>
                </c:pt>
                <c:pt idx="5">
                  <c:v>Blue Bell NG105DF</c:v>
                </c:pt>
                <c:pt idx="6">
                  <c:v>Vivo Restaurant NG97AY</c:v>
                </c:pt>
                <c:pt idx="7">
                  <c:v>Larrys Number One Bar NG97AN</c:v>
                </c:pt>
                <c:pt idx="8">
                  <c:v>Tommy Tuckers NG97AY</c:v>
                </c:pt>
                <c:pt idx="9">
                  <c:v>New Red Cap NG97BG</c:v>
                </c:pt>
                <c:pt idx="10">
                  <c:v>New Manor Fish Bar NG98GF</c:v>
                </c:pt>
                <c:pt idx="11">
                  <c:v>Buonissima Aperitivo Bar NG105BG</c:v>
                </c:pt>
                <c:pt idx="12">
                  <c:v>Sandiacre Fish Bar NG105HS</c:v>
                </c:pt>
                <c:pt idx="13">
                  <c:v>Horse &amp; Jockey NG98AA</c:v>
                </c:pt>
                <c:pt idx="14">
                  <c:v>Greggs NG97AA</c:v>
                </c:pt>
                <c:pt idx="15">
                  <c:v>Old Cross NG98DA</c:v>
                </c:pt>
                <c:pt idx="16">
                  <c:v>Erewash Valley Golf Club DE74QR</c:v>
                </c:pt>
                <c:pt idx="17">
                  <c:v>Sherwin Arms (Bramcote) NG93JN</c:v>
                </c:pt>
                <c:pt idx="18">
                  <c:v>The Admiral Sir John Borlase Warren NG97AA</c:v>
                </c:pt>
                <c:pt idx="19">
                  <c:v>Midland Hotel NG97AZ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7.22E-2</c:v>
                </c:pt>
                <c:pt idx="1">
                  <c:v>2.64E-2</c:v>
                </c:pt>
                <c:pt idx="2">
                  <c:v>7.7600000000000002E-2</c:v>
                </c:pt>
                <c:pt idx="3">
                  <c:v>2.9100000000000001E-2</c:v>
                </c:pt>
                <c:pt idx="4">
                  <c:v>5.5300000000000002E-2</c:v>
                </c:pt>
                <c:pt idx="5">
                  <c:v>2.8199999999999999E-2</c:v>
                </c:pt>
                <c:pt idx="6">
                  <c:v>3.9E-2</c:v>
                </c:pt>
                <c:pt idx="7">
                  <c:v>0.02</c:v>
                </c:pt>
                <c:pt idx="8">
                  <c:v>1.6899999999999998E-2</c:v>
                </c:pt>
                <c:pt idx="9">
                  <c:v>4.4000000000000003E-3</c:v>
                </c:pt>
                <c:pt idx="10">
                  <c:v>3.1800000000000002E-2</c:v>
                </c:pt>
                <c:pt idx="11">
                  <c:v>5.0299999999999997E-2</c:v>
                </c:pt>
                <c:pt idx="12">
                  <c:v>5.6899999999999999E-2</c:v>
                </c:pt>
                <c:pt idx="13">
                  <c:v>4.9200000000000001E-2</c:v>
                </c:pt>
                <c:pt idx="14">
                  <c:v>4.4400000000000002E-2</c:v>
                </c:pt>
                <c:pt idx="15">
                  <c:v>2.5000000000000001E-2</c:v>
                </c:pt>
                <c:pt idx="16">
                  <c:v>6.7500000000000004E-2</c:v>
                </c:pt>
                <c:pt idx="17">
                  <c:v>9.9299999999999999E-2</c:v>
                </c:pt>
                <c:pt idx="18">
                  <c:v>0.1409</c:v>
                </c:pt>
                <c:pt idx="19">
                  <c:v>6.4600000000000005E-2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15-42F0-93DC-5E3445F1CB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The Plough Inn NG105DU</c:v>
                </c:pt>
                <c:pt idx="1">
                  <c:v>West End Club NG97AZ</c:v>
                </c:pt>
                <c:pt idx="2">
                  <c:v>White Lion Sandiacre NG105HW</c:v>
                </c:pt>
                <c:pt idx="3">
                  <c:v>Man of Iron (Stapleford) NG98HZ</c:v>
                </c:pt>
                <c:pt idx="4">
                  <c:v>Burger King NG105AG</c:v>
                </c:pt>
                <c:pt idx="5">
                  <c:v>Blue Bell NG105DF</c:v>
                </c:pt>
                <c:pt idx="6">
                  <c:v>Vivo Restaurant NG97AY</c:v>
                </c:pt>
                <c:pt idx="7">
                  <c:v>Larrys Number One Bar NG97AN</c:v>
                </c:pt>
                <c:pt idx="8">
                  <c:v>Tommy Tuckers NG97AY</c:v>
                </c:pt>
                <c:pt idx="9">
                  <c:v>New Red Cap NG97BG</c:v>
                </c:pt>
                <c:pt idx="10">
                  <c:v>New Manor Fish Bar NG98GF</c:v>
                </c:pt>
                <c:pt idx="11">
                  <c:v>Buonissima Aperitivo Bar NG105BG</c:v>
                </c:pt>
                <c:pt idx="12">
                  <c:v>Sandiacre Fish Bar NG105HS</c:v>
                </c:pt>
                <c:pt idx="13">
                  <c:v>Horse &amp; Jockey NG98AA</c:v>
                </c:pt>
                <c:pt idx="14">
                  <c:v>Greggs NG97AA</c:v>
                </c:pt>
                <c:pt idx="15">
                  <c:v>Old Cross NG98DA</c:v>
                </c:pt>
                <c:pt idx="16">
                  <c:v>Erewash Valley Golf Club DE74QR</c:v>
                </c:pt>
                <c:pt idx="17">
                  <c:v>Sherwin Arms (Bramcote) NG93JN</c:v>
                </c:pt>
                <c:pt idx="18">
                  <c:v>The Admiral Sir John Borlase Warren NG97AA</c:v>
                </c:pt>
                <c:pt idx="19">
                  <c:v>Midland Hotel NG97AZ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9.4299999999999995E-2</c:v>
                </c:pt>
                <c:pt idx="1">
                  <c:v>3.9199999999999999E-2</c:v>
                </c:pt>
                <c:pt idx="2">
                  <c:v>9.0399999999999994E-2</c:v>
                </c:pt>
                <c:pt idx="3">
                  <c:v>3.8699999999999998E-2</c:v>
                </c:pt>
                <c:pt idx="4">
                  <c:v>6.2E-2</c:v>
                </c:pt>
                <c:pt idx="5">
                  <c:v>3.4599999999999999E-2</c:v>
                </c:pt>
                <c:pt idx="6">
                  <c:v>4.4900000000000002E-2</c:v>
                </c:pt>
                <c:pt idx="7">
                  <c:v>2.4899999999999999E-2</c:v>
                </c:pt>
                <c:pt idx="8">
                  <c:v>2.0799999999999999E-2</c:v>
                </c:pt>
                <c:pt idx="9">
                  <c:v>8.0999999999999996E-3</c:v>
                </c:pt>
                <c:pt idx="10">
                  <c:v>3.2099999999999997E-2</c:v>
                </c:pt>
                <c:pt idx="11">
                  <c:v>4.8599999999999997E-2</c:v>
                </c:pt>
                <c:pt idx="12">
                  <c:v>5.5100000000000003E-2</c:v>
                </c:pt>
                <c:pt idx="13">
                  <c:v>4.6899999999999997E-2</c:v>
                </c:pt>
                <c:pt idx="14">
                  <c:v>4.1599999999999998E-2</c:v>
                </c:pt>
                <c:pt idx="15">
                  <c:v>1.84E-2</c:v>
                </c:pt>
                <c:pt idx="16">
                  <c:v>5.6500000000000002E-2</c:v>
                </c:pt>
                <c:pt idx="17">
                  <c:v>8.6999999999999994E-2</c:v>
                </c:pt>
                <c:pt idx="18">
                  <c:v>0.1201</c:v>
                </c:pt>
                <c:pt idx="19">
                  <c:v>3.4599999999999999E-2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15-42F0-93DC-5E3445F1CB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The Plough Inn NG105DU</c:v>
                </c:pt>
                <c:pt idx="1">
                  <c:v>West End Club NG97AZ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2.2100000000000002E-2</c:v>
                </c:pt>
                <c:pt idx="1">
                  <c:v>1.2800000000000001E-2</c:v>
                </c:pt>
                <c:pt idx="2">
                  <c:v>1.2800000000000001E-2</c:v>
                </c:pt>
                <c:pt idx="3">
                  <c:v>9.5999999999999992E-3</c:v>
                </c:pt>
                <c:pt idx="4">
                  <c:v>6.7000000000000002E-3</c:v>
                </c:pt>
                <c:pt idx="5">
                  <c:v>6.4000000000000003E-3</c:v>
                </c:pt>
                <c:pt idx="6">
                  <c:v>5.8999999999999999E-3</c:v>
                </c:pt>
                <c:pt idx="7">
                  <c:v>4.8999999999999998E-3</c:v>
                </c:pt>
                <c:pt idx="8">
                  <c:v>3.8999999999999998E-3</c:v>
                </c:pt>
                <c:pt idx="9">
                  <c:v>3.7000000000000002E-3</c:v>
                </c:pt>
                <c:pt idx="10">
                  <c:v>2.9999999999999997E-4</c:v>
                </c:pt>
                <c:pt idx="11">
                  <c:v>-1.6999999999999999E-3</c:v>
                </c:pt>
                <c:pt idx="12">
                  <c:v>-1.8E-3</c:v>
                </c:pt>
                <c:pt idx="13">
                  <c:v>-2.3E-3</c:v>
                </c:pt>
                <c:pt idx="14">
                  <c:v>-2.8E-3</c:v>
                </c:pt>
                <c:pt idx="15">
                  <c:v>-6.6E-3</c:v>
                </c:pt>
                <c:pt idx="16">
                  <c:v>-1.0999999999999999E-2</c:v>
                </c:pt>
                <c:pt idx="17">
                  <c:v>-1.23E-2</c:v>
                </c:pt>
                <c:pt idx="18">
                  <c:v>-2.0799999999999999E-2</c:v>
                </c:pt>
                <c:pt idx="19">
                  <c:v>-0.03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BF4A-4AD1-BF83-F0F848AD0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F60-4C4B-A016-027047412A3D}"/>
              </c:ext>
            </c:extLst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5.7500000000000002E-2</c:v>
                </c:pt>
                <c:pt idx="1">
                  <c:v>0.1231</c:v>
                </c:pt>
                <c:pt idx="2">
                  <c:v>0.21859999999999999</c:v>
                </c:pt>
                <c:pt idx="3">
                  <c:v>0.22070000000000001</c:v>
                </c:pt>
                <c:pt idx="4">
                  <c:v>0.2238</c:v>
                </c:pt>
                <c:pt idx="5">
                  <c:v>0.10829999999999999</c:v>
                </c:pt>
                <c:pt idx="6">
                  <c:v>4.7699999999999999E-2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60-4C4B-A016-027047412A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Cross NG98DA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2.7000000000000001E-3</c:v>
                </c:pt>
                <c:pt idx="1">
                  <c:v>0.1004</c:v>
                </c:pt>
                <c:pt idx="2">
                  <c:v>0.21</c:v>
                </c:pt>
                <c:pt idx="3">
                  <c:v>0.42630000000000001</c:v>
                </c:pt>
                <c:pt idx="4">
                  <c:v>0.21179999999999999</c:v>
                </c:pt>
                <c:pt idx="5">
                  <c:v>4.5400000000000003E-2</c:v>
                </c:pt>
                <c:pt idx="6">
                  <c:v>3.0000000000000001E-3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60-4C4B-A016-027047412A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-5.4800000000000001E-2</c:v>
                </c:pt>
                <c:pt idx="1">
                  <c:v>-2.2700000000000001E-2</c:v>
                </c:pt>
                <c:pt idx="2">
                  <c:v>-8.6E-3</c:v>
                </c:pt>
                <c:pt idx="3">
                  <c:v>0.2056</c:v>
                </c:pt>
                <c:pt idx="4">
                  <c:v>-1.2E-2</c:v>
                </c:pt>
                <c:pt idx="5">
                  <c:v>-6.2899999999999998E-2</c:v>
                </c:pt>
                <c:pt idx="6">
                  <c:v>-4.4699999999999997E-2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40BF-4DF8-86D6-83B891F2F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3.0499999999999999E-2</c:v>
                </c:pt>
                <c:pt idx="1">
                  <c:v>-7.8100000000000003E-2</c:v>
                </c:pt>
                <c:pt idx="2">
                  <c:v>-4.2900000000000001E-2</c:v>
                </c:pt>
                <c:pt idx="3">
                  <c:v>-4.6800000000000001E-2</c:v>
                </c:pt>
                <c:pt idx="4">
                  <c:v>-6.7000000000000002E-3</c:v>
                </c:pt>
                <c:pt idx="5">
                  <c:v>0.14599999999999999</c:v>
                </c:pt>
                <c:pt idx="6">
                  <c:v>-2.0999999999999999E-3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CEB-4F3F-A669-8BD96A9D48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1A5-4FF6-B54A-8CC491A5872C}"/>
              </c:ext>
            </c:extLst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7.3899999999999993E-2</c:v>
                </c:pt>
                <c:pt idx="1">
                  <c:v>0.505</c:v>
                </c:pt>
                <c:pt idx="2">
                  <c:v>0.4209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A5-4FF6-B54A-8CC491A587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Cross NG98DA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3.0499999999999999E-2</c:v>
                </c:pt>
                <c:pt idx="1">
                  <c:v>0.45279999999999998</c:v>
                </c:pt>
                <c:pt idx="2">
                  <c:v>0.51649999999999996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A5-4FF6-B54A-8CC491A587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-4.3400000000000001E-2</c:v>
                </c:pt>
                <c:pt idx="1">
                  <c:v>-5.2200000000000003E-2</c:v>
                </c:pt>
                <c:pt idx="2">
                  <c:v>9.5600000000000004E-2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D26-4319-BD3B-2C4B6CC96F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22E-476C-A804-62C88350C75B}"/>
              </c:ext>
            </c:extLst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0.3508</c:v>
                </c:pt>
                <c:pt idx="1">
                  <c:v>0.64910000000000001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2E-476C-A804-62C88350C7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Cross NG98DA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0.20219999999999999</c:v>
                </c:pt>
                <c:pt idx="1">
                  <c:v>0.79769999999999996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22E-476C-A804-62C88350C7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-0.14860000000000001</c:v>
                </c:pt>
                <c:pt idx="1">
                  <c:v>0.14860000000000001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06F4-4105-91A0-A6C07C8C05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122-4C0A-8D9A-9084A7880F52}"/>
              </c:ext>
            </c:extLst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0.28029999999999999</c:v>
                </c:pt>
                <c:pt idx="1">
                  <c:v>4.7100000000000003E-2</c:v>
                </c:pt>
                <c:pt idx="2">
                  <c:v>0.1298</c:v>
                </c:pt>
                <c:pt idx="3">
                  <c:v>0.22220000000000001</c:v>
                </c:pt>
                <c:pt idx="4">
                  <c:v>4.9399999999999999E-2</c:v>
                </c:pt>
                <c:pt idx="5">
                  <c:v>0.16639999999999999</c:v>
                </c:pt>
                <c:pt idx="6">
                  <c:v>5.8299999999999998E-2</c:v>
                </c:pt>
                <c:pt idx="7">
                  <c:v>4.6100000000000002E-2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2-4C0A-8D9A-9084A7880F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Cross NG98DA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3.3700000000000001E-2</c:v>
                </c:pt>
                <c:pt idx="1">
                  <c:v>2.7E-2</c:v>
                </c:pt>
                <c:pt idx="2">
                  <c:v>3.8999999999999998E-3</c:v>
                </c:pt>
                <c:pt idx="3">
                  <c:v>0.74019999999999997</c:v>
                </c:pt>
                <c:pt idx="4">
                  <c:v>7.0699999999999999E-2</c:v>
                </c:pt>
                <c:pt idx="5">
                  <c:v>5.5599999999999997E-2</c:v>
                </c:pt>
                <c:pt idx="6">
                  <c:v>5.8700000000000002E-2</c:v>
                </c:pt>
                <c:pt idx="7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22-4C0A-8D9A-9084A7880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-0.24660000000000001</c:v>
                </c:pt>
                <c:pt idx="1">
                  <c:v>-2.01E-2</c:v>
                </c:pt>
                <c:pt idx="2">
                  <c:v>-0.12590000000000001</c:v>
                </c:pt>
                <c:pt idx="3">
                  <c:v>0.51800000000000002</c:v>
                </c:pt>
                <c:pt idx="4">
                  <c:v>2.1299999999999999E-2</c:v>
                </c:pt>
                <c:pt idx="5">
                  <c:v>-0.1108</c:v>
                </c:pt>
                <c:pt idx="6">
                  <c:v>4.0000000000000002E-4</c:v>
                </c:pt>
                <c:pt idx="7">
                  <c:v>-3.61E-2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C49-48B4-9613-5126C5DEC8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47E-4070-80D2-3B292362E503}"/>
              </c:ext>
            </c:extLst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0.46789999999999998</c:v>
                </c:pt>
                <c:pt idx="1">
                  <c:v>0.28070000000000001</c:v>
                </c:pt>
                <c:pt idx="2">
                  <c:v>9.8400000000000001E-2</c:v>
                </c:pt>
                <c:pt idx="3">
                  <c:v>7.5800000000000006E-2</c:v>
                </c:pt>
                <c:pt idx="4">
                  <c:v>2.81E-2</c:v>
                </c:pt>
                <c:pt idx="5">
                  <c:v>1.7299999999999999E-2</c:v>
                </c:pt>
                <c:pt idx="6">
                  <c:v>3.15E-2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7E-4070-80D2-3B292362E5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Cross NG98DA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0.78500000000000003</c:v>
                </c:pt>
                <c:pt idx="1">
                  <c:v>0.13420000000000001</c:v>
                </c:pt>
                <c:pt idx="2">
                  <c:v>1.1299999999999999E-2</c:v>
                </c:pt>
                <c:pt idx="3">
                  <c:v>4.8399999999999999E-2</c:v>
                </c:pt>
                <c:pt idx="4">
                  <c:v>3.7000000000000002E-3</c:v>
                </c:pt>
                <c:pt idx="5">
                  <c:v>2.8E-3</c:v>
                </c:pt>
                <c:pt idx="6">
                  <c:v>1.4200000000000001E-2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7E-4070-80D2-3B292362E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0.31709999999999999</c:v>
                </c:pt>
                <c:pt idx="1">
                  <c:v>-0.14649999999999999</c:v>
                </c:pt>
                <c:pt idx="2">
                  <c:v>-8.7099999999999997E-2</c:v>
                </c:pt>
                <c:pt idx="3">
                  <c:v>-2.7400000000000001E-2</c:v>
                </c:pt>
                <c:pt idx="4">
                  <c:v>-2.4400000000000002E-2</c:v>
                </c:pt>
                <c:pt idx="5">
                  <c:v>-1.4500000000000001E-2</c:v>
                </c:pt>
                <c:pt idx="6">
                  <c:v>-1.7299999999999999E-2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7914-4A31-B37F-96C8C665BD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Old Cross NG98DA</c:v>
                </c:pt>
                <c:pt idx="1">
                  <c:v>The Admiral Sir John Borlase Warren NG97AA</c:v>
                </c:pt>
                <c:pt idx="2">
                  <c:v>Larrys Number One Bar NG97AN</c:v>
                </c:pt>
                <c:pt idx="3">
                  <c:v>Sherwin Arms (Bramcote) NG93JN</c:v>
                </c:pt>
                <c:pt idx="4">
                  <c:v>Man of Iron (Stapleford) NG98HZ</c:v>
                </c:pt>
                <c:pt idx="5">
                  <c:v>Horse &amp; Jockey NG98AA</c:v>
                </c:pt>
                <c:pt idx="6">
                  <c:v>White Lion Sandiacre NG105HW</c:v>
                </c:pt>
                <c:pt idx="7">
                  <c:v>Erewash Valley Golf Club DE74QR</c:v>
                </c:pt>
                <c:pt idx="8">
                  <c:v>Midland Hotel NG97AZ</c:v>
                </c:pt>
                <c:pt idx="9">
                  <c:v>The Plough Inn NG105DU</c:v>
                </c:pt>
                <c:pt idx="10">
                  <c:v>West End Club NG97AZ</c:v>
                </c:pt>
                <c:pt idx="11">
                  <c:v>New Manor Fish Bar NG98GF</c:v>
                </c:pt>
                <c:pt idx="12">
                  <c:v>Blue Bell NG105DF</c:v>
                </c:pt>
                <c:pt idx="13">
                  <c:v>Vivo Restaurant NG97AY</c:v>
                </c:pt>
                <c:pt idx="14">
                  <c:v>Greggs NG97AA</c:v>
                </c:pt>
                <c:pt idx="15">
                  <c:v>Sandiacre Fish Bar NG105HS</c:v>
                </c:pt>
                <c:pt idx="16">
                  <c:v>Burger King NG105AG</c:v>
                </c:pt>
                <c:pt idx="17">
                  <c:v>Buonissima Aperitivo Bar NG105BG</c:v>
                </c:pt>
                <c:pt idx="18">
                  <c:v>New Red Cap NG97BG</c:v>
                </c:pt>
                <c:pt idx="19">
                  <c:v>Tommy Tuckers NG97AY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0.1782</c:v>
                </c:pt>
                <c:pt idx="1">
                  <c:v>0.1104</c:v>
                </c:pt>
                <c:pt idx="2">
                  <c:v>9.8599999999999993E-2</c:v>
                </c:pt>
                <c:pt idx="3">
                  <c:v>9.8500000000000004E-2</c:v>
                </c:pt>
                <c:pt idx="4">
                  <c:v>6.4299999999999996E-2</c:v>
                </c:pt>
                <c:pt idx="5">
                  <c:v>6.1600000000000002E-2</c:v>
                </c:pt>
                <c:pt idx="6">
                  <c:v>5.8500000000000003E-2</c:v>
                </c:pt>
                <c:pt idx="7">
                  <c:v>5.3100000000000001E-2</c:v>
                </c:pt>
                <c:pt idx="8">
                  <c:v>5.1799999999999999E-2</c:v>
                </c:pt>
                <c:pt idx="9">
                  <c:v>3.5299999999999998E-2</c:v>
                </c:pt>
                <c:pt idx="10">
                  <c:v>3.44E-2</c:v>
                </c:pt>
                <c:pt idx="11">
                  <c:v>3.1E-2</c:v>
                </c:pt>
                <c:pt idx="12">
                  <c:v>2.2599999999999999E-2</c:v>
                </c:pt>
                <c:pt idx="13">
                  <c:v>1.9599999999999999E-2</c:v>
                </c:pt>
                <c:pt idx="14">
                  <c:v>1.77E-2</c:v>
                </c:pt>
                <c:pt idx="15">
                  <c:v>1.5900000000000001E-2</c:v>
                </c:pt>
                <c:pt idx="16">
                  <c:v>1.3599999999999999E-2</c:v>
                </c:pt>
                <c:pt idx="17">
                  <c:v>1.26E-2</c:v>
                </c:pt>
                <c:pt idx="18">
                  <c:v>1.09E-2</c:v>
                </c:pt>
                <c:pt idx="19">
                  <c:v>1.04E-2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4-4006-9261-FAD8606CAC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23-4221-87A8-E8C1E090D161}"/>
              </c:ext>
            </c:extLst>
          </c:dPt>
          <c:cat>
            <c:strRef>
              <c:f>'Sheet1'!$A$2:$A$21</c:f>
              <c:strCache>
                <c:ptCount val="20"/>
                <c:pt idx="0">
                  <c:v>West End Club NG97AZ</c:v>
                </c:pt>
                <c:pt idx="1">
                  <c:v>Man of Iron (Stapleford) NG98HZ</c:v>
                </c:pt>
                <c:pt idx="2">
                  <c:v>Larrys Number One Bar NG97AN</c:v>
                </c:pt>
                <c:pt idx="3">
                  <c:v>The Plough Inn NG105DU</c:v>
                </c:pt>
                <c:pt idx="4">
                  <c:v>Horse &amp; Jockey NG98AA</c:v>
                </c:pt>
                <c:pt idx="5">
                  <c:v>Vivo Restaurant NG97AY</c:v>
                </c:pt>
                <c:pt idx="6">
                  <c:v>New Red Cap NG97BG</c:v>
                </c:pt>
                <c:pt idx="7">
                  <c:v>Blue Bell NG105DF</c:v>
                </c:pt>
                <c:pt idx="8">
                  <c:v>Sandiacre Fish Bar NG105HS</c:v>
                </c:pt>
                <c:pt idx="9">
                  <c:v>White Lion Sandiacre NG105HW</c:v>
                </c:pt>
                <c:pt idx="10">
                  <c:v>Buonissima Aperitivo Bar NG105BG</c:v>
                </c:pt>
                <c:pt idx="11">
                  <c:v>Tommy Tuckers NG97AY</c:v>
                </c:pt>
                <c:pt idx="12">
                  <c:v>Burger King NG105AG</c:v>
                </c:pt>
                <c:pt idx="13">
                  <c:v>New Manor Fish Bar NG98GF</c:v>
                </c:pt>
                <c:pt idx="14">
                  <c:v>Greggs NG97AA</c:v>
                </c:pt>
                <c:pt idx="15">
                  <c:v>Sherwin Arms (Bramcote) NG93JN</c:v>
                </c:pt>
                <c:pt idx="16">
                  <c:v>Old Cross NG98DA</c:v>
                </c:pt>
                <c:pt idx="17">
                  <c:v>Erewash Valley Golf Club DE74QR</c:v>
                </c:pt>
                <c:pt idx="18">
                  <c:v>The Admiral Sir John Borlase Warren NG97AA</c:v>
                </c:pt>
                <c:pt idx="19">
                  <c:v>Midland Hotel NG97AZ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3.5299999999999998E-2</c:v>
                </c:pt>
                <c:pt idx="1">
                  <c:v>6.2E-2</c:v>
                </c:pt>
                <c:pt idx="2">
                  <c:v>6.9900000000000004E-2</c:v>
                </c:pt>
                <c:pt idx="3">
                  <c:v>2.1899999999999999E-2</c:v>
                </c:pt>
                <c:pt idx="4">
                  <c:v>4.5900000000000003E-2</c:v>
                </c:pt>
                <c:pt idx="5">
                  <c:v>1.06E-2</c:v>
                </c:pt>
                <c:pt idx="6">
                  <c:v>1.2999999999999999E-3</c:v>
                </c:pt>
                <c:pt idx="7">
                  <c:v>1.43E-2</c:v>
                </c:pt>
                <c:pt idx="8">
                  <c:v>1.06E-2</c:v>
                </c:pt>
                <c:pt idx="9">
                  <c:v>5.8099999999999999E-2</c:v>
                </c:pt>
                <c:pt idx="10">
                  <c:v>1.14E-2</c:v>
                </c:pt>
                <c:pt idx="11">
                  <c:v>8.6999999999999994E-3</c:v>
                </c:pt>
                <c:pt idx="12">
                  <c:v>9.1999999999999998E-3</c:v>
                </c:pt>
                <c:pt idx="13">
                  <c:v>2.4400000000000002E-2</c:v>
                </c:pt>
                <c:pt idx="14">
                  <c:v>1.78E-2</c:v>
                </c:pt>
                <c:pt idx="15">
                  <c:v>0.1061</c:v>
                </c:pt>
                <c:pt idx="16">
                  <c:v>0.15870000000000001</c:v>
                </c:pt>
                <c:pt idx="17">
                  <c:v>7.5600000000000001E-2</c:v>
                </c:pt>
                <c:pt idx="18">
                  <c:v>0.1394</c:v>
                </c:pt>
                <c:pt idx="19">
                  <c:v>0.1179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23-4221-87A8-E8C1E090D1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West End Club NG97AZ</c:v>
                </c:pt>
                <c:pt idx="1">
                  <c:v>Man of Iron (Stapleford) NG98HZ</c:v>
                </c:pt>
                <c:pt idx="2">
                  <c:v>Larrys Number One Bar NG97AN</c:v>
                </c:pt>
                <c:pt idx="3">
                  <c:v>The Plough Inn NG105DU</c:v>
                </c:pt>
                <c:pt idx="4">
                  <c:v>Horse &amp; Jockey NG98AA</c:v>
                </c:pt>
                <c:pt idx="5">
                  <c:v>Vivo Restaurant NG97AY</c:v>
                </c:pt>
                <c:pt idx="6">
                  <c:v>New Red Cap NG97BG</c:v>
                </c:pt>
                <c:pt idx="7">
                  <c:v>Blue Bell NG105DF</c:v>
                </c:pt>
                <c:pt idx="8">
                  <c:v>Sandiacre Fish Bar NG105HS</c:v>
                </c:pt>
                <c:pt idx="9">
                  <c:v>White Lion Sandiacre NG105HW</c:v>
                </c:pt>
                <c:pt idx="10">
                  <c:v>Buonissima Aperitivo Bar NG105BG</c:v>
                </c:pt>
                <c:pt idx="11">
                  <c:v>Tommy Tuckers NG97AY</c:v>
                </c:pt>
                <c:pt idx="12">
                  <c:v>Burger King NG105AG</c:v>
                </c:pt>
                <c:pt idx="13">
                  <c:v>New Manor Fish Bar NG98GF</c:v>
                </c:pt>
                <c:pt idx="14">
                  <c:v>Greggs NG97AA</c:v>
                </c:pt>
                <c:pt idx="15">
                  <c:v>Sherwin Arms (Bramcote) NG93JN</c:v>
                </c:pt>
                <c:pt idx="16">
                  <c:v>Old Cross NG98DA</c:v>
                </c:pt>
                <c:pt idx="17">
                  <c:v>Erewash Valley Golf Club DE74QR</c:v>
                </c:pt>
                <c:pt idx="18">
                  <c:v>The Admiral Sir John Borlase Warren NG97AA</c:v>
                </c:pt>
                <c:pt idx="19">
                  <c:v>Midland Hotel NG97AZ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0.1086</c:v>
                </c:pt>
                <c:pt idx="1">
                  <c:v>0.10829999999999999</c:v>
                </c:pt>
                <c:pt idx="2">
                  <c:v>8.6499999999999994E-2</c:v>
                </c:pt>
                <c:pt idx="3">
                  <c:v>3.3399999999999999E-2</c:v>
                </c:pt>
                <c:pt idx="4">
                  <c:v>5.5899999999999998E-2</c:v>
                </c:pt>
                <c:pt idx="5">
                  <c:v>1.8599999999999998E-2</c:v>
                </c:pt>
                <c:pt idx="6">
                  <c:v>8.6999999999999994E-3</c:v>
                </c:pt>
                <c:pt idx="7">
                  <c:v>2.1399999999999999E-2</c:v>
                </c:pt>
                <c:pt idx="8">
                  <c:v>1.5699999999999999E-2</c:v>
                </c:pt>
                <c:pt idx="9">
                  <c:v>6.2E-2</c:v>
                </c:pt>
                <c:pt idx="10">
                  <c:v>1.4200000000000001E-2</c:v>
                </c:pt>
                <c:pt idx="11">
                  <c:v>1.0800000000000001E-2</c:v>
                </c:pt>
                <c:pt idx="12">
                  <c:v>1.09E-2</c:v>
                </c:pt>
                <c:pt idx="13">
                  <c:v>2.5700000000000001E-2</c:v>
                </c:pt>
                <c:pt idx="14">
                  <c:v>1.5800000000000002E-2</c:v>
                </c:pt>
                <c:pt idx="15">
                  <c:v>7.7200000000000005E-2</c:v>
                </c:pt>
                <c:pt idx="16">
                  <c:v>0.1245</c:v>
                </c:pt>
                <c:pt idx="17">
                  <c:v>4.1200000000000001E-2</c:v>
                </c:pt>
                <c:pt idx="18">
                  <c:v>0.1036</c:v>
                </c:pt>
                <c:pt idx="19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F23-4221-87A8-E8C1E090D1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West End Club NG97AZ</c:v>
                </c:pt>
                <c:pt idx="1">
                  <c:v>Man of Iron (Stapleford) NG98HZ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7.3300000000000004E-2</c:v>
                </c:pt>
                <c:pt idx="1">
                  <c:v>4.6300000000000001E-2</c:v>
                </c:pt>
                <c:pt idx="2">
                  <c:v>1.66E-2</c:v>
                </c:pt>
                <c:pt idx="3">
                  <c:v>1.15E-2</c:v>
                </c:pt>
                <c:pt idx="4">
                  <c:v>0.01</c:v>
                </c:pt>
                <c:pt idx="5">
                  <c:v>8.0000000000000002E-3</c:v>
                </c:pt>
                <c:pt idx="6">
                  <c:v>7.4000000000000003E-3</c:v>
                </c:pt>
                <c:pt idx="7">
                  <c:v>7.1000000000000004E-3</c:v>
                </c:pt>
                <c:pt idx="8">
                  <c:v>5.1000000000000004E-3</c:v>
                </c:pt>
                <c:pt idx="9">
                  <c:v>3.8999999999999998E-3</c:v>
                </c:pt>
                <c:pt idx="10">
                  <c:v>2.8E-3</c:v>
                </c:pt>
                <c:pt idx="11">
                  <c:v>2.0999999999999999E-3</c:v>
                </c:pt>
                <c:pt idx="12">
                  <c:v>1.6999999999999999E-3</c:v>
                </c:pt>
                <c:pt idx="13">
                  <c:v>1.2999999999999999E-3</c:v>
                </c:pt>
                <c:pt idx="14">
                  <c:v>-2E-3</c:v>
                </c:pt>
                <c:pt idx="15">
                  <c:v>-2.8899999999999999E-2</c:v>
                </c:pt>
                <c:pt idx="16">
                  <c:v>-3.4200000000000001E-2</c:v>
                </c:pt>
                <c:pt idx="17">
                  <c:v>-3.44E-2</c:v>
                </c:pt>
                <c:pt idx="18">
                  <c:v>-3.5799999999999998E-2</c:v>
                </c:pt>
                <c:pt idx="19">
                  <c:v>-6.1899999999999997E-2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B684-4AAB-B6E2-0695F2EE2C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95164974607409E-2"/>
          <c:y val="2.8981141881795684E-2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0.17804340549730399</c:v>
                </c:pt>
                <c:pt idx="1">
                  <c:v>0.115110043889283</c:v>
                </c:pt>
                <c:pt idx="2">
                  <c:v>0.89267186324120296</c:v>
                </c:pt>
                <c:pt idx="3">
                  <c:v>0.69682932475808401</c:v>
                </c:pt>
                <c:pt idx="4">
                  <c:v>0.34472697518748602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74-4C79-8D0B-8CC2F8BF8E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74-4C79-8D0B-8CC2F8BF8E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174-4C79-8D0B-8CC2F8BF8E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4.376182361874574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1528757337316E-2"/>
          <c:y val="7.4179455520350268E-2"/>
          <c:w val="0.83239026358280876"/>
          <c:h val="0.76754836815047833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Old Cross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3.3700000000000001E-2</c:v>
                </c:pt>
                <c:pt idx="1">
                  <c:v>2.7E-2</c:v>
                </c:pt>
                <c:pt idx="2">
                  <c:v>3.8999999999999998E-3</c:v>
                </c:pt>
                <c:pt idx="3">
                  <c:v>0.74019999999999997</c:v>
                </c:pt>
                <c:pt idx="4">
                  <c:v>7.0699999999999999E-2</c:v>
                </c:pt>
                <c:pt idx="5">
                  <c:v>5.5599999999999997E-2</c:v>
                </c:pt>
                <c:pt idx="6">
                  <c:v>5.8700000000000002E-2</c:v>
                </c:pt>
                <c:pt idx="7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3C-4F44-B184-9DE07F3C0C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0.28029999999999999</c:v>
                </c:pt>
                <c:pt idx="1">
                  <c:v>4.7100000000000003E-2</c:v>
                </c:pt>
                <c:pt idx="2">
                  <c:v>0.1298</c:v>
                </c:pt>
                <c:pt idx="3">
                  <c:v>0.22220000000000001</c:v>
                </c:pt>
                <c:pt idx="4">
                  <c:v>4.9399999999999999E-2</c:v>
                </c:pt>
                <c:pt idx="5">
                  <c:v>0.16639999999999999</c:v>
                </c:pt>
                <c:pt idx="6">
                  <c:v>5.8299999999999998E-2</c:v>
                </c:pt>
                <c:pt idx="7">
                  <c:v>4.6100000000000002E-2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3C-4F44-B184-9DE07F3C0C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8.9099999999999999E-2</c:v>
                </c:pt>
                <c:pt idx="1">
                  <c:v>6.0600000000000001E-2</c:v>
                </c:pt>
                <c:pt idx="2">
                  <c:v>0.28649999999999998</c:v>
                </c:pt>
                <c:pt idx="3">
                  <c:v>0.1134</c:v>
                </c:pt>
                <c:pt idx="4">
                  <c:v>0.113</c:v>
                </c:pt>
                <c:pt idx="5">
                  <c:v>0.1103</c:v>
                </c:pt>
                <c:pt idx="6">
                  <c:v>7.0300000000000001E-2</c:v>
                </c:pt>
                <c:pt idx="7">
                  <c:v>0.15640000000000001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3C-4F44-B184-9DE07F3C0C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sz="800" b="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94337913910013982"/>
          <c:w val="1"/>
          <c:h val="5.2891099389281319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9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C02-4794-8769-397300B9A8A7}"/>
              </c:ext>
            </c:extLst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0.54579999999999995</c:v>
                </c:pt>
                <c:pt idx="1">
                  <c:v>0.25169999999999998</c:v>
                </c:pt>
                <c:pt idx="2">
                  <c:v>7.6399999999999996E-2</c:v>
                </c:pt>
                <c:pt idx="3">
                  <c:v>5.62E-2</c:v>
                </c:pt>
                <c:pt idx="4">
                  <c:v>6.9699999999999998E-2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02-4794-8769-397300B9A8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Cross NG98DA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0.45300000000000001</c:v>
                </c:pt>
                <c:pt idx="1">
                  <c:v>0.26119999999999999</c:v>
                </c:pt>
                <c:pt idx="2">
                  <c:v>6.5299999999999997E-2</c:v>
                </c:pt>
                <c:pt idx="3">
                  <c:v>7.3400000000000007E-2</c:v>
                </c:pt>
                <c:pt idx="4">
                  <c:v>0.1469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02-4794-8769-397300B9A8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-9.2799999999999994E-2</c:v>
                </c:pt>
                <c:pt idx="1">
                  <c:v>9.4999999999999998E-3</c:v>
                </c:pt>
                <c:pt idx="2">
                  <c:v>-1.11E-2</c:v>
                </c:pt>
                <c:pt idx="3">
                  <c:v>1.72E-2</c:v>
                </c:pt>
                <c:pt idx="4">
                  <c:v>7.7200000000000005E-2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0903-40DE-84AE-334E108BF1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FDD-41C4-B476-9123ED766DBC}"/>
              </c:ext>
            </c:extLst>
          </c:dPt>
          <c:cat>
            <c:strRef>
              <c:f>'Sheet1'!$A$2:$A$21</c:f>
              <c:strCache>
                <c:ptCount val="20"/>
                <c:pt idx="0">
                  <c:v>New Red Cap NG97BG</c:v>
                </c:pt>
                <c:pt idx="1">
                  <c:v>The Plough Inn NG105DU</c:v>
                </c:pt>
                <c:pt idx="2">
                  <c:v>Larrys Number One Bar NG97AN</c:v>
                </c:pt>
                <c:pt idx="3">
                  <c:v>Sandiacre Fish Bar NG105HS</c:v>
                </c:pt>
                <c:pt idx="4">
                  <c:v>West End Club NG97AZ</c:v>
                </c:pt>
                <c:pt idx="5">
                  <c:v>Man of Iron (Stapleford) NG98HZ</c:v>
                </c:pt>
                <c:pt idx="6">
                  <c:v>Burger King NG105AG</c:v>
                </c:pt>
                <c:pt idx="7">
                  <c:v>White Lion Sandiacre NG105HW</c:v>
                </c:pt>
                <c:pt idx="8">
                  <c:v>Sherwin Arms (Bramcote) NG93JN</c:v>
                </c:pt>
                <c:pt idx="9">
                  <c:v>Old Cross NG98DA</c:v>
                </c:pt>
                <c:pt idx="10">
                  <c:v>New Manor Fish Bar NG98GF</c:v>
                </c:pt>
                <c:pt idx="11">
                  <c:v>Tommy Tuckers NG97AY</c:v>
                </c:pt>
                <c:pt idx="12">
                  <c:v>Greggs NG97AA</c:v>
                </c:pt>
                <c:pt idx="13">
                  <c:v>Horse &amp; Jockey NG98AA</c:v>
                </c:pt>
                <c:pt idx="14">
                  <c:v>Blue Bell NG105DF</c:v>
                </c:pt>
                <c:pt idx="15">
                  <c:v>The Admiral Sir John Borlase Warren NG97AA</c:v>
                </c:pt>
                <c:pt idx="16">
                  <c:v>Midland Hotel NG97AZ</c:v>
                </c:pt>
                <c:pt idx="17">
                  <c:v>Vivo Restaurant NG97AY</c:v>
                </c:pt>
                <c:pt idx="18">
                  <c:v>Buonissima Aperitivo Bar NG105BG</c:v>
                </c:pt>
                <c:pt idx="19">
                  <c:v>Erewash Valley Golf Club DE74QR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26.0657</c:v>
                </c:pt>
                <c:pt idx="1">
                  <c:v>12.1007</c:v>
                </c:pt>
                <c:pt idx="2">
                  <c:v>7.0259</c:v>
                </c:pt>
                <c:pt idx="3">
                  <c:v>12.7553</c:v>
                </c:pt>
                <c:pt idx="4">
                  <c:v>10.085800000000001</c:v>
                </c:pt>
                <c:pt idx="5">
                  <c:v>6.8563999999999998</c:v>
                </c:pt>
                <c:pt idx="6">
                  <c:v>12.6142</c:v>
                </c:pt>
                <c:pt idx="7">
                  <c:v>6.7153999999999998</c:v>
                </c:pt>
                <c:pt idx="8">
                  <c:v>12.9971</c:v>
                </c:pt>
                <c:pt idx="9">
                  <c:v>8.2348999999999997</c:v>
                </c:pt>
                <c:pt idx="10">
                  <c:v>13.3232</c:v>
                </c:pt>
                <c:pt idx="11">
                  <c:v>9.6502999999999997</c:v>
                </c:pt>
                <c:pt idx="12">
                  <c:v>4.8529999999999998</c:v>
                </c:pt>
                <c:pt idx="13">
                  <c:v>10.127700000000001</c:v>
                </c:pt>
                <c:pt idx="14">
                  <c:v>11.3934</c:v>
                </c:pt>
                <c:pt idx="15">
                  <c:v>7.7230999999999996</c:v>
                </c:pt>
                <c:pt idx="16">
                  <c:v>8.0103000000000009</c:v>
                </c:pt>
                <c:pt idx="17">
                  <c:v>59.333199999999998</c:v>
                </c:pt>
                <c:pt idx="18">
                  <c:v>18.459199999999999</c:v>
                </c:pt>
                <c:pt idx="19">
                  <c:v>29.854399999999998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DD-41C4-B476-9123ED766DB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New Red Cap NG97BG</c:v>
                </c:pt>
                <c:pt idx="1">
                  <c:v>The Plough Inn NG105DU</c:v>
                </c:pt>
                <c:pt idx="2">
                  <c:v>Larrys Number One Bar NG97AN</c:v>
                </c:pt>
                <c:pt idx="3">
                  <c:v>Sandiacre Fish Bar NG105HS</c:v>
                </c:pt>
                <c:pt idx="4">
                  <c:v>West End Club NG97AZ</c:v>
                </c:pt>
                <c:pt idx="5">
                  <c:v>Man of Iron (Stapleford) NG98HZ</c:v>
                </c:pt>
                <c:pt idx="6">
                  <c:v>Burger King NG105AG</c:v>
                </c:pt>
                <c:pt idx="7">
                  <c:v>White Lion Sandiacre NG105HW</c:v>
                </c:pt>
                <c:pt idx="8">
                  <c:v>Sherwin Arms (Bramcote) NG93JN</c:v>
                </c:pt>
                <c:pt idx="9">
                  <c:v>Old Cross NG98DA</c:v>
                </c:pt>
                <c:pt idx="10">
                  <c:v>New Manor Fish Bar NG98GF</c:v>
                </c:pt>
                <c:pt idx="11">
                  <c:v>Tommy Tuckers NG97AY</c:v>
                </c:pt>
                <c:pt idx="12">
                  <c:v>Greggs NG97AA</c:v>
                </c:pt>
                <c:pt idx="13">
                  <c:v>Horse &amp; Jockey NG98AA</c:v>
                </c:pt>
                <c:pt idx="14">
                  <c:v>Blue Bell NG105DF</c:v>
                </c:pt>
                <c:pt idx="15">
                  <c:v>The Admiral Sir John Borlase Warren NG97AA</c:v>
                </c:pt>
                <c:pt idx="16">
                  <c:v>Midland Hotel NG97AZ</c:v>
                </c:pt>
                <c:pt idx="17">
                  <c:v>Vivo Restaurant NG97AY</c:v>
                </c:pt>
                <c:pt idx="18">
                  <c:v>Buonissima Aperitivo Bar NG105BG</c:v>
                </c:pt>
                <c:pt idx="19">
                  <c:v>Erewash Valley Golf Club DE74QR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27.865100000000002</c:v>
                </c:pt>
                <c:pt idx="1">
                  <c:v>13.6417</c:v>
                </c:pt>
                <c:pt idx="2">
                  <c:v>8.3872999999999998</c:v>
                </c:pt>
                <c:pt idx="3">
                  <c:v>13.8207</c:v>
                </c:pt>
                <c:pt idx="4">
                  <c:v>11.091200000000001</c:v>
                </c:pt>
                <c:pt idx="5">
                  <c:v>7.8101000000000003</c:v>
                </c:pt>
                <c:pt idx="6">
                  <c:v>13.406599999999999</c:v>
                </c:pt>
                <c:pt idx="7">
                  <c:v>7.4192</c:v>
                </c:pt>
                <c:pt idx="8">
                  <c:v>13.597</c:v>
                </c:pt>
                <c:pt idx="9">
                  <c:v>8.6858000000000004</c:v>
                </c:pt>
                <c:pt idx="10">
                  <c:v>13.755800000000001</c:v>
                </c:pt>
                <c:pt idx="11">
                  <c:v>10.041</c:v>
                </c:pt>
                <c:pt idx="12">
                  <c:v>5.1729000000000003</c:v>
                </c:pt>
                <c:pt idx="13">
                  <c:v>9.8070000000000004</c:v>
                </c:pt>
                <c:pt idx="14">
                  <c:v>10.959899999999999</c:v>
                </c:pt>
                <c:pt idx="15">
                  <c:v>7.2085999999999997</c:v>
                </c:pt>
                <c:pt idx="16">
                  <c:v>7.26</c:v>
                </c:pt>
                <c:pt idx="17">
                  <c:v>58.350999999999999</c:v>
                </c:pt>
                <c:pt idx="18">
                  <c:v>15.919600000000001</c:v>
                </c:pt>
                <c:pt idx="19">
                  <c:v>27.284099999999999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DD-41C4-B476-9123ED766D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wrap="square" anchor="b"/>
          <a:lstStyle>
            <a:lvl1pPr algn="ctr"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3.xml"/><Relationship Id="rId7" Type="http://schemas.openxmlformats.org/officeDocument/2006/relationships/image" Target="../media/image20.svg"/><Relationship Id="rId12" Type="http://schemas.openxmlformats.org/officeDocument/2006/relationships/chart" Target="../charts/chart3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4.xml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Relationship Id="rId9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chart" Target="../charts/chart37.xml"/><Relationship Id="rId7" Type="http://schemas.openxmlformats.org/officeDocument/2006/relationships/image" Target="../media/image21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10" Type="http://schemas.openxmlformats.org/officeDocument/2006/relationships/chart" Target="../charts/chart38.xml"/><Relationship Id="rId4" Type="http://schemas.openxmlformats.org/officeDocument/2006/relationships/image" Target="../media/image2.sv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9.xml"/><Relationship Id="rId7" Type="http://schemas.openxmlformats.org/officeDocument/2006/relationships/image" Target="../media/image20.svg"/><Relationship Id="rId12" Type="http://schemas.openxmlformats.org/officeDocument/2006/relationships/chart" Target="../charts/chart4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4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40.xml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3" Type="http://schemas.openxmlformats.org/officeDocument/2006/relationships/chart" Target="../charts/chart43.xml"/><Relationship Id="rId7" Type="http://schemas.openxmlformats.org/officeDocument/2006/relationships/image" Target="../media/image19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6.xml"/><Relationship Id="rId3" Type="http://schemas.openxmlformats.org/officeDocument/2006/relationships/image" Target="../media/image21.svg"/><Relationship Id="rId7" Type="http://schemas.openxmlformats.org/officeDocument/2006/relationships/image" Target="../media/image19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5.xml"/><Relationship Id="rId5" Type="http://schemas.openxmlformats.org/officeDocument/2006/relationships/image" Target="../media/image24.svg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.xml"/><Relationship Id="rId7" Type="http://schemas.openxmlformats.org/officeDocument/2006/relationships/image" Target="../media/image20.svg"/><Relationship Id="rId12" Type="http://schemas.openxmlformats.org/officeDocument/2006/relationships/chart" Target="../charts/chart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.xml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5.xml"/><Relationship Id="rId7" Type="http://schemas.openxmlformats.org/officeDocument/2006/relationships/image" Target="../media/image20.svg"/><Relationship Id="rId12" Type="http://schemas.openxmlformats.org/officeDocument/2006/relationships/chart" Target="../charts/chart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6.xml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9.xml"/><Relationship Id="rId7" Type="http://schemas.openxmlformats.org/officeDocument/2006/relationships/image" Target="../media/image20.svg"/><Relationship Id="rId12" Type="http://schemas.openxmlformats.org/officeDocument/2006/relationships/chart" Target="../charts/chart1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0.xml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3.xml"/><Relationship Id="rId7" Type="http://schemas.openxmlformats.org/officeDocument/2006/relationships/image" Target="../media/image20.svg"/><Relationship Id="rId12" Type="http://schemas.openxmlformats.org/officeDocument/2006/relationships/chart" Target="../charts/chart1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4.xml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7.xml"/><Relationship Id="rId7" Type="http://schemas.openxmlformats.org/officeDocument/2006/relationships/image" Target="../media/image20.svg"/><Relationship Id="rId12" Type="http://schemas.openxmlformats.org/officeDocument/2006/relationships/chart" Target="../charts/chart20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9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8.xml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1.xml"/><Relationship Id="rId7" Type="http://schemas.openxmlformats.org/officeDocument/2006/relationships/image" Target="../media/image20.svg"/><Relationship Id="rId12" Type="http://schemas.openxmlformats.org/officeDocument/2006/relationships/chart" Target="../charts/chart2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2.xml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5.xml"/><Relationship Id="rId7" Type="http://schemas.openxmlformats.org/officeDocument/2006/relationships/image" Target="../media/image20.svg"/><Relationship Id="rId12" Type="http://schemas.openxmlformats.org/officeDocument/2006/relationships/chart" Target="../charts/chart2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6.xml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9.xml"/><Relationship Id="rId7" Type="http://schemas.openxmlformats.org/officeDocument/2006/relationships/image" Target="../media/image20.svg"/><Relationship Id="rId12" Type="http://schemas.openxmlformats.org/officeDocument/2006/relationships/chart" Target="../charts/chart3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0.xml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NG93JN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Sherwin Arms (Bramcote)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34.50%</a:t>
            </a: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Cash Conscious Communities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£8.69</a:t>
            </a: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Central</a:t>
            </a: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79.78%</a:t>
            </a: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Attenborough(3.96 miles)</a:t>
            </a: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Urban minor conurbation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East Midlands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Nottingham</a:t>
            </a: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NG98DA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T&amp;L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4224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Old Cross NG98DA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NG97AA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The Admiral Sir John Borlase Warren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Larrys Number One Bar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NG97AN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Low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51.66%</a:t>
            </a: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42.63%</a:t>
            </a: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45 to 54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37.32%</a:t>
            </a: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JD Wetherspoon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Flaming Grill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2519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32278 Competitor Customers</a:t>
            </a: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128 Competitors</a:t>
            </a: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245 Site Customers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Cross NG98DA and 371 Chains in 1 Miles from 16/04/2025 - 08/04/2026 split by Distance travelled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Old Cross NG98DA compare versus its competitors based on travel distances?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14236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128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118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Old Cross NG98DA for 16/04/2025 - 08/04/2026 live</a:t>
            </a: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Old Cross NG98DA come from?</a:t>
            </a: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118 Site Customers</a:t>
            </a: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Old Cross NG98DA, who are the top 20 competitors from 371 Chains in 1 Miles for 16/04/2025 - 08/04/2026 split by Venue</a:t>
            </a: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Old Cross NG98DA also visit?</a:t>
            </a: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245 Site Customers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Old Cross NG98DA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Old Cross NG98DA compare to the national average (1 = low, 10 = high)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Data Type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Name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250m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500m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1 mile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 mile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3 miles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 mile Spend vs National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Annual Sales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£3.11M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£3.80M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£15.33M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£129.24M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 - Thu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48.8%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Fri - Sat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 to 24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 to 34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 to 44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 to 54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 to 64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 to 74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75+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Business Elite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Prosperous Professionals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Flourishing Society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Content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Collar Neighbourhoods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Enterprising Mainstream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Paying The Mortgage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Cash Conscious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 A Budget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AB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C1C2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56.2%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57.2%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36162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3357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6725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kern="8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Old Cross NG98DA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Non-Core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£5500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graphicFrame>
        <p:nvGraphicFramePr>
          <p:cNvPr id="36" name="Table 36"/>
          <p:cNvGraphicFramePr/>
          <p:nvPr/>
        </p:nvGraphicFramePr>
        <p:xfrm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Cross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3.37%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0.39%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74.02%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7.07%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5.56%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5.87%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1.00%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2560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28.03%</a:t>
                      </a:r>
                    </a:p>
                  </a:txBody>
                  <a:tcPr horzOverflow="overflow">
                    <a:solidFill>
                      <a:srgbClr val="F8696B">
                        <a:alpha val="3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4.71%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12.98%</a:t>
                      </a:r>
                    </a:p>
                  </a:txBody>
                  <a:tcPr horzOverflow="overflow">
                    <a:solidFill>
                      <a:srgbClr val="5A8AC6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22.22%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4.94%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16.64%</a:t>
                      </a:r>
                    </a:p>
                  </a:txBody>
                  <a:tcPr horzOverflow="overflow">
                    <a:solidFill>
                      <a:srgbClr val="F8696B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5.83%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95043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8.91%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6.06%</a:t>
                      </a:r>
                    </a:p>
                  </a:txBody>
                  <a:tcPr horzOverflow="overflow">
                    <a:solidFill>
                      <a:srgbClr val="5A8AC6">
                        <a:alpha val="35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28.65%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11.30%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11.03%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15.64%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Cross vs 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-24.66%</a:t>
                      </a:r>
                    </a:p>
                  </a:txBody>
                  <a:tcPr horzOverflow="overflow">
                    <a:solidFill>
                      <a:srgbClr val="C04242">
                        <a:alpha val="1843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-2.01%</a:t>
                      </a:r>
                    </a:p>
                  </a:txBody>
                  <a:tcPr horzOverflow="overflow">
                    <a:solidFill>
                      <a:srgbClr val="C04242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-12.59%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51.80%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2.13%</a:t>
                      </a:r>
                    </a:p>
                  </a:txBody>
                  <a:tcPr horzOverflow="overflow">
                    <a:solidFill>
                      <a:srgbClr val="C04242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-11.08%</a:t>
                      </a:r>
                    </a:p>
                  </a:txBody>
                  <a:tcPr horzOverflow="overflow">
                    <a:solidFill>
                      <a:srgbClr val="C04242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0.04%</a:t>
                      </a:r>
                    </a:p>
                  </a:txBody>
                  <a:tcPr horzOverflow="overflow">
                    <a:solidFill>
                      <a:srgbClr val="C0424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-3.61%</a:t>
                      </a:r>
                    </a:p>
                  </a:txBody>
                  <a:tcPr horzOverflow="overflow">
                    <a:solidFill>
                      <a:srgbClr val="C04242">
                        <a:alpha val="8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Cross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-5.54%</a:t>
                      </a:r>
                    </a:p>
                  </a:txBody>
                  <a:tcPr horzOverflow="overflow">
                    <a:solidFill>
                      <a:srgbClr val="C04242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-3.36%</a:t>
                      </a:r>
                    </a:p>
                  </a:txBody>
                  <a:tcPr horzOverflow="overflow">
                    <a:solidFill>
                      <a:srgbClr val="C04242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-28.26%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62.68%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-4.23%</a:t>
                      </a:r>
                    </a:p>
                  </a:txBody>
                  <a:tcPr horzOverflow="overflow">
                    <a:solidFill>
                      <a:srgbClr val="C04242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-5.47%</a:t>
                      </a:r>
                    </a:p>
                  </a:txBody>
                  <a:tcPr horzOverflow="overflow">
                    <a:solidFill>
                      <a:srgbClr val="C04242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-1.16%</a:t>
                      </a:r>
                    </a:p>
                  </a:txBody>
                  <a:tcPr horzOverflow="overflow">
                    <a:solidFill>
                      <a:srgbClr val="C04242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-14.64%</a:t>
                      </a:r>
                    </a:p>
                  </a:txBody>
                  <a:tcPr horzOverflow="overflow">
                    <a:solidFill>
                      <a:srgbClr val="C04242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19.12%</a:t>
                      </a:r>
                    </a:p>
                  </a:txBody>
                  <a:tcPr horzOverflow="overflow">
                    <a:solidFill>
                      <a:srgbClr val="4FC042">
                        <a:alpha val="3058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-1.35%</a:t>
                      </a:r>
                    </a:p>
                  </a:txBody>
                  <a:tcPr horzOverflow="overflow">
                    <a:solidFill>
                      <a:srgbClr val="4FC042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-15.67%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10.88%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-6.36%</a:t>
                      </a:r>
                    </a:p>
                  </a:txBody>
                  <a:tcPr horzOverflow="overflow">
                    <a:solidFill>
                      <a:srgbClr val="C04242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5.61%</a:t>
                      </a:r>
                    </a:p>
                  </a:txBody>
                  <a:tcPr horzOverflow="overflow">
                    <a:solidFill>
                      <a:srgbClr val="4FC04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-1.20%</a:t>
                      </a:r>
                    </a:p>
                  </a:txBody>
                  <a:tcPr horzOverflow="overflow">
                    <a:solidFill>
                      <a:srgbClr val="4FC042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-11.03%</a:t>
                      </a:r>
                    </a:p>
                  </a:txBody>
                  <a:tcPr horzOverflow="overflow">
                    <a:solidFill>
                      <a:srgbClr val="C04242">
                        <a:alpha val="8313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graphicFrame>
        <p:nvGraphicFramePr>
          <p:cNvPr id="29" name="Table 29"/>
          <p:cNvGraphicFramePr/>
          <p:nvPr/>
        </p:nvGraphicFramePr>
        <p:xfrm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Cross NG98DA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3.37%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0.39%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74.02%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7.07%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5.56%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5.87%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1.00%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Admiral Sir John Borlase Warren NG97AA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17.03%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3.89%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5.45%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49.51%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1.45%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17.40%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4.17%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Larrys Number One Bar NG97AN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2.22%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11.38%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1.72%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78.09%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1.35%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2.98%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0.10%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Sherwin Arms (Bramcote) NG93JN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18.99%</a:t>
                      </a:r>
                    </a:p>
                  </a:txBody>
                  <a:tcPr horzOverflow="overflow">
                    <a:solidFill>
                      <a:srgbClr val="5A8AC6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4.01%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9.03%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41.00%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3.00%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17.03%</a:t>
                      </a:r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4.66%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Man of Iron (Stapleford) NG98HZ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4.06%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0.47%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80.63%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0.15%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2.34%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9.73%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Horse &amp; Jockey NG98AA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8.27%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4.83%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12.11%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29.56%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17.59%</a:t>
                      </a:r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13.61%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9.22%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Lion Sandiacre NG105HW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19.53%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7.28%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1.86%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12.82%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6.59%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49.21%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2.69%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Erewash Valley Golf Club DE74QR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25.01%</a:t>
                      </a:r>
                    </a:p>
                  </a:txBody>
                  <a:tcPr horzOverflow="overflow">
                    <a:solidFill>
                      <a:srgbClr val="F8696B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0.78%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26.62%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9.05%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17.32%</a:t>
                      </a:r>
                    </a:p>
                  </a:txBody>
                  <a:tcPr horzOverflow="overflow">
                    <a:solidFill>
                      <a:srgbClr val="F8696B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10.86%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4.40%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5.93%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Midland Hotel NG97AZ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29.47%</a:t>
                      </a:r>
                    </a:p>
                  </a:txBody>
                  <a:tcPr horzOverflow="overflow">
                    <a:solidFill>
                      <a:srgbClr val="F8696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13.64%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1.92%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36.70%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0.65%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12.36%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4.55%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0.66%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Plough Inn NG105DU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39.95%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8.42%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11.73%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12.35%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14.93%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7.15%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3.76%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West End Club NG97AZ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4.66%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1.15%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76.84%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7.02%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1.98%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6.91%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1.23%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0.17%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New Manor Fish Bar NG98GF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39.64%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3.33%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25.70%</a:t>
                      </a:r>
                    </a:p>
                  </a:txBody>
                  <a:tcPr horzOverflow="overflow">
                    <a:solidFill>
                      <a:srgbClr val="F8696B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2.68%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18.66%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6.42%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Blue Bell NG105DF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12.49%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5.61%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30.60%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27.86%</a:t>
                      </a:r>
                    </a:p>
                  </a:txBody>
                  <a:tcPr horzOverflow="overflow">
                    <a:solidFill>
                      <a:srgbClr val="F8696B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7.77%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11.99%</a:t>
                      </a:r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3.22%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0.42%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Vivo Restaurant NG97AY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23.18%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6.92%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19.08%</a:t>
                      </a:r>
                    </a:p>
                  </a:txBody>
                  <a:tcPr horzOverflow="overflow">
                    <a:solidFill>
                      <a:srgbClr val="F8696B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5.88%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13.61%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7.86%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17.93%</a:t>
                      </a:r>
                    </a:p>
                  </a:txBody>
                  <a:tcPr horzOverflow="overflow">
                    <a:solidFill>
                      <a:srgbClr val="F8696B">
                        <a:alpha val="6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Greggs NG97AA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49.20%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3.25%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3.00%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7.75%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1.58%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26.38%</a:t>
                      </a:r>
                    </a:p>
                  </a:txBody>
                  <a:tcPr horzOverflow="overflow">
                    <a:solidFill>
                      <a:srgbClr val="F8696B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8.00%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Sandiacre Fish Bar NG105HS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47.17%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2.71%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15.97%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3.84%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16.32%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6.70%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5.84%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Burger King NG105AG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46.57%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3.93%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3.98%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4.60%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22.01%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12.47%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5.16%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Buonissima Aperitivo Bar NG105BG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44.95%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2.70%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13.44%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9.74%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10.52%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13.48%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New Red Cap NG97BG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7.65%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43.41%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2.09%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1.76%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1.06%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42.49%</a:t>
                      </a:r>
                    </a:p>
                  </a:txBody>
                  <a:tcPr horzOverflow="overflow">
                    <a:solidFill>
                      <a:srgbClr val="F8696B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Tommy Tuckers NG97AY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50.56%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20.26%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5.48%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8.78%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4.53%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8.32%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Mill Social Club NG98GD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73.87%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4.29%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11.23%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2.97%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5.21%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Gurkha Curry Nights NG98AA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25.85%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8.42%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7.15%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10.73%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23.38%</a:t>
                      </a:r>
                    </a:p>
                  </a:txBody>
                  <a:tcPr horzOverflow="overflow">
                    <a:solidFill>
                      <a:srgbClr val="F8696B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6.74%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13.95%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Andys Fish Bar NG98AT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53.25%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1.61%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18.07%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4.06%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2.49%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11.64%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7.91%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Cinnamon NG97AY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49.27%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5.34%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3.79%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5.08%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25.94%</a:t>
                      </a:r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6.37%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2.55%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Subway NG98PA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40.95%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1.49%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9.18%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5.53%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31.37%</a:t>
                      </a:r>
                    </a:p>
                  </a:txBody>
                  <a:tcPr horzOverflow="overflow">
                    <a:solidFill>
                      <a:srgbClr val="F8696B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7.98%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Cross NG98DA and 371 Chains in 1 Miles from 16/04/2025 - 08/04/2026 split by Day of Week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Old Cross NG98DA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32278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128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Old Cross NG98DA and 371 Chains in 1 Miles from 16/04/2025 - 08/04/2026 and the number of visits made Per Annum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Old Cross NG98DA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32278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128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Old Cross NG98DA and 371 Chains in 1 Miles from 16/04/2025 - 08/04/2026 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Cross NG98DA and 371 Chains in 1 Miles from 16/04/2025 - 08/04/2026 split by Age Range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Old Cross NG98DA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14841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128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123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Cross NG98DA and 371 Chains in 1 Miles from 16/04/2025 - 08/04/2026 split by Affluence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Old Cross NG98DA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13717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128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115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Cross NG98DA and 371 Chains in 1 Miles from 16/04/2025 - 08/04/2026 split by Gender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Old Cross NG98DA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14242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128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Cross NG98DA and 371 Chains in 1 Miles from 16/04/2025 - 08/04/2026 split by Segment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Old Cross NG98DA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4224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Cross NG98DA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32278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128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8489</TotalTime>
  <Pages>0</Pages>
  <Words>2062</Words>
  <Characters>0</Characters>
  <Application>Microsoft Office PowerPoint</Application>
  <PresentationFormat>Widescreen</PresentationFormat>
  <Lines>0</Lines>
  <Paragraphs>809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Hospitality Data Insights Ltd</dc:creator>
  <cp:lastModifiedBy>Danielle Boothroyd</cp:lastModifiedBy>
  <cp:revision>134</cp:revision>
  <dcterms:created xsi:type="dcterms:W3CDTF">2023-02-27T15:44:52Z</dcterms:created>
  <dcterms:modified xsi:type="dcterms:W3CDTF">2026-07-27T14:01:31Z</dcterms:modified>
</cp:coreProperties>
</file>