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0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</p:sldIdLst>
  <p:sldSz cx="12192000" cy="6858000"/>
  <p:notesSz cx="6858000" cy="9144000"/>
  <p:defaultTextStyle>
    <a:defPPr defTabSz="914400">
      <a:defRPr lang="en-US" dirty="0"/>
    </a:defPPr>
    <a:lvl1pPr marL="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2561"/>
    <a:srgbClr val="D0CECE"/>
    <a:srgbClr val="FA8D38"/>
    <a:srgbClr val="666666"/>
    <a:srgbClr val="2EADE4"/>
    <a:srgbClr val="3A454F"/>
    <a:srgbClr val="FDBC05"/>
    <a:srgbClr val="4FC042"/>
    <a:srgbClr val="264FBF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906A44-D62B-413A-B150-31EA32DED264}" v="251" dt="2023-04-25T12:27:14.0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80"/>
    <p:restoredTop sz="94660"/>
  </p:normalViewPr>
  <p:slideViewPr>
    <p:cSldViewPr snapToGrid="0">
      <p:cViewPr varScale="1">
        <p:scale>
          <a:sx n="111" d="100"/>
          <a:sy n="111" d="100"/>
        </p:scale>
        <p:origin x="678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4F5-4C3E-90E1-BEA066FB7728}"/>
              </c:ext>
            </c:extLst>
          </c:dPt>
          <c:cat>
            <c:strRef>
              <c:f>'Sheet1'!$A$2:$A$8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7.8100000000000003E-2</c:v>
                </c:pt>
                <c:pt idx="1">
                  <c:v>8.0500000000000002E-2</c:v>
                </c:pt>
                <c:pt idx="2">
                  <c:v>8.6499999999999994E-2</c:v>
                </c:pt>
                <c:pt idx="3">
                  <c:v>9.3399999999999997E-2</c:v>
                </c:pt>
                <c:pt idx="4">
                  <c:v>0.16320000000000001</c:v>
                </c:pt>
                <c:pt idx="5">
                  <c:v>0.33239999999999997</c:v>
                </c:pt>
                <c:pt idx="6">
                  <c:v>0.16550000000000001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4F5-4C3E-90E1-BEA066FB772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Globe L11HW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0.1022</c:v>
                </c:pt>
                <c:pt idx="1">
                  <c:v>8.6599999999999996E-2</c:v>
                </c:pt>
                <c:pt idx="2">
                  <c:v>8.2299999999999998E-2</c:v>
                </c:pt>
                <c:pt idx="3">
                  <c:v>0.1013</c:v>
                </c:pt>
                <c:pt idx="4">
                  <c:v>0.20119999999999999</c:v>
                </c:pt>
                <c:pt idx="5">
                  <c:v>0.30220000000000002</c:v>
                </c:pt>
                <c:pt idx="6">
                  <c:v>0.1239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4F5-4C3E-90E1-BEA066FB77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\£0.00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Casa Italia L16AL</c:v>
                </c:pt>
                <c:pt idx="1">
                  <c:v>Globe L11HW</c:v>
                </c:pt>
              </c:strCache>
            </c:strRef>
          </c:cat>
          <c:val>
            <c:numRef>
              <c:f>'Sheet1'!$D$2:$D$18</c:f>
              <c:numCache>
                <c:formatCode>General</c:formatCode>
                <c:ptCount val="17"/>
                <c:pt idx="0">
                  <c:v>7.1448</c:v>
                </c:pt>
                <c:pt idx="1">
                  <c:v>4.4207999999999998</c:v>
                </c:pt>
                <c:pt idx="2">
                  <c:v>1.2269000000000001</c:v>
                </c:pt>
                <c:pt idx="3">
                  <c:v>1.0206</c:v>
                </c:pt>
                <c:pt idx="4">
                  <c:v>0.91569999999999996</c:v>
                </c:pt>
                <c:pt idx="5">
                  <c:v>0.73099999999999998</c:v>
                </c:pt>
                <c:pt idx="6">
                  <c:v>0.71809999999999996</c:v>
                </c:pt>
                <c:pt idx="7">
                  <c:v>0.64759999999999995</c:v>
                </c:pt>
                <c:pt idx="8">
                  <c:v>0.4793</c:v>
                </c:pt>
                <c:pt idx="9">
                  <c:v>0.36099999999999999</c:v>
                </c:pt>
                <c:pt idx="10">
                  <c:v>0.23039999999999999</c:v>
                </c:pt>
                <c:pt idx="11">
                  <c:v>0.1976</c:v>
                </c:pt>
                <c:pt idx="12">
                  <c:v>8.0100000000000005E-2</c:v>
                </c:pt>
                <c:pt idx="13">
                  <c:v>6.1800000000000001E-2</c:v>
                </c:pt>
                <c:pt idx="14">
                  <c:v>-0.30299999999999999</c:v>
                </c:pt>
                <c:pt idx="15">
                  <c:v>-0.31790000000000002</c:v>
                </c:pt>
                <c:pt idx="16">
                  <c:v>-18.649799999999999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7A9B-449B-B05F-6B4C5AD426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\£0.00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44E-4D05-92AD-4D8E85E5B42F}"/>
              </c:ext>
            </c:extLst>
          </c:dPt>
          <c:cat>
            <c:strRef>
              <c:f>'Sheet1'!$A$2:$A$21</c:f>
              <c:strCache>
                <c:ptCount val="20"/>
                <c:pt idx="0">
                  <c:v>St Peters Tavern L14BH</c:v>
                </c:pt>
                <c:pt idx="1">
                  <c:v>Monro L15AG</c:v>
                </c:pt>
                <c:pt idx="2">
                  <c:v>Vines L11JQ</c:v>
                </c:pt>
                <c:pt idx="3">
                  <c:v>The Lime Kiln L14NR</c:v>
                </c:pt>
                <c:pt idx="4">
                  <c:v>Fitzgerald Midlands Ho L11JP</c:v>
                </c:pt>
                <c:pt idx="5">
                  <c:v>The Ranleigh Tavern L11JW</c:v>
                </c:pt>
                <c:pt idx="6">
                  <c:v>Rubber Soul L26RE</c:v>
                </c:pt>
                <c:pt idx="7">
                  <c:v>Tess Rileys L11HU</c:v>
                </c:pt>
                <c:pt idx="8">
                  <c:v>Central L11JP</c:v>
                </c:pt>
                <c:pt idx="9">
                  <c:v>Coopers L11HW</c:v>
                </c:pt>
                <c:pt idx="10">
                  <c:v>Casa Italia L16AL</c:v>
                </c:pt>
                <c:pt idx="11">
                  <c:v>The Crown Hotel L11JQ</c:v>
                </c:pt>
                <c:pt idx="12">
                  <c:v>Scruffy Murphys L29QA</c:v>
                </c:pt>
                <c:pt idx="13">
                  <c:v>Smokey Mos L11HU</c:v>
                </c:pt>
                <c:pt idx="14">
                  <c:v>The Richard John Blackler L11HU</c:v>
                </c:pt>
                <c:pt idx="15">
                  <c:v>The North Western L11RJ</c:v>
                </c:pt>
                <c:pt idx="16">
                  <c:v>Globe L11HW</c:v>
                </c:pt>
                <c:pt idx="17">
                  <c:v>Bridewell L15FB</c:v>
                </c:pt>
                <c:pt idx="18">
                  <c:v>Alberts Schloss Liverpool L14DS</c:v>
                </c:pt>
                <c:pt idx="19">
                  <c:v>McDonalds Ranelagh St L11JR</c:v>
                </c:pt>
              </c:strCache>
            </c:strRef>
          </c:cat>
          <c:val>
            <c:numRef>
              <c:f>'Sheet1'!$B$2:$B$21</c:f>
              <c:numCache>
                <c:formatCode>General</c:formatCode>
                <c:ptCount val="20"/>
                <c:pt idx="0">
                  <c:v>0</c:v>
                </c:pt>
                <c:pt idx="1">
                  <c:v>1.14E-2</c:v>
                </c:pt>
                <c:pt idx="2">
                  <c:v>2.7799999999999998E-2</c:v>
                </c:pt>
                <c:pt idx="3">
                  <c:v>6.83E-2</c:v>
                </c:pt>
                <c:pt idx="4">
                  <c:v>0</c:v>
                </c:pt>
                <c:pt idx="5">
                  <c:v>0</c:v>
                </c:pt>
                <c:pt idx="6">
                  <c:v>0.11849999999999999</c:v>
                </c:pt>
                <c:pt idx="7">
                  <c:v>2.1000000000000001E-2</c:v>
                </c:pt>
                <c:pt idx="8">
                  <c:v>8.3999999999999995E-3</c:v>
                </c:pt>
                <c:pt idx="9">
                  <c:v>1.04E-2</c:v>
                </c:pt>
                <c:pt idx="10">
                  <c:v>6.1400000000000003E-2</c:v>
                </c:pt>
                <c:pt idx="11">
                  <c:v>1.49E-2</c:v>
                </c:pt>
                <c:pt idx="12">
                  <c:v>1.2999999999999999E-2</c:v>
                </c:pt>
                <c:pt idx="13">
                  <c:v>1.7500000000000002E-2</c:v>
                </c:pt>
                <c:pt idx="14">
                  <c:v>4.41E-2</c:v>
                </c:pt>
                <c:pt idx="15">
                  <c:v>5.6300000000000003E-2</c:v>
                </c:pt>
                <c:pt idx="16">
                  <c:v>1.2999999999999999E-3</c:v>
                </c:pt>
                <c:pt idx="17">
                  <c:v>2.8500000000000001E-2</c:v>
                </c:pt>
                <c:pt idx="18">
                  <c:v>0.18909999999999999</c:v>
                </c:pt>
                <c:pt idx="19">
                  <c:v>0.30719999999999997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44E-4D05-92AD-4D8E85E5B42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16/04/2025 - 08/04/2026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'Sheet1'!$A$2:$A$21</c:f>
              <c:strCache>
                <c:ptCount val="20"/>
                <c:pt idx="0">
                  <c:v>St Peters Tavern L14BH</c:v>
                </c:pt>
                <c:pt idx="1">
                  <c:v>Monro L15AG</c:v>
                </c:pt>
                <c:pt idx="2">
                  <c:v>Vines L11JQ</c:v>
                </c:pt>
                <c:pt idx="3">
                  <c:v>The Lime Kiln L14NR</c:v>
                </c:pt>
                <c:pt idx="4">
                  <c:v>Fitzgerald Midlands Ho L11JP</c:v>
                </c:pt>
                <c:pt idx="5">
                  <c:v>The Ranleigh Tavern L11JW</c:v>
                </c:pt>
                <c:pt idx="6">
                  <c:v>Rubber Soul L26RE</c:v>
                </c:pt>
                <c:pt idx="7">
                  <c:v>Tess Rileys L11HU</c:v>
                </c:pt>
                <c:pt idx="8">
                  <c:v>Central L11JP</c:v>
                </c:pt>
                <c:pt idx="9">
                  <c:v>Coopers L11HW</c:v>
                </c:pt>
                <c:pt idx="10">
                  <c:v>Casa Italia L16AL</c:v>
                </c:pt>
                <c:pt idx="11">
                  <c:v>The Crown Hotel L11JQ</c:v>
                </c:pt>
                <c:pt idx="12">
                  <c:v>Scruffy Murphys L29QA</c:v>
                </c:pt>
                <c:pt idx="13">
                  <c:v>Smokey Mos L11HU</c:v>
                </c:pt>
                <c:pt idx="14">
                  <c:v>The Richard John Blackler L11HU</c:v>
                </c:pt>
                <c:pt idx="15">
                  <c:v>The North Western L11RJ</c:v>
                </c:pt>
                <c:pt idx="16">
                  <c:v>Globe L11HW</c:v>
                </c:pt>
                <c:pt idx="17">
                  <c:v>Bridewell L15FB</c:v>
                </c:pt>
                <c:pt idx="18">
                  <c:v>Alberts Schloss Liverpool L14DS</c:v>
                </c:pt>
                <c:pt idx="19">
                  <c:v>McDonalds Ranelagh St L11JR</c:v>
                </c:pt>
              </c:strCache>
            </c:strRef>
          </c:cat>
          <c:val>
            <c:numRef>
              <c:f>'Sheet1'!$C$2:$C$21</c:f>
              <c:numCache>
                <c:formatCode>General</c:formatCode>
                <c:ptCount val="20"/>
                <c:pt idx="0">
                  <c:v>7.2599999999999998E-2</c:v>
                </c:pt>
                <c:pt idx="1">
                  <c:v>5.2499999999999998E-2</c:v>
                </c:pt>
                <c:pt idx="2">
                  <c:v>4.1200000000000001E-2</c:v>
                </c:pt>
                <c:pt idx="3">
                  <c:v>7.7799999999999994E-2</c:v>
                </c:pt>
                <c:pt idx="4">
                  <c:v>9.1999999999999998E-3</c:v>
                </c:pt>
                <c:pt idx="5">
                  <c:v>8.0999999999999996E-3</c:v>
                </c:pt>
                <c:pt idx="6">
                  <c:v>0.12620000000000001</c:v>
                </c:pt>
                <c:pt idx="7">
                  <c:v>2.7400000000000001E-2</c:v>
                </c:pt>
                <c:pt idx="8">
                  <c:v>1.4200000000000001E-2</c:v>
                </c:pt>
                <c:pt idx="9">
                  <c:v>1.3599999999999999E-2</c:v>
                </c:pt>
                <c:pt idx="10">
                  <c:v>6.4399999999999999E-2</c:v>
                </c:pt>
                <c:pt idx="11">
                  <c:v>1.78E-2</c:v>
                </c:pt>
                <c:pt idx="12">
                  <c:v>1.4999999999999999E-2</c:v>
                </c:pt>
                <c:pt idx="13">
                  <c:v>1.9199999999999998E-2</c:v>
                </c:pt>
                <c:pt idx="14">
                  <c:v>4.58E-2</c:v>
                </c:pt>
                <c:pt idx="15">
                  <c:v>5.7799999999999997E-2</c:v>
                </c:pt>
                <c:pt idx="16">
                  <c:v>2E-3</c:v>
                </c:pt>
                <c:pt idx="17">
                  <c:v>2.8199999999999999E-2</c:v>
                </c:pt>
                <c:pt idx="18">
                  <c:v>0.14960000000000001</c:v>
                </c:pt>
                <c:pt idx="19">
                  <c:v>0.15609999999999999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44E-4D05-92AD-4D8E85E5B4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St Peters Tavern L14BH</c:v>
                </c:pt>
                <c:pt idx="1">
                  <c:v>Monro L15AG</c:v>
                </c:pt>
              </c:strCache>
            </c:strRef>
          </c:cat>
          <c:val>
            <c:numRef>
              <c:f>'Sheet1'!$D$2:$D$21</c:f>
              <c:numCache>
                <c:formatCode>General</c:formatCode>
                <c:ptCount val="20"/>
                <c:pt idx="0">
                  <c:v>7.2599999999999998E-2</c:v>
                </c:pt>
                <c:pt idx="1">
                  <c:v>4.1099999999999998E-2</c:v>
                </c:pt>
                <c:pt idx="2">
                  <c:v>1.34E-2</c:v>
                </c:pt>
                <c:pt idx="3">
                  <c:v>9.4999999999999998E-3</c:v>
                </c:pt>
                <c:pt idx="4">
                  <c:v>9.1999999999999998E-3</c:v>
                </c:pt>
                <c:pt idx="5">
                  <c:v>8.0999999999999996E-3</c:v>
                </c:pt>
                <c:pt idx="6">
                  <c:v>7.7000000000000002E-3</c:v>
                </c:pt>
                <c:pt idx="7">
                  <c:v>6.4000000000000003E-3</c:v>
                </c:pt>
                <c:pt idx="8">
                  <c:v>5.7999999999999996E-3</c:v>
                </c:pt>
                <c:pt idx="9">
                  <c:v>3.2000000000000002E-3</c:v>
                </c:pt>
                <c:pt idx="10">
                  <c:v>3.0000000000000001E-3</c:v>
                </c:pt>
                <c:pt idx="11">
                  <c:v>2.8999999999999998E-3</c:v>
                </c:pt>
                <c:pt idx="12">
                  <c:v>2E-3</c:v>
                </c:pt>
                <c:pt idx="13">
                  <c:v>1.6999999999999999E-3</c:v>
                </c:pt>
                <c:pt idx="14">
                  <c:v>1.6999999999999999E-3</c:v>
                </c:pt>
                <c:pt idx="15">
                  <c:v>1.5E-3</c:v>
                </c:pt>
                <c:pt idx="16">
                  <c:v>6.9999999999999999E-4</c:v>
                </c:pt>
                <c:pt idx="17">
                  <c:v>-2.9999999999999997E-4</c:v>
                </c:pt>
                <c:pt idx="18">
                  <c:v>-3.95E-2</c:v>
                </c:pt>
                <c:pt idx="19">
                  <c:v>-0.15110000000000001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98AB-47A5-8733-1401DD29A4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19C-4FAA-A67B-0E37DBCDFF7F}"/>
              </c:ext>
            </c:extLst>
          </c:dPt>
          <c:cat>
            <c:strRef>
              <c:f>'Sheet1'!$A$2:$A$8</c:f>
              <c:strCache>
                <c:ptCount val="7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74</c:v>
                </c:pt>
                <c:pt idx="6">
                  <c:v>75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9.6100000000000005E-2</c:v>
                </c:pt>
                <c:pt idx="1">
                  <c:v>0.20480000000000001</c:v>
                </c:pt>
                <c:pt idx="2">
                  <c:v>0.23910000000000001</c:v>
                </c:pt>
                <c:pt idx="3">
                  <c:v>0.1963</c:v>
                </c:pt>
                <c:pt idx="4">
                  <c:v>0.1704</c:v>
                </c:pt>
                <c:pt idx="5">
                  <c:v>7.4200000000000002E-2</c:v>
                </c:pt>
                <c:pt idx="6">
                  <c:v>1.8800000000000001E-2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9C-4FAA-A67B-0E37DBCDFF7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Globe L11HW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74</c:v>
                </c:pt>
                <c:pt idx="6">
                  <c:v>75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6.3E-3</c:v>
                </c:pt>
                <c:pt idx="1">
                  <c:v>4.5999999999999999E-2</c:v>
                </c:pt>
                <c:pt idx="2">
                  <c:v>6.25E-2</c:v>
                </c:pt>
                <c:pt idx="3">
                  <c:v>0.1434</c:v>
                </c:pt>
                <c:pt idx="4">
                  <c:v>0.36130000000000001</c:v>
                </c:pt>
                <c:pt idx="5">
                  <c:v>0.34039999999999998</c:v>
                </c:pt>
                <c:pt idx="6">
                  <c:v>3.9800000000000002E-2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19C-4FAA-A67B-0E37DBCDFF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18 to 24</c:v>
                </c:pt>
                <c:pt idx="1">
                  <c:v>25 to 34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-8.9800000000000005E-2</c:v>
                </c:pt>
                <c:pt idx="1">
                  <c:v>-0.1588</c:v>
                </c:pt>
                <c:pt idx="2">
                  <c:v>-0.17660000000000001</c:v>
                </c:pt>
                <c:pt idx="3">
                  <c:v>-5.2900000000000003E-2</c:v>
                </c:pt>
                <c:pt idx="4">
                  <c:v>0.19089999999999999</c:v>
                </c:pt>
                <c:pt idx="5">
                  <c:v>0.26619999999999999</c:v>
                </c:pt>
                <c:pt idx="6">
                  <c:v>2.1000000000000001E-2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039D-48CB-9608-BB63D8746D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Mon</c:v>
                </c:pt>
                <c:pt idx="1">
                  <c:v>Tue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2.41E-2</c:v>
                </c:pt>
                <c:pt idx="1">
                  <c:v>6.1000000000000004E-3</c:v>
                </c:pt>
                <c:pt idx="2">
                  <c:v>-4.1999999999999997E-3</c:v>
                </c:pt>
                <c:pt idx="3">
                  <c:v>7.9000000000000008E-3</c:v>
                </c:pt>
                <c:pt idx="4">
                  <c:v>3.7999999999999999E-2</c:v>
                </c:pt>
                <c:pt idx="5">
                  <c:v>-3.0200000000000001E-2</c:v>
                </c:pt>
                <c:pt idx="6">
                  <c:v>-4.1599999999999998E-2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53EF-4FBB-928E-06E0F43936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529B-40AE-96FC-4720AE87B590}"/>
              </c:ext>
            </c:extLst>
          </c:dPt>
          <c:cat>
            <c:strRef>
              <c:f>'Sheet1'!$A$2:$A$4</c:f>
              <c:strCache>
                <c:ptCount val="3"/>
                <c:pt idx="0">
                  <c:v>High Income</c:v>
                </c:pt>
                <c:pt idx="1">
                  <c:v>Medium Income</c:v>
                </c:pt>
                <c:pt idx="2">
                  <c:v>Low Income</c:v>
                </c:pt>
              </c:strCache>
            </c:strRef>
          </c:cat>
          <c:val>
            <c:numRef>
              <c:f>'Sheet1'!$B$2:$B$4</c:f>
              <c:numCache>
                <c:formatCode>General</c:formatCode>
                <c:ptCount val="3"/>
                <c:pt idx="0">
                  <c:v>0.1767</c:v>
                </c:pt>
                <c:pt idx="1">
                  <c:v>0.48749999999999999</c:v>
                </c:pt>
                <c:pt idx="2">
                  <c:v>0.3357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29B-40AE-96FC-4720AE87B59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Globe L11HW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'Sheet1'!$A$2:$A$4</c:f>
              <c:strCache>
                <c:ptCount val="3"/>
                <c:pt idx="0">
                  <c:v>High Income</c:v>
                </c:pt>
                <c:pt idx="1">
                  <c:v>Medium Income</c:v>
                </c:pt>
                <c:pt idx="2">
                  <c:v>Low Income</c:v>
                </c:pt>
              </c:strCache>
            </c:strRef>
          </c:cat>
          <c:val>
            <c:numRef>
              <c:f>'Sheet1'!$C$2:$C$4</c:f>
              <c:numCache>
                <c:formatCode>General</c:formatCode>
                <c:ptCount val="3"/>
                <c:pt idx="0">
                  <c:v>0.10249999999999999</c:v>
                </c:pt>
                <c:pt idx="1">
                  <c:v>0.44090000000000001</c:v>
                </c:pt>
                <c:pt idx="2">
                  <c:v>0.45639999999999997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29B-40AE-96FC-4720AE87B5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High Income</c:v>
                </c:pt>
                <c:pt idx="1">
                  <c:v>Medium Income</c:v>
                </c:pt>
              </c:strCache>
            </c:strRef>
          </c:cat>
          <c:val>
            <c:numRef>
              <c:f>'Sheet1'!$D$2:$D$4</c:f>
              <c:numCache>
                <c:formatCode>General</c:formatCode>
                <c:ptCount val="3"/>
                <c:pt idx="0">
                  <c:v>-7.4200000000000002E-2</c:v>
                </c:pt>
                <c:pt idx="1">
                  <c:v>-4.6600000000000003E-2</c:v>
                </c:pt>
                <c:pt idx="2">
                  <c:v>0.1207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7AF2-423A-AC24-35116B0C47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02F-4162-B66D-B65B9DC6E349}"/>
              </c:ext>
            </c:extLst>
          </c:dPt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'Sheet1'!$B$2:$B$3</c:f>
              <c:numCache>
                <c:formatCode>General</c:formatCode>
                <c:ptCount val="2"/>
                <c:pt idx="0">
                  <c:v>0.43240000000000001</c:v>
                </c:pt>
                <c:pt idx="1">
                  <c:v>0.5675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02F-4162-B66D-B65B9DC6E34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Globe L11HW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'Sheet1'!$C$2:$C$3</c:f>
              <c:numCache>
                <c:formatCode>General</c:formatCode>
                <c:ptCount val="2"/>
                <c:pt idx="0">
                  <c:v>0.15110000000000001</c:v>
                </c:pt>
                <c:pt idx="1">
                  <c:v>0.8488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02F-4162-B66D-B65B9DC6E3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'Sheet1'!$D$2:$D$3</c:f>
              <c:numCache>
                <c:formatCode>General</c:formatCode>
                <c:ptCount val="2"/>
                <c:pt idx="0">
                  <c:v>-0.28129999999999999</c:v>
                </c:pt>
                <c:pt idx="1">
                  <c:v>0.28129999999999999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CD08-45A6-B2CD-E15FF3CEA2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E86-4A76-84C1-795E37317F19}"/>
              </c:ext>
            </c:extLst>
          </c:dPt>
          <c:cat>
            <c:strRef>
              <c:f>'Sheet1'!$A$2:$A$9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'Sheet1'!$B$2:$B$9</c:f>
              <c:numCache>
                <c:formatCode>General</c:formatCode>
                <c:ptCount val="8"/>
                <c:pt idx="0">
                  <c:v>0.1729</c:v>
                </c:pt>
                <c:pt idx="1">
                  <c:v>5.96E-2</c:v>
                </c:pt>
                <c:pt idx="2">
                  <c:v>0.1085</c:v>
                </c:pt>
                <c:pt idx="3">
                  <c:v>6.25E-2</c:v>
                </c:pt>
                <c:pt idx="4">
                  <c:v>0.1245</c:v>
                </c:pt>
                <c:pt idx="5">
                  <c:v>0.20330000000000001</c:v>
                </c:pt>
                <c:pt idx="6">
                  <c:v>0.14630000000000001</c:v>
                </c:pt>
                <c:pt idx="7">
                  <c:v>0.12189999999999999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E86-4A76-84C1-795E37317F1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Globe L11HW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'Sheet1'!$C$2:$C$9</c:f>
              <c:numCache>
                <c:formatCode>General</c:formatCode>
                <c:ptCount val="8"/>
                <c:pt idx="0">
                  <c:v>3.6299999999999999E-2</c:v>
                </c:pt>
                <c:pt idx="1">
                  <c:v>0.16819999999999999</c:v>
                </c:pt>
                <c:pt idx="2">
                  <c:v>0.13869999999999999</c:v>
                </c:pt>
                <c:pt idx="3">
                  <c:v>0.41099999999999998</c:v>
                </c:pt>
                <c:pt idx="4">
                  <c:v>0.1085</c:v>
                </c:pt>
                <c:pt idx="5">
                  <c:v>6.1899999999999997E-2</c:v>
                </c:pt>
                <c:pt idx="6">
                  <c:v>3.61E-2</c:v>
                </c:pt>
                <c:pt idx="7">
                  <c:v>3.9E-2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E86-4A76-84C1-795E37317F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Family Familiar</c:v>
                </c:pt>
                <c:pt idx="1">
                  <c:v>Occasional &amp; Local</c:v>
                </c:pt>
              </c:strCache>
            </c:strRef>
          </c:cat>
          <c:val>
            <c:numRef>
              <c:f>'Sheet1'!$D$2:$D$9</c:f>
              <c:numCache>
                <c:formatCode>General</c:formatCode>
                <c:ptCount val="8"/>
                <c:pt idx="0">
                  <c:v>-0.1366</c:v>
                </c:pt>
                <c:pt idx="1">
                  <c:v>0.1086</c:v>
                </c:pt>
                <c:pt idx="2">
                  <c:v>3.0200000000000001E-2</c:v>
                </c:pt>
                <c:pt idx="3">
                  <c:v>0.34849999999999998</c:v>
                </c:pt>
                <c:pt idx="4">
                  <c:v>-1.6E-2</c:v>
                </c:pt>
                <c:pt idx="5">
                  <c:v>-0.1414</c:v>
                </c:pt>
                <c:pt idx="6">
                  <c:v>-0.11020000000000001</c:v>
                </c:pt>
                <c:pt idx="7">
                  <c:v>-8.2900000000000001E-2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10AD-460E-8689-AD443A0199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118-4ABA-B594-DDD9C366E1DD}"/>
              </c:ext>
            </c:extLst>
          </c:dPt>
          <c:cat>
            <c:strRef>
              <c:f>'Sheet1'!$A$2:$A$8</c:f>
              <c:strCache>
                <c:ptCount val="7"/>
                <c:pt idx="0">
                  <c:v>0-1 Mile</c:v>
                </c:pt>
                <c:pt idx="1">
                  <c:v>1-3 Miles</c:v>
                </c:pt>
                <c:pt idx="2">
                  <c:v>3-5 Miles</c:v>
                </c:pt>
                <c:pt idx="3">
                  <c:v>5-10 Miles</c:v>
                </c:pt>
                <c:pt idx="4">
                  <c:v>10-20 Miles</c:v>
                </c:pt>
                <c:pt idx="5">
                  <c:v>20-50 Miles</c:v>
                </c:pt>
                <c:pt idx="6">
                  <c:v>National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2.3800000000000002E-2</c:v>
                </c:pt>
                <c:pt idx="1">
                  <c:v>9.2600000000000002E-2</c:v>
                </c:pt>
                <c:pt idx="2">
                  <c:v>0.15459999999999999</c:v>
                </c:pt>
                <c:pt idx="3">
                  <c:v>0.2054</c:v>
                </c:pt>
                <c:pt idx="4">
                  <c:v>0.15740000000000001</c:v>
                </c:pt>
                <c:pt idx="5">
                  <c:v>0.1331</c:v>
                </c:pt>
                <c:pt idx="6">
                  <c:v>0.23280000000000001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118-4ABA-B594-DDD9C366E1D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Globe L11HW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0-1 Mile</c:v>
                </c:pt>
                <c:pt idx="1">
                  <c:v>1-3 Miles</c:v>
                </c:pt>
                <c:pt idx="2">
                  <c:v>3-5 Miles</c:v>
                </c:pt>
                <c:pt idx="3">
                  <c:v>5-10 Miles</c:v>
                </c:pt>
                <c:pt idx="4">
                  <c:v>10-20 Miles</c:v>
                </c:pt>
                <c:pt idx="5">
                  <c:v>20-50 Miles</c:v>
                </c:pt>
                <c:pt idx="6">
                  <c:v>National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8.5000000000000006E-3</c:v>
                </c:pt>
                <c:pt idx="1">
                  <c:v>0.1249</c:v>
                </c:pt>
                <c:pt idx="2">
                  <c:v>0.108</c:v>
                </c:pt>
                <c:pt idx="3">
                  <c:v>0.3841</c:v>
                </c:pt>
                <c:pt idx="4">
                  <c:v>0.13389999999999999</c:v>
                </c:pt>
                <c:pt idx="5">
                  <c:v>7.9600000000000004E-2</c:v>
                </c:pt>
                <c:pt idx="6">
                  <c:v>0.1605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118-4ABA-B594-DDD9C366E1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0-1 Mile</c:v>
                </c:pt>
                <c:pt idx="1">
                  <c:v>1-3 Miles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-1.5299999999999999E-2</c:v>
                </c:pt>
                <c:pt idx="1">
                  <c:v>3.2300000000000002E-2</c:v>
                </c:pt>
                <c:pt idx="2">
                  <c:v>-4.6600000000000003E-2</c:v>
                </c:pt>
                <c:pt idx="3">
                  <c:v>0.1787</c:v>
                </c:pt>
                <c:pt idx="4">
                  <c:v>-2.35E-2</c:v>
                </c:pt>
                <c:pt idx="5">
                  <c:v>-5.3499999999999999E-2</c:v>
                </c:pt>
                <c:pt idx="6">
                  <c:v>-7.2300000000000003E-2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A217-4E99-87B1-C9CC7FC939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Latitude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'Sheet1'!$A$2:$A$21</c:f>
              <c:strCache>
                <c:ptCount val="20"/>
                <c:pt idx="0">
                  <c:v>Globe L11HW</c:v>
                </c:pt>
                <c:pt idx="1">
                  <c:v>Fitzgerald Midlands Ho L11JP</c:v>
                </c:pt>
                <c:pt idx="2">
                  <c:v>Vines L11JQ</c:v>
                </c:pt>
                <c:pt idx="3">
                  <c:v>Alberts Schloss Liverpool L14DS</c:v>
                </c:pt>
                <c:pt idx="4">
                  <c:v>Coopers L11HW</c:v>
                </c:pt>
                <c:pt idx="5">
                  <c:v>Monro L15AG</c:v>
                </c:pt>
                <c:pt idx="6">
                  <c:v>Central L11JP</c:v>
                </c:pt>
                <c:pt idx="7">
                  <c:v>Tess Rileys L11HU</c:v>
                </c:pt>
                <c:pt idx="8">
                  <c:v>McDonalds Ranelagh St L11JR</c:v>
                </c:pt>
                <c:pt idx="9">
                  <c:v>Smokey Mos L11HU</c:v>
                </c:pt>
                <c:pt idx="10">
                  <c:v>The Richard John Blackler L11HU</c:v>
                </c:pt>
                <c:pt idx="11">
                  <c:v>The North Western L11RJ</c:v>
                </c:pt>
                <c:pt idx="12">
                  <c:v>Bridewell L15FB</c:v>
                </c:pt>
                <c:pt idx="13">
                  <c:v>The Ranleigh Tavern L11JW</c:v>
                </c:pt>
                <c:pt idx="14">
                  <c:v>Rubber Soul L26RE</c:v>
                </c:pt>
                <c:pt idx="15">
                  <c:v>Scruffy Murphys L29QA</c:v>
                </c:pt>
                <c:pt idx="16">
                  <c:v>Casa Italia L16AL</c:v>
                </c:pt>
                <c:pt idx="17">
                  <c:v>St Peters Tavern L14BH</c:v>
                </c:pt>
                <c:pt idx="18">
                  <c:v>The Crown Hotel L11JQ</c:v>
                </c:pt>
                <c:pt idx="19">
                  <c:v>The Lime Kiln L14NR</c:v>
                </c:pt>
              </c:strCache>
            </c:strRef>
          </c:cat>
          <c:val>
            <c:numRef>
              <c:f>'Sheet1'!$F$2:$F$21</c:f>
              <c:numCache>
                <c:formatCode>General</c:formatCode>
                <c:ptCount val="20"/>
                <c:pt idx="0">
                  <c:v>0.15040000000000001</c:v>
                </c:pt>
                <c:pt idx="1">
                  <c:v>8.6400000000000005E-2</c:v>
                </c:pt>
                <c:pt idx="2">
                  <c:v>8.2799999999999999E-2</c:v>
                </c:pt>
                <c:pt idx="3">
                  <c:v>5.9499999999999997E-2</c:v>
                </c:pt>
                <c:pt idx="4">
                  <c:v>5.8200000000000002E-2</c:v>
                </c:pt>
                <c:pt idx="5">
                  <c:v>5.2900000000000003E-2</c:v>
                </c:pt>
                <c:pt idx="6">
                  <c:v>5.2600000000000001E-2</c:v>
                </c:pt>
                <c:pt idx="7">
                  <c:v>4.5199999999999997E-2</c:v>
                </c:pt>
                <c:pt idx="8">
                  <c:v>4.24E-2</c:v>
                </c:pt>
                <c:pt idx="9">
                  <c:v>4.1399999999999999E-2</c:v>
                </c:pt>
                <c:pt idx="10">
                  <c:v>4.0899999999999999E-2</c:v>
                </c:pt>
                <c:pt idx="11">
                  <c:v>3.8300000000000001E-2</c:v>
                </c:pt>
                <c:pt idx="12">
                  <c:v>3.6200000000000003E-2</c:v>
                </c:pt>
                <c:pt idx="13">
                  <c:v>3.5999999999999997E-2</c:v>
                </c:pt>
                <c:pt idx="14">
                  <c:v>3.2399999999999998E-2</c:v>
                </c:pt>
                <c:pt idx="15">
                  <c:v>2.9899999999999999E-2</c:v>
                </c:pt>
                <c:pt idx="16">
                  <c:v>2.9100000000000001E-2</c:v>
                </c:pt>
                <c:pt idx="17">
                  <c:v>2.8799999999999999E-2</c:v>
                </c:pt>
                <c:pt idx="18">
                  <c:v>2.7799999999999998E-2</c:v>
                </c:pt>
                <c:pt idx="19">
                  <c:v>2.7699999999999999E-2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5A-47C8-BF5B-B985FA210A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28160"/>
        <c:axId val="156329408"/>
      </c:barChart>
      <c:catAx>
        <c:axId val="1563281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29408"/>
        <c:crosses val="autoZero"/>
        <c:auto val="1"/>
        <c:lblAlgn val="ctr"/>
        <c:lblOffset val="100"/>
        <c:noMultiLvlLbl val="0"/>
      </c:catAx>
      <c:valAx>
        <c:axId val="156329408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28160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7F0-4B8B-8DC0-05666F039B43}"/>
              </c:ext>
            </c:extLst>
          </c:dPt>
          <c:cat>
            <c:strRef>
              <c:f>'Sheet1'!$A$2:$A$21</c:f>
              <c:strCache>
                <c:ptCount val="20"/>
                <c:pt idx="0">
                  <c:v>Fitzgerald Midlands Ho L11JP</c:v>
                </c:pt>
                <c:pt idx="1">
                  <c:v>Monro L15AG</c:v>
                </c:pt>
                <c:pt idx="2">
                  <c:v>St Peters Tavern L14BH</c:v>
                </c:pt>
                <c:pt idx="3">
                  <c:v>The Ranleigh Tavern L11JW</c:v>
                </c:pt>
                <c:pt idx="4">
                  <c:v>Coopers L11HW</c:v>
                </c:pt>
                <c:pt idx="5">
                  <c:v>Scruffy Murphys L29QA</c:v>
                </c:pt>
                <c:pt idx="6">
                  <c:v>Casa Italia L16AL</c:v>
                </c:pt>
                <c:pt idx="7">
                  <c:v>Globe L11HW</c:v>
                </c:pt>
                <c:pt idx="8">
                  <c:v>Smokey Mos L11HU</c:v>
                </c:pt>
                <c:pt idx="9">
                  <c:v>Rubber Soul L26RE</c:v>
                </c:pt>
                <c:pt idx="10">
                  <c:v>The Crown Hotel L11JQ</c:v>
                </c:pt>
                <c:pt idx="11">
                  <c:v>The Lime Kiln L14NR</c:v>
                </c:pt>
                <c:pt idx="12">
                  <c:v>Central L11JP</c:v>
                </c:pt>
                <c:pt idx="13">
                  <c:v>Tess Rileys L11HU</c:v>
                </c:pt>
                <c:pt idx="14">
                  <c:v>Vines L11JQ</c:v>
                </c:pt>
                <c:pt idx="15">
                  <c:v>The North Western L11RJ</c:v>
                </c:pt>
                <c:pt idx="16">
                  <c:v>The Richard John Blackler L11HU</c:v>
                </c:pt>
                <c:pt idx="17">
                  <c:v>Bridewell L15FB</c:v>
                </c:pt>
                <c:pt idx="18">
                  <c:v>McDonalds Ranelagh St L11JR</c:v>
                </c:pt>
                <c:pt idx="19">
                  <c:v>Alberts Schloss Liverpool L14DS</c:v>
                </c:pt>
              </c:strCache>
            </c:strRef>
          </c:cat>
          <c:val>
            <c:numRef>
              <c:f>'Sheet1'!$B$2:$B$21</c:f>
              <c:numCache>
                <c:formatCode>General</c:formatCode>
                <c:ptCount val="20"/>
                <c:pt idx="0">
                  <c:v>0</c:v>
                </c:pt>
                <c:pt idx="1">
                  <c:v>1.0800000000000001E-2</c:v>
                </c:pt>
                <c:pt idx="2">
                  <c:v>0</c:v>
                </c:pt>
                <c:pt idx="3">
                  <c:v>0</c:v>
                </c:pt>
                <c:pt idx="4">
                  <c:v>4.8899999999999999E-2</c:v>
                </c:pt>
                <c:pt idx="5">
                  <c:v>1.8100000000000002E-2</c:v>
                </c:pt>
                <c:pt idx="6">
                  <c:v>3.2099999999999997E-2</c:v>
                </c:pt>
                <c:pt idx="7">
                  <c:v>0.1013</c:v>
                </c:pt>
                <c:pt idx="8">
                  <c:v>3.9300000000000002E-2</c:v>
                </c:pt>
                <c:pt idx="9">
                  <c:v>3.9E-2</c:v>
                </c:pt>
                <c:pt idx="10">
                  <c:v>3.6400000000000002E-2</c:v>
                </c:pt>
                <c:pt idx="11">
                  <c:v>4.24E-2</c:v>
                </c:pt>
                <c:pt idx="12">
                  <c:v>6.8900000000000003E-2</c:v>
                </c:pt>
                <c:pt idx="13">
                  <c:v>6.59E-2</c:v>
                </c:pt>
                <c:pt idx="14">
                  <c:v>0.1108</c:v>
                </c:pt>
                <c:pt idx="15">
                  <c:v>0.06</c:v>
                </c:pt>
                <c:pt idx="16">
                  <c:v>6.3100000000000003E-2</c:v>
                </c:pt>
                <c:pt idx="17">
                  <c:v>7.2900000000000006E-2</c:v>
                </c:pt>
                <c:pt idx="18">
                  <c:v>7.6799999999999993E-2</c:v>
                </c:pt>
                <c:pt idx="19">
                  <c:v>0.1125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7F0-4B8B-8DC0-05666F039B4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16/04/2025 - 08/04/2026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'Sheet1'!$A$2:$A$21</c:f>
              <c:strCache>
                <c:ptCount val="20"/>
                <c:pt idx="0">
                  <c:v>Fitzgerald Midlands Ho L11JP</c:v>
                </c:pt>
                <c:pt idx="1">
                  <c:v>Monro L15AG</c:v>
                </c:pt>
                <c:pt idx="2">
                  <c:v>St Peters Tavern L14BH</c:v>
                </c:pt>
                <c:pt idx="3">
                  <c:v>The Ranleigh Tavern L11JW</c:v>
                </c:pt>
                <c:pt idx="4">
                  <c:v>Coopers L11HW</c:v>
                </c:pt>
                <c:pt idx="5">
                  <c:v>Scruffy Murphys L29QA</c:v>
                </c:pt>
                <c:pt idx="6">
                  <c:v>Casa Italia L16AL</c:v>
                </c:pt>
                <c:pt idx="7">
                  <c:v>Globe L11HW</c:v>
                </c:pt>
                <c:pt idx="8">
                  <c:v>Smokey Mos L11HU</c:v>
                </c:pt>
                <c:pt idx="9">
                  <c:v>Rubber Soul L26RE</c:v>
                </c:pt>
                <c:pt idx="10">
                  <c:v>The Crown Hotel L11JQ</c:v>
                </c:pt>
                <c:pt idx="11">
                  <c:v>The Lime Kiln L14NR</c:v>
                </c:pt>
                <c:pt idx="12">
                  <c:v>Central L11JP</c:v>
                </c:pt>
                <c:pt idx="13">
                  <c:v>Tess Rileys L11HU</c:v>
                </c:pt>
                <c:pt idx="14">
                  <c:v>Vines L11JQ</c:v>
                </c:pt>
                <c:pt idx="15">
                  <c:v>The North Western L11RJ</c:v>
                </c:pt>
                <c:pt idx="16">
                  <c:v>The Richard John Blackler L11HU</c:v>
                </c:pt>
                <c:pt idx="17">
                  <c:v>Bridewell L15FB</c:v>
                </c:pt>
                <c:pt idx="18">
                  <c:v>McDonalds Ranelagh St L11JR</c:v>
                </c:pt>
                <c:pt idx="19">
                  <c:v>Alberts Schloss Liverpool L14DS</c:v>
                </c:pt>
              </c:strCache>
            </c:strRef>
          </c:cat>
          <c:val>
            <c:numRef>
              <c:f>'Sheet1'!$C$2:$C$21</c:f>
              <c:numCache>
                <c:formatCode>General</c:formatCode>
                <c:ptCount val="20"/>
                <c:pt idx="0">
                  <c:v>7.4999999999999997E-2</c:v>
                </c:pt>
                <c:pt idx="1">
                  <c:v>5.7000000000000002E-2</c:v>
                </c:pt>
                <c:pt idx="2">
                  <c:v>3.9699999999999999E-2</c:v>
                </c:pt>
                <c:pt idx="3">
                  <c:v>3.3700000000000001E-2</c:v>
                </c:pt>
                <c:pt idx="4">
                  <c:v>5.8099999999999999E-2</c:v>
                </c:pt>
                <c:pt idx="5">
                  <c:v>2.5000000000000001E-2</c:v>
                </c:pt>
                <c:pt idx="6">
                  <c:v>3.8899999999999997E-2</c:v>
                </c:pt>
                <c:pt idx="7">
                  <c:v>0.10440000000000001</c:v>
                </c:pt>
                <c:pt idx="8">
                  <c:v>3.9899999999999998E-2</c:v>
                </c:pt>
                <c:pt idx="9">
                  <c:v>3.5799999999999998E-2</c:v>
                </c:pt>
                <c:pt idx="10">
                  <c:v>2.86E-2</c:v>
                </c:pt>
                <c:pt idx="11">
                  <c:v>3.1699999999999999E-2</c:v>
                </c:pt>
                <c:pt idx="12">
                  <c:v>5.4100000000000002E-2</c:v>
                </c:pt>
                <c:pt idx="13">
                  <c:v>4.9500000000000002E-2</c:v>
                </c:pt>
                <c:pt idx="14">
                  <c:v>9.0700000000000003E-2</c:v>
                </c:pt>
                <c:pt idx="15">
                  <c:v>3.9800000000000002E-2</c:v>
                </c:pt>
                <c:pt idx="16">
                  <c:v>4.0899999999999999E-2</c:v>
                </c:pt>
                <c:pt idx="17">
                  <c:v>4.4499999999999998E-2</c:v>
                </c:pt>
                <c:pt idx="18">
                  <c:v>4.3499999999999997E-2</c:v>
                </c:pt>
                <c:pt idx="19">
                  <c:v>6.83E-2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7F0-4B8B-8DC0-05666F039B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Fitzgerald Midlands Ho L11JP</c:v>
                </c:pt>
                <c:pt idx="1">
                  <c:v>Monro L15AG</c:v>
                </c:pt>
              </c:strCache>
            </c:strRef>
          </c:cat>
          <c:val>
            <c:numRef>
              <c:f>'Sheet1'!$D$2:$D$21</c:f>
              <c:numCache>
                <c:formatCode>General</c:formatCode>
                <c:ptCount val="20"/>
                <c:pt idx="0">
                  <c:v>7.4999999999999997E-2</c:v>
                </c:pt>
                <c:pt idx="1">
                  <c:v>4.6199999999999998E-2</c:v>
                </c:pt>
                <c:pt idx="2">
                  <c:v>3.9699999999999999E-2</c:v>
                </c:pt>
                <c:pt idx="3">
                  <c:v>3.3700000000000001E-2</c:v>
                </c:pt>
                <c:pt idx="4">
                  <c:v>9.1999999999999998E-3</c:v>
                </c:pt>
                <c:pt idx="5">
                  <c:v>6.8999999999999999E-3</c:v>
                </c:pt>
                <c:pt idx="6">
                  <c:v>6.7999999999999996E-3</c:v>
                </c:pt>
                <c:pt idx="7">
                  <c:v>3.0999999999999999E-3</c:v>
                </c:pt>
                <c:pt idx="8">
                  <c:v>5.9999999999999995E-4</c:v>
                </c:pt>
                <c:pt idx="9">
                  <c:v>-3.2000000000000002E-3</c:v>
                </c:pt>
                <c:pt idx="10">
                  <c:v>-7.7999999999999996E-3</c:v>
                </c:pt>
                <c:pt idx="11">
                  <c:v>-1.0699999999999999E-2</c:v>
                </c:pt>
                <c:pt idx="12">
                  <c:v>-1.4800000000000001E-2</c:v>
                </c:pt>
                <c:pt idx="13">
                  <c:v>-1.6400000000000001E-2</c:v>
                </c:pt>
                <c:pt idx="14">
                  <c:v>-2.01E-2</c:v>
                </c:pt>
                <c:pt idx="15">
                  <c:v>-2.0199999999999999E-2</c:v>
                </c:pt>
                <c:pt idx="16">
                  <c:v>-2.2200000000000001E-2</c:v>
                </c:pt>
                <c:pt idx="17">
                  <c:v>-2.8400000000000002E-2</c:v>
                </c:pt>
                <c:pt idx="18">
                  <c:v>-3.3300000000000003E-2</c:v>
                </c:pt>
                <c:pt idx="19">
                  <c:v>-4.4200000000000003E-2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1BBD-4844-A0A4-54B8E07775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BEF-440E-9A10-ABEE35AE94E7}"/>
              </c:ext>
            </c:extLst>
          </c:dPt>
          <c:cat>
            <c:strRef>
              <c:f>'Sheet1'!$A$2:$A$6</c:f>
              <c:strCache>
                <c:ptCount val="5"/>
                <c:pt idx="0">
                  <c:v>Once Per Year</c:v>
                </c:pt>
                <c:pt idx="1">
                  <c:v>2-3 Times Per Year</c:v>
                </c:pt>
                <c:pt idx="2">
                  <c:v>4-5 Times Per Year</c:v>
                </c:pt>
                <c:pt idx="3">
                  <c:v>6-9 Times Per Year</c:v>
                </c:pt>
                <c:pt idx="4">
                  <c:v>10+ Times Per Year</c:v>
                </c:pt>
              </c:strCache>
            </c:strRef>
          </c:cat>
          <c:val>
            <c:numRef>
              <c:f>'Sheet1'!$B$2:$B$6</c:f>
              <c:numCache>
                <c:formatCode>General</c:formatCode>
                <c:ptCount val="5"/>
                <c:pt idx="0">
                  <c:v>0.69220000000000004</c:v>
                </c:pt>
                <c:pt idx="1">
                  <c:v>0.22339999999999999</c:v>
                </c:pt>
                <c:pt idx="2">
                  <c:v>4.4600000000000001E-2</c:v>
                </c:pt>
                <c:pt idx="3">
                  <c:v>2.3699999999999999E-2</c:v>
                </c:pt>
                <c:pt idx="4">
                  <c:v>1.5800000000000002E-2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BEF-440E-9A10-ABEE35AE94E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Globe L11HW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'Sheet1'!$A$2:$A$6</c:f>
              <c:strCache>
                <c:ptCount val="5"/>
                <c:pt idx="0">
                  <c:v>Once Per Year</c:v>
                </c:pt>
                <c:pt idx="1">
                  <c:v>2-3 Times Per Year</c:v>
                </c:pt>
                <c:pt idx="2">
                  <c:v>4-5 Times Per Year</c:v>
                </c:pt>
                <c:pt idx="3">
                  <c:v>6-9 Times Per Year</c:v>
                </c:pt>
                <c:pt idx="4">
                  <c:v>10+ Times Per Year</c:v>
                </c:pt>
              </c:strCache>
            </c:strRef>
          </c:cat>
          <c:val>
            <c:numRef>
              <c:f>'Sheet1'!$C$2:$C$6</c:f>
              <c:numCache>
                <c:formatCode>General</c:formatCode>
                <c:ptCount val="5"/>
                <c:pt idx="0">
                  <c:v>0.77969999999999995</c:v>
                </c:pt>
                <c:pt idx="1">
                  <c:v>0.1734</c:v>
                </c:pt>
                <c:pt idx="2">
                  <c:v>3.4599999999999999E-2</c:v>
                </c:pt>
                <c:pt idx="3">
                  <c:v>8.9999999999999993E-3</c:v>
                </c:pt>
                <c:pt idx="4">
                  <c:v>3.0000000000000001E-3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BEF-440E-9A10-ABEE35AE94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Once Per Year</c:v>
                </c:pt>
                <c:pt idx="1">
                  <c:v>2-3 Times Per Year</c:v>
                </c:pt>
              </c:strCache>
            </c:strRef>
          </c:cat>
          <c:val>
            <c:numRef>
              <c:f>'Sheet1'!$D$2:$D$6</c:f>
              <c:numCache>
                <c:formatCode>General</c:formatCode>
                <c:ptCount val="5"/>
                <c:pt idx="0">
                  <c:v>8.7499999999999994E-2</c:v>
                </c:pt>
                <c:pt idx="1">
                  <c:v>-0.05</c:v>
                </c:pt>
                <c:pt idx="2">
                  <c:v>-0.01</c:v>
                </c:pt>
                <c:pt idx="3">
                  <c:v>-1.47E-2</c:v>
                </c:pt>
                <c:pt idx="4">
                  <c:v>-1.2800000000000001E-2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69A6-4AA5-8C66-A38ED067DF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4E0-4DB9-9021-FC3A331022A9}"/>
              </c:ext>
            </c:extLst>
          </c:dPt>
          <c:cat>
            <c:strRef>
              <c:f>'Sheet1'!$A$2:$A$18</c:f>
              <c:strCache>
                <c:ptCount val="17"/>
                <c:pt idx="0">
                  <c:v>Casa Italia L16AL</c:v>
                </c:pt>
                <c:pt idx="1">
                  <c:v>Globe L11HW</c:v>
                </c:pt>
                <c:pt idx="2">
                  <c:v>Coopers L11HW</c:v>
                </c:pt>
                <c:pt idx="3">
                  <c:v>Rubber Soul L26RE</c:v>
                </c:pt>
                <c:pt idx="4">
                  <c:v>The Crown Hotel L11JQ</c:v>
                </c:pt>
                <c:pt idx="5">
                  <c:v>Tess Rileys L11HU</c:v>
                </c:pt>
                <c:pt idx="6">
                  <c:v>Vines L11JQ</c:v>
                </c:pt>
                <c:pt idx="7">
                  <c:v>Central L11JP</c:v>
                </c:pt>
                <c:pt idx="8">
                  <c:v>Bridewell L15FB</c:v>
                </c:pt>
                <c:pt idx="9">
                  <c:v>Smokey Mos L11HU</c:v>
                </c:pt>
                <c:pt idx="10">
                  <c:v>Alberts Schloss Liverpool L14DS</c:v>
                </c:pt>
                <c:pt idx="11">
                  <c:v>The Lime Kiln L14NR</c:v>
                </c:pt>
                <c:pt idx="12">
                  <c:v>The North Western L11RJ</c:v>
                </c:pt>
                <c:pt idx="13">
                  <c:v>The Richard John Blackler L11HU</c:v>
                </c:pt>
                <c:pt idx="14">
                  <c:v>McDonalds Ranelagh St L11JR</c:v>
                </c:pt>
                <c:pt idx="15">
                  <c:v>Scruffy Murphys L29QA</c:v>
                </c:pt>
                <c:pt idx="16">
                  <c:v>Monro L15AG</c:v>
                </c:pt>
              </c:strCache>
            </c:strRef>
          </c:cat>
          <c:val>
            <c:numRef>
              <c:f>'Sheet1'!$B$2:$B$18</c:f>
              <c:numCache>
                <c:formatCode>General</c:formatCode>
                <c:ptCount val="17"/>
                <c:pt idx="0">
                  <c:v>48.101900000000001</c:v>
                </c:pt>
                <c:pt idx="1">
                  <c:v>6.6201999999999996</c:v>
                </c:pt>
                <c:pt idx="2">
                  <c:v>9.6998999999999995</c:v>
                </c:pt>
                <c:pt idx="3">
                  <c:v>13.9171</c:v>
                </c:pt>
                <c:pt idx="4">
                  <c:v>10.074400000000001</c:v>
                </c:pt>
                <c:pt idx="5">
                  <c:v>10.770899999999999</c:v>
                </c:pt>
                <c:pt idx="6">
                  <c:v>11.1934</c:v>
                </c:pt>
                <c:pt idx="7">
                  <c:v>9.4202999999999992</c:v>
                </c:pt>
                <c:pt idx="8">
                  <c:v>11.164400000000001</c:v>
                </c:pt>
                <c:pt idx="9">
                  <c:v>10.0511</c:v>
                </c:pt>
                <c:pt idx="10">
                  <c:v>21.657800000000002</c:v>
                </c:pt>
                <c:pt idx="11">
                  <c:v>8.0176999999999996</c:v>
                </c:pt>
                <c:pt idx="12">
                  <c:v>8.4019999999999992</c:v>
                </c:pt>
                <c:pt idx="13">
                  <c:v>8.8588000000000005</c:v>
                </c:pt>
                <c:pt idx="14">
                  <c:v>8.3497000000000003</c:v>
                </c:pt>
                <c:pt idx="15">
                  <c:v>11.420199999999999</c:v>
                </c:pt>
                <c:pt idx="16">
                  <c:v>29.8888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4E0-4DB9-9021-FC3A331022A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16/04/2025 - 08/04/2026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\£0.00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'Sheet1'!$A$2:$A$18</c:f>
              <c:strCache>
                <c:ptCount val="17"/>
                <c:pt idx="0">
                  <c:v>Casa Italia L16AL</c:v>
                </c:pt>
                <c:pt idx="1">
                  <c:v>Globe L11HW</c:v>
                </c:pt>
                <c:pt idx="2">
                  <c:v>Coopers L11HW</c:v>
                </c:pt>
                <c:pt idx="3">
                  <c:v>Rubber Soul L26RE</c:v>
                </c:pt>
                <c:pt idx="4">
                  <c:v>The Crown Hotel L11JQ</c:v>
                </c:pt>
                <c:pt idx="5">
                  <c:v>Tess Rileys L11HU</c:v>
                </c:pt>
                <c:pt idx="6">
                  <c:v>Vines L11JQ</c:v>
                </c:pt>
                <c:pt idx="7">
                  <c:v>Central L11JP</c:v>
                </c:pt>
                <c:pt idx="8">
                  <c:v>Bridewell L15FB</c:v>
                </c:pt>
                <c:pt idx="9">
                  <c:v>Smokey Mos L11HU</c:v>
                </c:pt>
                <c:pt idx="10">
                  <c:v>Alberts Schloss Liverpool L14DS</c:v>
                </c:pt>
                <c:pt idx="11">
                  <c:v>The Lime Kiln L14NR</c:v>
                </c:pt>
                <c:pt idx="12">
                  <c:v>The North Western L11RJ</c:v>
                </c:pt>
                <c:pt idx="13">
                  <c:v>The Richard John Blackler L11HU</c:v>
                </c:pt>
                <c:pt idx="14">
                  <c:v>McDonalds Ranelagh St L11JR</c:v>
                </c:pt>
                <c:pt idx="15">
                  <c:v>Scruffy Murphys L29QA</c:v>
                </c:pt>
                <c:pt idx="16">
                  <c:v>Monro L15AG</c:v>
                </c:pt>
              </c:strCache>
            </c:strRef>
          </c:cat>
          <c:val>
            <c:numRef>
              <c:f>'Sheet1'!$C$2:$C$18</c:f>
              <c:numCache>
                <c:formatCode>General</c:formatCode>
                <c:ptCount val="17"/>
                <c:pt idx="0">
                  <c:v>55.246699999999997</c:v>
                </c:pt>
                <c:pt idx="1">
                  <c:v>11.041</c:v>
                </c:pt>
                <c:pt idx="2">
                  <c:v>10.9268</c:v>
                </c:pt>
                <c:pt idx="3">
                  <c:v>14.9377</c:v>
                </c:pt>
                <c:pt idx="4">
                  <c:v>10.9901</c:v>
                </c:pt>
                <c:pt idx="5">
                  <c:v>11.501899999999999</c:v>
                </c:pt>
                <c:pt idx="6">
                  <c:v>11.9115</c:v>
                </c:pt>
                <c:pt idx="7">
                  <c:v>10.0679</c:v>
                </c:pt>
                <c:pt idx="8">
                  <c:v>11.643700000000001</c:v>
                </c:pt>
                <c:pt idx="9">
                  <c:v>10.412100000000001</c:v>
                </c:pt>
                <c:pt idx="10">
                  <c:v>21.888200000000001</c:v>
                </c:pt>
                <c:pt idx="11">
                  <c:v>8.2152999999999992</c:v>
                </c:pt>
                <c:pt idx="12">
                  <c:v>8.4821000000000009</c:v>
                </c:pt>
                <c:pt idx="13">
                  <c:v>8.9206000000000003</c:v>
                </c:pt>
                <c:pt idx="14">
                  <c:v>8.0466999999999995</c:v>
                </c:pt>
                <c:pt idx="15">
                  <c:v>11.1023</c:v>
                </c:pt>
                <c:pt idx="16">
                  <c:v>11.239000000000001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4E0-4DB9-9021-FC3A331022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\£0.00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ln>
            <a:headEnd type="none"/>
            <a:tailEnd type="none"/>
          </a:ln>
        </p:spPr>
        <p:txBody>
          <a:bodyPr wrap="square" anchor="b"/>
          <a:lstStyle>
            <a:lvl1pPr algn="ctr">
              <a:defRPr sz="60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ln>
            <a:headEnd type="none"/>
            <a:tailEnd type="none"/>
          </a:ln>
        </p:spPr>
        <p:txBody>
          <a:bodyPr wrap="square"/>
          <a:lstStyle>
            <a:lvl1pPr marL="0" indent="0" algn="ctr">
              <a:buNone/>
              <a:defRPr sz="2400" dirty="0"/>
            </a:lvl1pPr>
            <a:lvl2pPr marL="457200" indent="0" algn="ctr">
              <a:buNone/>
              <a:defRPr sz="2000" dirty="0"/>
            </a:lvl2pPr>
            <a:lvl3pPr marL="914400" indent="0" algn="ctr">
              <a:buNone/>
              <a:defRPr sz="1800" dirty="0"/>
            </a:lvl3pPr>
            <a:lvl4pPr marL="1371600" indent="0" algn="ctr">
              <a:buNone/>
              <a:defRPr sz="1600" dirty="0"/>
            </a:lvl4pPr>
            <a:lvl5pPr marL="1828800" indent="0" algn="ctr">
              <a:buNone/>
              <a:defRPr sz="1600" dirty="0"/>
            </a:lvl5pPr>
            <a:lvl6pPr marL="2286000" indent="0" algn="ctr">
              <a:buNone/>
              <a:defRPr sz="1600" dirty="0"/>
            </a:lvl6pPr>
            <a:lvl7pPr marL="2743200" indent="0" algn="ctr">
              <a:buNone/>
              <a:defRPr sz="1600" dirty="0"/>
            </a:lvl7pPr>
            <a:lvl8pPr marL="3200400" indent="0" algn="ctr">
              <a:buNone/>
              <a:defRPr sz="1600" dirty="0"/>
            </a:lvl8pPr>
            <a:lvl9pPr marL="3657600" indent="0" algn="ctr">
              <a:buNone/>
              <a:defRPr sz="1600" dirty="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03/06/2026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03/06/2026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03/06/2026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03/06/2026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60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2400" dirty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 dirty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 dirty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03/06/2026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03/06/2026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ln>
            <a:headEnd type="none"/>
            <a:tailEnd type="none"/>
          </a:ln>
        </p:spPr>
        <p:txBody>
          <a:bodyPr wrap="square" anchor="b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ln>
            <a:headEnd type="none"/>
            <a:tailEnd type="none"/>
          </a:ln>
        </p:spPr>
        <p:txBody>
          <a:bodyPr wrap="square" anchor="b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03/06/2026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03/06/2026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03/06/2026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32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>
              <a:defRPr sz="3200" dirty="0"/>
            </a:lvl1pPr>
            <a:lvl2pPr>
              <a:defRPr sz="2800" dirty="0"/>
            </a:lvl2pPr>
            <a:lvl3pPr>
              <a:defRPr sz="2400" dirty="0"/>
            </a:lvl3pPr>
            <a:lvl4pPr>
              <a:defRPr sz="2000" dirty="0"/>
            </a:lvl4pPr>
            <a:lvl5pPr>
              <a:defRPr sz="2000" dirty="0"/>
            </a:lvl5pPr>
            <a:lvl6pPr>
              <a:defRPr sz="2000" dirty="0"/>
            </a:lvl6pPr>
            <a:lvl7pPr>
              <a:defRPr sz="2000" dirty="0"/>
            </a:lvl7pPr>
            <a:lvl8pPr>
              <a:defRPr sz="2000" dirty="0"/>
            </a:lvl8pPr>
            <a:lvl9pPr>
              <a:defRPr sz="2000" dirty="0"/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03/06/2026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32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3200" dirty="0"/>
            </a:lvl1pPr>
            <a:lvl2pPr marL="457200" indent="0">
              <a:buNone/>
              <a:defRPr sz="2800" dirty="0"/>
            </a:lvl2pPr>
            <a:lvl3pPr marL="914400" indent="0">
              <a:buNone/>
              <a:defRPr sz="2400" dirty="0"/>
            </a:lvl3pPr>
            <a:lvl4pPr marL="1371600" indent="0">
              <a:buNone/>
              <a:defRPr sz="2000" dirty="0"/>
            </a:lvl4pPr>
            <a:lvl5pPr marL="1828800" indent="0">
              <a:buNone/>
              <a:defRPr sz="2000" dirty="0"/>
            </a:lvl5pPr>
            <a:lvl6pPr marL="2286000" indent="0">
              <a:buNone/>
              <a:defRPr sz="2000" dirty="0"/>
            </a:lvl6pPr>
            <a:lvl7pPr marL="2743200" indent="0">
              <a:buNone/>
              <a:defRPr sz="2000" dirty="0"/>
            </a:lvl7pPr>
            <a:lvl8pPr marL="3200400" indent="0">
              <a:buNone/>
              <a:defRPr sz="2000" dirty="0"/>
            </a:lvl8pPr>
            <a:lvl9pPr marL="3657600" indent="0">
              <a:buNone/>
              <a:defRPr sz="2000" dirty="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03/06/2026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>
            <a:normAutofit/>
          </a:bodyPr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l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0A778-0017-4C63-95AB-A5EF0DCCE56C}" type="datetimeFigureOut">
              <a:rPr lang="en-GB" dirty="0"/>
              <a:t>03/06/2026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ct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>
        <a:lnSpc>
          <a:spcPct val="90000"/>
        </a:lnSpc>
        <a:spcBef>
          <a:spcPct val="0"/>
        </a:spcBef>
        <a:buNone/>
        <a:defRPr sz="44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>
        <a:lnSpc>
          <a:spcPct val="90000"/>
        </a:lnSpc>
        <a:spcBef>
          <a:spcPts val="1000"/>
        </a:spcBef>
        <a:buFont typeface="Arial"/>
        <a:buChar char="•"/>
        <a:defRPr sz="2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4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0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 defTabSz="914400">
        <a:defRPr lang="en-US" dirty="0"/>
      </a:defPPr>
      <a:lvl1pPr marL="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svg"/><Relationship Id="rId18" Type="http://schemas.openxmlformats.org/officeDocument/2006/relationships/image" Target="../media/image17.sv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24" Type="http://schemas.openxmlformats.org/officeDocument/2006/relationships/image" Target="../media/image23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8.svg"/><Relationship Id="rId14" Type="http://schemas.openxmlformats.org/officeDocument/2006/relationships/image" Target="../media/image13.svg"/><Relationship Id="rId22" Type="http://schemas.openxmlformats.org/officeDocument/2006/relationships/image" Target="../media/image21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33.xml"/><Relationship Id="rId7" Type="http://schemas.openxmlformats.org/officeDocument/2006/relationships/image" Target="../media/image20.svg"/><Relationship Id="rId12" Type="http://schemas.openxmlformats.org/officeDocument/2006/relationships/chart" Target="../charts/chart36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35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34.xml"/><Relationship Id="rId9" Type="http://schemas.openxmlformats.org/officeDocument/2006/relationships/image" Target="../media/image22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26.svg"/><Relationship Id="rId7" Type="http://schemas.openxmlformats.org/officeDocument/2006/relationships/image" Target="../media/image22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svg"/><Relationship Id="rId4" Type="http://schemas.openxmlformats.org/officeDocument/2006/relationships/image" Target="../media/image19.svg"/><Relationship Id="rId9" Type="http://schemas.openxmlformats.org/officeDocument/2006/relationships/image" Target="../media/image2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chart" Target="../charts/chart37.xml"/><Relationship Id="rId7" Type="http://schemas.openxmlformats.org/officeDocument/2006/relationships/image" Target="../media/image21.svg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5" Type="http://schemas.openxmlformats.org/officeDocument/2006/relationships/image" Target="../media/image19.svg"/><Relationship Id="rId10" Type="http://schemas.openxmlformats.org/officeDocument/2006/relationships/chart" Target="../charts/chart38.xml"/><Relationship Id="rId4" Type="http://schemas.openxmlformats.org/officeDocument/2006/relationships/image" Target="../media/image2.svg"/><Relationship Id="rId9" Type="http://schemas.openxmlformats.org/officeDocument/2006/relationships/image" Target="../media/image23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39.xml"/><Relationship Id="rId7" Type="http://schemas.openxmlformats.org/officeDocument/2006/relationships/image" Target="../media/image20.svg"/><Relationship Id="rId12" Type="http://schemas.openxmlformats.org/officeDocument/2006/relationships/chart" Target="../charts/chart42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41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40.xml"/><Relationship Id="rId9" Type="http://schemas.openxmlformats.org/officeDocument/2006/relationships/image" Target="../media/image22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21.svg"/><Relationship Id="rId4" Type="http://schemas.openxmlformats.org/officeDocument/2006/relationships/image" Target="../media/image20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1.xml"/><Relationship Id="rId7" Type="http://schemas.openxmlformats.org/officeDocument/2006/relationships/image" Target="../media/image20.svg"/><Relationship Id="rId12" Type="http://schemas.openxmlformats.org/officeDocument/2006/relationships/chart" Target="../charts/chart4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3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2.xml"/><Relationship Id="rId9" Type="http://schemas.openxmlformats.org/officeDocument/2006/relationships/image" Target="../media/image2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5.xml"/><Relationship Id="rId7" Type="http://schemas.openxmlformats.org/officeDocument/2006/relationships/image" Target="../media/image20.svg"/><Relationship Id="rId12" Type="http://schemas.openxmlformats.org/officeDocument/2006/relationships/chart" Target="../charts/chart8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7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6.xml"/><Relationship Id="rId9" Type="http://schemas.openxmlformats.org/officeDocument/2006/relationships/image" Target="../media/image2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9.xml"/><Relationship Id="rId7" Type="http://schemas.openxmlformats.org/officeDocument/2006/relationships/image" Target="../media/image20.svg"/><Relationship Id="rId12" Type="http://schemas.openxmlformats.org/officeDocument/2006/relationships/chart" Target="../charts/chart12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11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10.xml"/><Relationship Id="rId9" Type="http://schemas.openxmlformats.org/officeDocument/2006/relationships/image" Target="../media/image2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13.xml"/><Relationship Id="rId7" Type="http://schemas.openxmlformats.org/officeDocument/2006/relationships/image" Target="../media/image20.svg"/><Relationship Id="rId12" Type="http://schemas.openxmlformats.org/officeDocument/2006/relationships/chart" Target="../charts/chart16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15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14.xml"/><Relationship Id="rId9" Type="http://schemas.openxmlformats.org/officeDocument/2006/relationships/image" Target="../media/image2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17.xml"/><Relationship Id="rId7" Type="http://schemas.openxmlformats.org/officeDocument/2006/relationships/image" Target="../media/image20.svg"/><Relationship Id="rId12" Type="http://schemas.openxmlformats.org/officeDocument/2006/relationships/chart" Target="../charts/chart20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19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18.xml"/><Relationship Id="rId9" Type="http://schemas.openxmlformats.org/officeDocument/2006/relationships/image" Target="../media/image22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21.xml"/><Relationship Id="rId7" Type="http://schemas.openxmlformats.org/officeDocument/2006/relationships/image" Target="../media/image20.svg"/><Relationship Id="rId12" Type="http://schemas.openxmlformats.org/officeDocument/2006/relationships/chart" Target="../charts/chart24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23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22.xml"/><Relationship Id="rId9" Type="http://schemas.openxmlformats.org/officeDocument/2006/relationships/image" Target="../media/image22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25.xml"/><Relationship Id="rId7" Type="http://schemas.openxmlformats.org/officeDocument/2006/relationships/image" Target="../media/image20.svg"/><Relationship Id="rId12" Type="http://schemas.openxmlformats.org/officeDocument/2006/relationships/chart" Target="../charts/chart28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27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26.xml"/><Relationship Id="rId9" Type="http://schemas.openxmlformats.org/officeDocument/2006/relationships/image" Target="../media/image22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29.xml"/><Relationship Id="rId7" Type="http://schemas.openxmlformats.org/officeDocument/2006/relationships/image" Target="../media/image20.svg"/><Relationship Id="rId12" Type="http://schemas.openxmlformats.org/officeDocument/2006/relationships/chart" Target="../charts/chart32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31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30.xml"/><Relationship Id="rId9" Type="http://schemas.openxmlformats.org/officeDocument/2006/relationships/image" Target="../media/image2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mmaryTopBar"/>
          <p:cNvSpPr>
            <a:spLocks/>
          </p:cNvSpPr>
          <p:nvPr/>
        </p:nvSpPr>
        <p:spPr>
          <a:xfrm flipH="1">
            <a:off x="10385730" y="1318182"/>
            <a:ext cx="1577710" cy="566023"/>
          </a:xfrm>
          <a:prstGeom prst="parallelogram">
            <a:avLst>
              <a:gd name="adj" fmla="val 0"/>
            </a:avLst>
          </a:prstGeom>
          <a:solidFill>
            <a:srgbClr val="F5F5F8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4" name="Rectangle 43"/>
          <p:cNvSpPr>
            <a:spLocks/>
          </p:cNvSpPr>
          <p:nvPr/>
        </p:nvSpPr>
        <p:spPr>
          <a:xfrm>
            <a:off x="221673" y="1939859"/>
            <a:ext cx="11741767" cy="38989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pic>
        <p:nvPicPr>
          <p:cNvPr id="7" name="Map1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212804" y="1947309"/>
            <a:ext cx="9576819" cy="430290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9" name="Rectangle 108"/>
          <p:cNvSpPr>
            <a:spLocks/>
          </p:cNvSpPr>
          <p:nvPr/>
        </p:nvSpPr>
        <p:spPr>
          <a:xfrm>
            <a:off x="8582436" y="1944847"/>
            <a:ext cx="1225221" cy="40836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84000">
                <a:srgbClr val="F2F2F2"/>
              </a:gs>
            </a:gsLst>
            <a:lin ang="0"/>
          </a:gra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Station"/>
          <p:cNvSpPr>
            <a:spLocks/>
          </p:cNvSpPr>
          <p:nvPr/>
        </p:nvSpPr>
        <p:spPr>
          <a:xfrm>
            <a:off x="1862138" y="5638867"/>
            <a:ext cx="10096802" cy="616793"/>
          </a:xfrm>
          <a:prstGeom prst="parallelogram">
            <a:avLst>
              <a:gd name="adj" fmla="val 46750"/>
            </a:avLst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0" name="Rectangle 39"/>
          <p:cNvSpPr>
            <a:spLocks/>
          </p:cNvSpPr>
          <p:nvPr/>
        </p:nvSpPr>
        <p:spPr>
          <a:xfrm>
            <a:off x="5265962" y="2097720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56" name="Rectangle 55"/>
          <p:cNvSpPr>
            <a:spLocks/>
          </p:cNvSpPr>
          <p:nvPr/>
        </p:nvSpPr>
        <p:spPr>
          <a:xfrm>
            <a:off x="5265962" y="3286167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4" name="Rectangle 73"/>
          <p:cNvSpPr>
            <a:spLocks/>
          </p:cNvSpPr>
          <p:nvPr/>
        </p:nvSpPr>
        <p:spPr>
          <a:xfrm>
            <a:off x="5265962" y="4466522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5" name="Rectangle 74"/>
          <p:cNvSpPr>
            <a:spLocks/>
          </p:cNvSpPr>
          <p:nvPr/>
        </p:nvSpPr>
        <p:spPr>
          <a:xfrm>
            <a:off x="7178484" y="2097720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9" name="Rectangle 78"/>
          <p:cNvSpPr>
            <a:spLocks/>
          </p:cNvSpPr>
          <p:nvPr/>
        </p:nvSpPr>
        <p:spPr>
          <a:xfrm>
            <a:off x="7178484" y="3286167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80" name="Rectangle 79"/>
          <p:cNvSpPr>
            <a:spLocks/>
          </p:cNvSpPr>
          <p:nvPr/>
        </p:nvSpPr>
        <p:spPr>
          <a:xfrm>
            <a:off x="7178484" y="4466522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6" name="summaryTopBar"/>
          <p:cNvSpPr>
            <a:spLocks/>
          </p:cNvSpPr>
          <p:nvPr/>
        </p:nvSpPr>
        <p:spPr>
          <a:xfrm>
            <a:off x="4709160" y="1318182"/>
            <a:ext cx="7178639" cy="566023"/>
          </a:xfrm>
          <a:prstGeom prst="parallelogram">
            <a:avLst>
              <a:gd name="adj" fmla="val 47718"/>
            </a:avLst>
          </a:prstGeom>
          <a:solidFill>
            <a:srgbClr val="F5F5F8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10" name="Station"/>
          <p:cNvSpPr>
            <a:spLocks/>
          </p:cNvSpPr>
          <p:nvPr/>
        </p:nvSpPr>
        <p:spPr>
          <a:xfrm>
            <a:off x="1975067" y="5717774"/>
            <a:ext cx="7753661" cy="537886"/>
          </a:xfrm>
          <a:prstGeom prst="parallelogram">
            <a:avLst>
              <a:gd name="adj" fmla="val 47135"/>
            </a:avLst>
          </a:prstGeom>
          <a:solidFill>
            <a:schemeClr val="bg2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3" name="Rectangle 42"/>
          <p:cNvSpPr>
            <a:spLocks/>
          </p:cNvSpPr>
          <p:nvPr/>
        </p:nvSpPr>
        <p:spPr>
          <a:xfrm>
            <a:off x="11364686" y="5636926"/>
            <a:ext cx="757238" cy="424421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5" name="competitorsWrap"/>
          <p:cNvSpPr>
            <a:spLocks/>
          </p:cNvSpPr>
          <p:nvPr/>
        </p:nvSpPr>
        <p:spPr>
          <a:xfrm>
            <a:off x="9137927" y="2098197"/>
            <a:ext cx="2654470" cy="37294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9300911" y="4720490"/>
            <a:ext cx="2333001" cy="91643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9" name="Rectangle 8"/>
          <p:cNvSpPr>
            <a:spLocks/>
          </p:cNvSpPr>
          <p:nvPr/>
        </p:nvSpPr>
        <p:spPr>
          <a:xfrm>
            <a:off x="9300911" y="3636732"/>
            <a:ext cx="2333001" cy="90271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14" name="Competitor3Postcode"/>
          <p:cNvSpPr txBox="1">
            <a:spLocks noChangeArrowheads="1"/>
          </p:cNvSpPr>
          <p:nvPr/>
        </p:nvSpPr>
        <p:spPr>
          <a:xfrm>
            <a:off x="9637288" y="5044525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L14DS</a:t>
            </a:r>
          </a:p>
        </p:txBody>
      </p:sp>
      <p:sp>
        <p:nvSpPr>
          <p:cNvPr id="15" name="Competitor3"/>
          <p:cNvSpPr txBox="1">
            <a:spLocks noChangeArrowheads="1"/>
          </p:cNvSpPr>
          <p:nvPr/>
        </p:nvSpPr>
        <p:spPr>
          <a:xfrm>
            <a:off x="9637288" y="4799833"/>
            <a:ext cx="1082348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dirty="0">
                <a:latin typeface="Montserrat"/>
              </a:rPr>
              <a:t>Alberts Schloss Liverpool</a:t>
            </a:r>
          </a:p>
        </p:txBody>
      </p:sp>
      <p:sp>
        <p:nvSpPr>
          <p:cNvPr id="18" name="CAMEOValue"/>
          <p:cNvSpPr txBox="1">
            <a:spLocks noChangeArrowheads="1"/>
          </p:cNvSpPr>
          <p:nvPr/>
        </p:nvSpPr>
        <p:spPr>
          <a:xfrm>
            <a:off x="7292475" y="3842956"/>
            <a:ext cx="1164101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30.90%</a:t>
            </a:r>
          </a:p>
        </p:txBody>
      </p:sp>
      <p:sp>
        <p:nvSpPr>
          <p:cNvPr id="19" name="CAMEO"/>
          <p:cNvSpPr txBox="1">
            <a:spLocks noChangeArrowheads="1"/>
          </p:cNvSpPr>
          <p:nvPr/>
        </p:nvSpPr>
        <p:spPr>
          <a:xfrm>
            <a:off x="7292475" y="4070495"/>
            <a:ext cx="591829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On A Budget</a:t>
            </a:r>
          </a:p>
        </p:txBody>
      </p:sp>
      <p:sp>
        <p:nvSpPr>
          <p:cNvPr id="21" name="Gender"/>
          <p:cNvSpPr txBox="1">
            <a:spLocks noChangeArrowheads="1"/>
          </p:cNvSpPr>
          <p:nvPr/>
        </p:nvSpPr>
        <p:spPr>
          <a:xfrm>
            <a:off x="7292475" y="2926084"/>
            <a:ext cx="577402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Male</a:t>
            </a:r>
          </a:p>
        </p:txBody>
      </p:sp>
      <p:sp>
        <p:nvSpPr>
          <p:cNvPr id="50" name="Station"/>
          <p:cNvSpPr>
            <a:spLocks/>
          </p:cNvSpPr>
          <p:nvPr/>
        </p:nvSpPr>
        <p:spPr>
          <a:xfrm>
            <a:off x="133783" y="1528498"/>
            <a:ext cx="4735307" cy="616793"/>
          </a:xfrm>
          <a:prstGeom prst="parallelogram">
            <a:avLst>
              <a:gd name="adj" fmla="val 46750"/>
            </a:avLst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26" name="ATV"/>
          <p:cNvSpPr txBox="1">
            <a:spLocks noChangeArrowheads="1"/>
          </p:cNvSpPr>
          <p:nvPr/>
        </p:nvSpPr>
        <p:spPr>
          <a:xfrm>
            <a:off x="5367827" y="2692634"/>
            <a:ext cx="904415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£11.04</a:t>
            </a:r>
          </a:p>
        </p:txBody>
      </p:sp>
      <p:sp>
        <p:nvSpPr>
          <p:cNvPr id="29" name="TVRegion"/>
          <p:cNvSpPr txBox="1">
            <a:spLocks noChangeArrowheads="1"/>
          </p:cNvSpPr>
          <p:nvPr/>
        </p:nvSpPr>
        <p:spPr>
          <a:xfrm>
            <a:off x="8731095" y="1539085"/>
            <a:ext cx="742511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North West</a:t>
            </a:r>
          </a:p>
        </p:txBody>
      </p:sp>
      <p:sp>
        <p:nvSpPr>
          <p:cNvPr id="20" name="GenderValue"/>
          <p:cNvSpPr txBox="1">
            <a:spLocks noChangeArrowheads="1"/>
          </p:cNvSpPr>
          <p:nvPr/>
        </p:nvSpPr>
        <p:spPr>
          <a:xfrm>
            <a:off x="7292475" y="2695639"/>
            <a:ext cx="114967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84.88%</a:t>
            </a:r>
          </a:p>
        </p:txBody>
      </p:sp>
      <p:sp>
        <p:nvSpPr>
          <p:cNvPr id="30" name="StationDistance"/>
          <p:cNvSpPr txBox="1">
            <a:spLocks noChangeArrowheads="1"/>
          </p:cNvSpPr>
          <p:nvPr/>
        </p:nvSpPr>
        <p:spPr>
          <a:xfrm>
            <a:off x="2493387" y="5943449"/>
            <a:ext cx="110479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Liverpool Central(0.11 miles)</a:t>
            </a:r>
          </a:p>
        </p:txBody>
      </p:sp>
      <p:sp>
        <p:nvSpPr>
          <p:cNvPr id="31" name="NearestStation"/>
          <p:cNvSpPr txBox="1">
            <a:spLocks noChangeArrowheads="1"/>
          </p:cNvSpPr>
          <p:nvPr/>
        </p:nvSpPr>
        <p:spPr>
          <a:xfrm>
            <a:off x="2505981" y="5792500"/>
            <a:ext cx="981359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Nearest Station</a:t>
            </a:r>
          </a:p>
        </p:txBody>
      </p:sp>
      <p:sp>
        <p:nvSpPr>
          <p:cNvPr id="32" name="Urbanicity"/>
          <p:cNvSpPr txBox="1">
            <a:spLocks noChangeArrowheads="1"/>
          </p:cNvSpPr>
          <p:nvPr/>
        </p:nvSpPr>
        <p:spPr>
          <a:xfrm>
            <a:off x="10519212" y="1539085"/>
            <a:ext cx="78258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Urban major conurbation</a:t>
            </a:r>
          </a:p>
        </p:txBody>
      </p:sp>
      <p:sp>
        <p:nvSpPr>
          <p:cNvPr id="33" name="Region"/>
          <p:cNvSpPr txBox="1">
            <a:spLocks noChangeArrowheads="1"/>
          </p:cNvSpPr>
          <p:nvPr/>
        </p:nvSpPr>
        <p:spPr>
          <a:xfrm>
            <a:off x="6944775" y="1539085"/>
            <a:ext cx="596638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North West</a:t>
            </a:r>
          </a:p>
        </p:txBody>
      </p:sp>
      <p:sp>
        <p:nvSpPr>
          <p:cNvPr id="34" name="WorkArea"/>
          <p:cNvSpPr txBox="1">
            <a:spLocks noChangeArrowheads="1"/>
          </p:cNvSpPr>
          <p:nvPr/>
        </p:nvSpPr>
        <p:spPr>
          <a:xfrm>
            <a:off x="5157478" y="1539085"/>
            <a:ext cx="76655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Liverpool</a:t>
            </a:r>
          </a:p>
        </p:txBody>
      </p:sp>
      <p:sp>
        <p:nvSpPr>
          <p:cNvPr id="35" name="Postcode"/>
          <p:cNvSpPr txBox="1">
            <a:spLocks noChangeArrowheads="1"/>
          </p:cNvSpPr>
          <p:nvPr/>
        </p:nvSpPr>
        <p:spPr>
          <a:xfrm>
            <a:off x="828640" y="1725868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L11HW</a:t>
            </a:r>
          </a:p>
        </p:txBody>
      </p:sp>
      <p:sp>
        <p:nvSpPr>
          <p:cNvPr id="36" name="ChainName"/>
          <p:cNvSpPr txBox="1">
            <a:spLocks noChangeArrowheads="1"/>
          </p:cNvSpPr>
          <p:nvPr/>
        </p:nvSpPr>
        <p:spPr>
          <a:xfrm>
            <a:off x="2090758" y="1723679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Punch Unity</a:t>
            </a:r>
          </a:p>
        </p:txBody>
      </p:sp>
      <p:sp>
        <p:nvSpPr>
          <p:cNvPr id="37" name="VenueName"/>
          <p:cNvSpPr txBox="1">
            <a:spLocks noChangeArrowheads="1"/>
          </p:cNvSpPr>
          <p:nvPr/>
        </p:nvSpPr>
        <p:spPr>
          <a:xfrm>
            <a:off x="829599" y="1416348"/>
            <a:ext cx="977900" cy="307777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400" dirty="0">
                <a:latin typeface="Montserrat"/>
              </a:rPr>
              <a:t>Globe L11HW</a:t>
            </a:r>
          </a:p>
        </p:txBody>
      </p:sp>
      <p:sp>
        <p:nvSpPr>
          <p:cNvPr id="45" name="Rectangle 44"/>
          <p:cNvSpPr>
            <a:spLocks/>
          </p:cNvSpPr>
          <p:nvPr/>
        </p:nvSpPr>
        <p:spPr>
          <a:xfrm>
            <a:off x="9300912" y="2543786"/>
            <a:ext cx="2333001" cy="91643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dirty="0">
                <a:latin typeface="Montserrat"/>
              </a:rPr>
              <a:t> </a:t>
            </a:r>
          </a:p>
        </p:txBody>
      </p:sp>
      <p:sp>
        <p:nvSpPr>
          <p:cNvPr id="46" name="Competitor1Postcode"/>
          <p:cNvSpPr txBox="1">
            <a:spLocks noChangeArrowheads="1"/>
          </p:cNvSpPr>
          <p:nvPr/>
        </p:nvSpPr>
        <p:spPr>
          <a:xfrm>
            <a:off x="9639185" y="2872463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L11JP</a:t>
            </a:r>
          </a:p>
        </p:txBody>
      </p:sp>
      <p:sp>
        <p:nvSpPr>
          <p:cNvPr id="47" name="Competitor1"/>
          <p:cNvSpPr txBox="1">
            <a:spLocks noChangeArrowheads="1"/>
          </p:cNvSpPr>
          <p:nvPr/>
        </p:nvSpPr>
        <p:spPr>
          <a:xfrm>
            <a:off x="9639185" y="2618760"/>
            <a:ext cx="105349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050" dirty="0">
                <a:latin typeface="Montserrat"/>
              </a:rPr>
              <a:t>Fitzgerald Midlands Ho</a:t>
            </a:r>
          </a:p>
        </p:txBody>
      </p:sp>
      <p:sp>
        <p:nvSpPr>
          <p:cNvPr id="48" name="Competitor2"/>
          <p:cNvSpPr txBox="1">
            <a:spLocks noChangeArrowheads="1"/>
          </p:cNvSpPr>
          <p:nvPr/>
        </p:nvSpPr>
        <p:spPr>
          <a:xfrm>
            <a:off x="9640466" y="3715353"/>
            <a:ext cx="1082348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050" dirty="0">
                <a:latin typeface="Montserrat"/>
              </a:rPr>
              <a:t>Vines</a:t>
            </a:r>
          </a:p>
        </p:txBody>
      </p:sp>
      <p:sp>
        <p:nvSpPr>
          <p:cNvPr id="49" name="Competitor2Postcode"/>
          <p:cNvSpPr txBox="1">
            <a:spLocks noChangeArrowheads="1"/>
          </p:cNvSpPr>
          <p:nvPr/>
        </p:nvSpPr>
        <p:spPr>
          <a:xfrm>
            <a:off x="9651298" y="3992352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L11JQ</a:t>
            </a:r>
          </a:p>
        </p:txBody>
      </p:sp>
      <p:sp>
        <p:nvSpPr>
          <p:cNvPr id="59" name="Text4"/>
          <p:cNvSpPr txBox="1">
            <a:spLocks noChangeArrowheads="1"/>
          </p:cNvSpPr>
          <p:nvPr/>
        </p:nvSpPr>
        <p:spPr>
          <a:xfrm>
            <a:off x="5367827" y="2486122"/>
            <a:ext cx="413896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ATV</a:t>
            </a:r>
          </a:p>
        </p:txBody>
      </p:sp>
      <p:sp>
        <p:nvSpPr>
          <p:cNvPr id="60" name="Text2"/>
          <p:cNvSpPr txBox="1">
            <a:spLocks noChangeArrowheads="1"/>
          </p:cNvSpPr>
          <p:nvPr/>
        </p:nvSpPr>
        <p:spPr>
          <a:xfrm>
            <a:off x="7292475" y="3608179"/>
            <a:ext cx="1013419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Segmentation</a:t>
            </a:r>
          </a:p>
        </p:txBody>
      </p:sp>
      <p:sp>
        <p:nvSpPr>
          <p:cNvPr id="61" name="Text3"/>
          <p:cNvSpPr txBox="1">
            <a:spLocks noChangeArrowheads="1"/>
          </p:cNvSpPr>
          <p:nvPr/>
        </p:nvSpPr>
        <p:spPr>
          <a:xfrm>
            <a:off x="7292475" y="2490390"/>
            <a:ext cx="61587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Gender</a:t>
            </a:r>
          </a:p>
        </p:txBody>
      </p:sp>
      <p:sp>
        <p:nvSpPr>
          <p:cNvPr id="25" name="Affluence"/>
          <p:cNvSpPr txBox="1">
            <a:spLocks noChangeArrowheads="1"/>
          </p:cNvSpPr>
          <p:nvPr/>
        </p:nvSpPr>
        <p:spPr>
          <a:xfrm>
            <a:off x="5367827" y="4085195"/>
            <a:ext cx="67678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Low Income</a:t>
            </a:r>
          </a:p>
        </p:txBody>
      </p:sp>
      <p:sp>
        <p:nvSpPr>
          <p:cNvPr id="24" name="AffluenceValue"/>
          <p:cNvSpPr txBox="1">
            <a:spLocks noChangeArrowheads="1"/>
          </p:cNvSpPr>
          <p:nvPr/>
        </p:nvSpPr>
        <p:spPr>
          <a:xfrm>
            <a:off x="5367827" y="3878389"/>
            <a:ext cx="1319592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45.65%</a:t>
            </a:r>
          </a:p>
        </p:txBody>
      </p:sp>
      <p:sp>
        <p:nvSpPr>
          <p:cNvPr id="62" name="Text5"/>
          <p:cNvSpPr txBox="1">
            <a:spLocks noChangeArrowheads="1"/>
          </p:cNvSpPr>
          <p:nvPr/>
        </p:nvSpPr>
        <p:spPr>
          <a:xfrm>
            <a:off x="5367827" y="3651870"/>
            <a:ext cx="734496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Affluence</a:t>
            </a:r>
          </a:p>
        </p:txBody>
      </p:sp>
      <p:sp>
        <p:nvSpPr>
          <p:cNvPr id="22" name="AgeValue"/>
          <p:cNvSpPr txBox="1">
            <a:spLocks noChangeArrowheads="1"/>
          </p:cNvSpPr>
          <p:nvPr/>
        </p:nvSpPr>
        <p:spPr>
          <a:xfrm>
            <a:off x="5367827" y="5059674"/>
            <a:ext cx="901209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36.13%</a:t>
            </a:r>
          </a:p>
        </p:txBody>
      </p:sp>
      <p:sp>
        <p:nvSpPr>
          <p:cNvPr id="23" name="Age"/>
          <p:cNvSpPr txBox="1">
            <a:spLocks noChangeArrowheads="1"/>
          </p:cNvSpPr>
          <p:nvPr/>
        </p:nvSpPr>
        <p:spPr>
          <a:xfrm>
            <a:off x="5367827" y="5327409"/>
            <a:ext cx="39946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55 to 64</a:t>
            </a:r>
          </a:p>
        </p:txBody>
      </p:sp>
      <p:sp>
        <p:nvSpPr>
          <p:cNvPr id="63" name="Text6"/>
          <p:cNvSpPr txBox="1">
            <a:spLocks noChangeArrowheads="1"/>
          </p:cNvSpPr>
          <p:nvPr/>
        </p:nvSpPr>
        <p:spPr>
          <a:xfrm>
            <a:off x="5367827" y="4821867"/>
            <a:ext cx="80983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Age Group</a:t>
            </a:r>
          </a:p>
        </p:txBody>
      </p:sp>
      <p:sp>
        <p:nvSpPr>
          <p:cNvPr id="64" name="Text1"/>
          <p:cNvSpPr txBox="1">
            <a:spLocks noChangeArrowheads="1"/>
          </p:cNvSpPr>
          <p:nvPr/>
        </p:nvSpPr>
        <p:spPr>
          <a:xfrm>
            <a:off x="7292475" y="4793240"/>
            <a:ext cx="683200" cy="3693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Visit Day</a:t>
            </a:r>
          </a:p>
          <a:p>
            <a:pPr defTabSz="914400"/>
            <a:endParaRPr lang="en-GB" sz="900" dirty="0">
              <a:latin typeface="Montserrat"/>
            </a:endParaRPr>
          </a:p>
        </p:txBody>
      </p:sp>
      <p:sp>
        <p:nvSpPr>
          <p:cNvPr id="16" name="WeekdayValue"/>
          <p:cNvSpPr txBox="1">
            <a:spLocks noChangeArrowheads="1"/>
          </p:cNvSpPr>
          <p:nvPr/>
        </p:nvSpPr>
        <p:spPr>
          <a:xfrm>
            <a:off x="7292475" y="5050410"/>
            <a:ext cx="130997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30.22%</a:t>
            </a:r>
          </a:p>
        </p:txBody>
      </p:sp>
      <p:sp>
        <p:nvSpPr>
          <p:cNvPr id="17" name="Weekday"/>
          <p:cNvSpPr txBox="1">
            <a:spLocks noChangeArrowheads="1"/>
          </p:cNvSpPr>
          <p:nvPr/>
        </p:nvSpPr>
        <p:spPr>
          <a:xfrm>
            <a:off x="7292475" y="5319836"/>
            <a:ext cx="69281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Sat</a:t>
            </a:r>
          </a:p>
        </p:txBody>
      </p:sp>
      <p:sp>
        <p:nvSpPr>
          <p:cNvPr id="76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77" name="Rectangle 76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4" name="Competitor1Chain"/>
          <p:cNvSpPr txBox="1">
            <a:spLocks noChangeArrowheads="1"/>
          </p:cNvSpPr>
          <p:nvPr/>
        </p:nvSpPr>
        <p:spPr>
          <a:xfrm>
            <a:off x="9815127" y="3117085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Pub / Bar</a:t>
            </a:r>
          </a:p>
        </p:txBody>
      </p:sp>
      <p:sp>
        <p:nvSpPr>
          <p:cNvPr id="51" name="Competitor2Chain"/>
          <p:cNvSpPr txBox="1">
            <a:spLocks noChangeArrowheads="1"/>
          </p:cNvSpPr>
          <p:nvPr/>
        </p:nvSpPr>
        <p:spPr>
          <a:xfrm>
            <a:off x="9834477" y="4212850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Pub / Bar</a:t>
            </a:r>
          </a:p>
        </p:txBody>
      </p:sp>
      <p:sp>
        <p:nvSpPr>
          <p:cNvPr id="68" name="Competitor3Chain"/>
          <p:cNvSpPr txBox="1">
            <a:spLocks noChangeArrowheads="1"/>
          </p:cNvSpPr>
          <p:nvPr/>
        </p:nvSpPr>
        <p:spPr>
          <a:xfrm>
            <a:off x="9810584" y="5274195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Alberts Schloss</a:t>
            </a:r>
          </a:p>
        </p:txBody>
      </p:sp>
      <p:sp>
        <p:nvSpPr>
          <p:cNvPr id="69" name="Label"/>
          <p:cNvSpPr txBox="1">
            <a:spLocks noChangeArrowheads="1"/>
          </p:cNvSpPr>
          <p:nvPr/>
        </p:nvSpPr>
        <p:spPr>
          <a:xfrm>
            <a:off x="5165248" y="1391804"/>
            <a:ext cx="1202750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Work Area</a:t>
            </a:r>
          </a:p>
        </p:txBody>
      </p:sp>
      <p:sp>
        <p:nvSpPr>
          <p:cNvPr id="70" name="Label"/>
          <p:cNvSpPr txBox="1">
            <a:spLocks noChangeArrowheads="1"/>
          </p:cNvSpPr>
          <p:nvPr/>
        </p:nvSpPr>
        <p:spPr>
          <a:xfrm>
            <a:off x="6944775" y="1391804"/>
            <a:ext cx="551754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Region</a:t>
            </a:r>
          </a:p>
        </p:txBody>
      </p:sp>
      <p:sp>
        <p:nvSpPr>
          <p:cNvPr id="71" name="Label"/>
          <p:cNvSpPr txBox="1">
            <a:spLocks noChangeArrowheads="1"/>
          </p:cNvSpPr>
          <p:nvPr/>
        </p:nvSpPr>
        <p:spPr>
          <a:xfrm>
            <a:off x="10519212" y="1391804"/>
            <a:ext cx="716863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Urbanicity</a:t>
            </a:r>
          </a:p>
        </p:txBody>
      </p:sp>
      <p:sp>
        <p:nvSpPr>
          <p:cNvPr id="72" name="Label"/>
          <p:cNvSpPr txBox="1">
            <a:spLocks noChangeArrowheads="1"/>
          </p:cNvSpPr>
          <p:nvPr/>
        </p:nvSpPr>
        <p:spPr>
          <a:xfrm>
            <a:off x="8738659" y="1391804"/>
            <a:ext cx="710451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TV Region</a:t>
            </a:r>
          </a:p>
        </p:txBody>
      </p:sp>
      <p:pic>
        <p:nvPicPr>
          <p:cNvPr id="73" name="Graphic 7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3" name="Graphic 1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50991" y="1505264"/>
            <a:ext cx="365339" cy="36533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52" name="Graphic 5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001767" y="1774260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4" name="Graphic 8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56957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6" name="Graphic 8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38573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8" name="Graphic 87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005195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0" name="Graphic 89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81333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2" name="Graphic 9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2326194" y="5902858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4" name="Graphic 9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458216" y="4617584"/>
            <a:ext cx="176376" cy="176376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8" name="Graphic 97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7395441" y="3451302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0" name="Graphic 99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458216" y="3451091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2" name="Graphic 10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5458216" y="2257020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4" name="Graphic 10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95441" y="2239109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6" name="Graphic 10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7395441" y="4633379"/>
            <a:ext cx="164081" cy="176702"/>
          </a:xfrm>
          <a:prstGeom prst="rect">
            <a:avLst/>
          </a:prstGeom>
          <a:ln>
            <a:headEnd type="none"/>
            <a:tailEnd type="none"/>
          </a:ln>
        </p:spPr>
      </p:pic>
      <p:grpSp>
        <p:nvGrpSpPr>
          <p:cNvPr id="114" name="Group 113"/>
          <p:cNvGrpSpPr>
            <a:grpSpLocks/>
          </p:cNvGrpSpPr>
          <p:nvPr/>
        </p:nvGrpSpPr>
        <p:grpSpPr>
          <a:xfrm>
            <a:off x="11239887" y="2625880"/>
            <a:ext cx="495300" cy="390525"/>
            <a:chOff x="9411528" y="2976323"/>
            <a:chExt cx="495300" cy="390525"/>
          </a:xfrm>
        </p:grpSpPr>
        <p:pic>
          <p:nvPicPr>
            <p:cNvPr id="111" name="Graphic 110"/>
            <p:cNvPicPr>
              <a:picLocks noChangeAspect="1"/>
            </p:cNvPicPr>
            <p:nvPr/>
          </p:nvPicPr>
          <p:blipFill>
            <a:blip>
              <a:lum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13" name="Graphic 112"/>
            <p:cNvPicPr>
              <a:picLocks noChangeAspect="1"/>
            </p:cNvPicPr>
            <p:nvPr/>
          </p:nvPicPr>
          <p:blipFill>
            <a:blip>
              <a:lum/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grpSp>
        <p:nvGrpSpPr>
          <p:cNvPr id="115" name="Group 114"/>
          <p:cNvGrpSpPr>
            <a:grpSpLocks/>
          </p:cNvGrpSpPr>
          <p:nvPr/>
        </p:nvGrpSpPr>
        <p:grpSpPr>
          <a:xfrm>
            <a:off x="11239887" y="3722703"/>
            <a:ext cx="495300" cy="390525"/>
            <a:chOff x="9411528" y="2976323"/>
            <a:chExt cx="495300" cy="390525"/>
          </a:xfrm>
        </p:grpSpPr>
        <p:pic>
          <p:nvPicPr>
            <p:cNvPr id="116" name="Graphic 115"/>
            <p:cNvPicPr>
              <a:picLocks noChangeAspect="1"/>
            </p:cNvPicPr>
            <p:nvPr/>
          </p:nvPicPr>
          <p:blipFill>
            <a:blip>
              <a:lum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17" name="Graphic 116"/>
            <p:cNvPicPr>
              <a:picLocks noChangeAspect="1"/>
            </p:cNvPicPr>
            <p:nvPr/>
          </p:nvPicPr>
          <p:blipFill>
            <a:blip>
              <a:lum/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grpSp>
        <p:nvGrpSpPr>
          <p:cNvPr id="118" name="Group 117"/>
          <p:cNvGrpSpPr>
            <a:grpSpLocks/>
          </p:cNvGrpSpPr>
          <p:nvPr/>
        </p:nvGrpSpPr>
        <p:grpSpPr>
          <a:xfrm>
            <a:off x="11239887" y="4804215"/>
            <a:ext cx="495300" cy="390525"/>
            <a:chOff x="9411528" y="2976323"/>
            <a:chExt cx="495300" cy="390525"/>
          </a:xfrm>
        </p:grpSpPr>
        <p:pic>
          <p:nvPicPr>
            <p:cNvPr id="119" name="Graphic 118"/>
            <p:cNvPicPr>
              <a:picLocks noChangeAspect="1"/>
            </p:cNvPicPr>
            <p:nvPr/>
          </p:nvPicPr>
          <p:blipFill>
            <a:blip>
              <a:lum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20" name="Graphic 119"/>
            <p:cNvPicPr>
              <a:picLocks noChangeAspect="1"/>
            </p:cNvPicPr>
            <p:nvPr/>
          </p:nvPicPr>
          <p:blipFill>
            <a:blip>
              <a:lum/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sp>
        <p:nvSpPr>
          <p:cNvPr id="65" name="Scroll: Horizontal 64"/>
          <p:cNvSpPr>
            <a:spLocks/>
          </p:cNvSpPr>
          <p:nvPr/>
        </p:nvSpPr>
        <p:spPr>
          <a:xfrm>
            <a:off x="11263868" y="4753966"/>
            <a:ext cx="551553" cy="383969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#3</a:t>
            </a:r>
          </a:p>
        </p:txBody>
      </p:sp>
      <p:sp>
        <p:nvSpPr>
          <p:cNvPr id="66" name="Scroll: Horizontal 65"/>
          <p:cNvSpPr>
            <a:spLocks/>
          </p:cNvSpPr>
          <p:nvPr/>
        </p:nvSpPr>
        <p:spPr>
          <a:xfrm>
            <a:off x="11254800" y="3673060"/>
            <a:ext cx="551553" cy="392505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#2</a:t>
            </a:r>
          </a:p>
        </p:txBody>
      </p:sp>
      <p:sp>
        <p:nvSpPr>
          <p:cNvPr id="67" name="Scroll: Horizontal 66"/>
          <p:cNvSpPr>
            <a:spLocks/>
          </p:cNvSpPr>
          <p:nvPr/>
        </p:nvSpPr>
        <p:spPr>
          <a:xfrm>
            <a:off x="11273246" y="2564609"/>
            <a:ext cx="542175" cy="404683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#1</a:t>
            </a:r>
          </a:p>
        </p:txBody>
      </p:sp>
      <p:pic>
        <p:nvPicPr>
          <p:cNvPr id="122" name="Graphic 12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5400000">
            <a:off x="9422830" y="2680692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23" name="Graphic 12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5400000">
            <a:off x="9422830" y="3779351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24" name="Graphic 12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5400000">
            <a:off x="9422830" y="4863072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7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Site Summary</a:t>
            </a:r>
          </a:p>
        </p:txBody>
      </p:sp>
      <p:pic>
        <p:nvPicPr>
          <p:cNvPr id="53" name="Graphic 5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8" name="Rectangle 57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12" name="Graphic 1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7" name="Graphic 8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97" name="Graphic 9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9" name="Graphic 9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5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371 Chains</a:t>
            </a:r>
          </a:p>
        </p:txBody>
      </p:sp>
      <p:sp>
        <p:nvSpPr>
          <p:cNvPr id="107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121" name="Graphic 12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1" name="Graphic 1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721779" y="3157480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5" name="Text3"/>
          <p:cNvSpPr txBox="1">
            <a:spLocks noChangeArrowheads="1"/>
          </p:cNvSpPr>
          <p:nvPr/>
        </p:nvSpPr>
        <p:spPr>
          <a:xfrm>
            <a:off x="9276924" y="2203012"/>
            <a:ext cx="1154483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Top Competitors</a:t>
            </a:r>
          </a:p>
        </p:txBody>
      </p:sp>
      <p:pic>
        <p:nvPicPr>
          <p:cNvPr id="38" name="Graphic 37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721779" y="4235961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41" name="Graphic 4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721779" y="5334536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4" name="VenueNameTriEnd"/>
          <p:cNvSpPr>
            <a:spLocks/>
          </p:cNvSpPr>
          <p:nvPr/>
        </p:nvSpPr>
        <p:spPr>
          <a:xfrm flipH="1" flipV="1">
            <a:off x="1807499" y="220268"/>
            <a:ext cx="215792" cy="353466"/>
          </a:xfrm>
          <a:prstGeom prst="triangle">
            <a:avLst>
              <a:gd name="adj" fmla="val 100000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8" name="VenueName"/>
          <p:cNvSpPr>
            <a:spLocks/>
          </p:cNvSpPr>
          <p:nvPr/>
        </p:nvSpPr>
        <p:spPr>
          <a:xfrm>
            <a:off x="1192682" y="220269"/>
            <a:ext cx="977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Globe L11HW</a:t>
            </a:r>
          </a:p>
        </p:txBody>
      </p:sp>
      <p:sp>
        <p:nvSpPr>
          <p:cNvPr id="39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2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1658502 Competitor Customers</a:t>
            </a:r>
          </a:p>
        </p:txBody>
      </p:sp>
      <p:sp>
        <p:nvSpPr>
          <p:cNvPr id="8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1000 of 1747 Competitors</a:t>
            </a:r>
          </a:p>
        </p:txBody>
      </p:sp>
      <p:sp>
        <p:nvSpPr>
          <p:cNvPr id="89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663 Site Customers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Globe L11HW and 371 Chains in 1 Miles from 16/04/2025 - 08/04/2026 split by Distance travelled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spend profile of Globe L11HW compare versus its competitors based on travel distances?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Spend by Distance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371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977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Globe L11HW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546486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1000 of 1747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348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p1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193444" y="1617619"/>
            <a:ext cx="11831701" cy="522995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" name="Graphic 9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062402" y="6027511"/>
            <a:ext cx="1080830" cy="630484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6" name="Rectangle 35"/>
          <p:cNvSpPr>
            <a:spLocks/>
          </p:cNvSpPr>
          <p:nvPr/>
        </p:nvSpPr>
        <p:spPr>
          <a:xfrm>
            <a:off x="0" y="663728"/>
            <a:ext cx="12191999" cy="951103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19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Where do customers of Globe L11HW for 16/04/2025 - 08/04/2026 live</a:t>
            </a:r>
          </a:p>
        </p:txBody>
      </p:sp>
      <p:sp>
        <p:nvSpPr>
          <p:cNvPr id="20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1" name="Rectangle 20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2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Where do customers of Globe L11HW come from?</a:t>
            </a:r>
          </a:p>
        </p:txBody>
      </p:sp>
      <p:sp>
        <p:nvSpPr>
          <p:cNvPr id="23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Map of Guest Origin</a:t>
            </a:r>
          </a:p>
        </p:txBody>
      </p:sp>
      <p:pic>
        <p:nvPicPr>
          <p:cNvPr id="24" name="Graphic 2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5" name="Rectangle 24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26" name="Graphic 2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0" name="Graphic 29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3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34" name="Graphic 3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977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Globe L11HW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3" name="Rectangle 2"/>
          <p:cNvSpPr>
            <a:spLocks/>
          </p:cNvSpPr>
          <p:nvPr/>
        </p:nvSpPr>
        <p:spPr bwMode="white">
          <a:xfrm>
            <a:off x="48768" y="6377502"/>
            <a:ext cx="12094464" cy="2187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14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348 Site Customers</a:t>
            </a: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8" name="DisplayChart"/>
          <p:cNvGraphicFramePr/>
          <p:nvPr/>
        </p:nvGraphicFramePr>
        <p:xfrm>
          <a:off x="888763" y="1663789"/>
          <a:ext cx="10348957" cy="4685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Graphic 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3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For customers of Globe L11HW, who are the top 20 competitors from 371 Chains in 1 Miles for 16/04/2025 - 08/04/2026 split by Venue</a:t>
            </a:r>
          </a:p>
        </p:txBody>
      </p:sp>
      <p:sp>
        <p:nvSpPr>
          <p:cNvPr id="24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5" name="Rectangle 24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26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What are the Top 20 venues (by spend) that customers of Globe L11HW also visit?</a:t>
            </a:r>
          </a:p>
        </p:txBody>
      </p:sp>
      <p:sp>
        <p:nvSpPr>
          <p:cNvPr id="27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Share of Wallet</a:t>
            </a:r>
          </a:p>
        </p:txBody>
      </p:sp>
      <p:pic>
        <p:nvPicPr>
          <p:cNvPr id="28" name="Graphic 27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9" name="Rectangle 28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0" name="Graphic 29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2" name="Graphic 3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3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4" name="Graphic 3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6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371 Chains</a:t>
            </a:r>
          </a:p>
        </p:txBody>
      </p:sp>
      <p:sp>
        <p:nvSpPr>
          <p:cNvPr id="37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38" name="Graphic 37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977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Globe L11HW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3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663 Site Customers</a:t>
            </a:r>
          </a:p>
        </p:txBody>
      </p:sp>
      <p:graphicFrame>
        <p:nvGraphicFramePr>
          <p:cNvPr id="9" name="Chart 8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share of wallet of customers of Globe L11HW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Share of Wallet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371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977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Globe L11HW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663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7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1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local area for Globe L11HW compare to the national average (1 = low, 10 = high)</a:t>
            </a: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Market Summary</a:t>
            </a:r>
          </a:p>
        </p:txBody>
      </p:sp>
      <p:pic>
        <p:nvPicPr>
          <p:cNvPr id="23" name="Graphic 2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ctangle 23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25" name="Graphic 2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7" name="Graphic 2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0" name="Graphic 29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2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4" name="Graphic 3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977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Globe L11HW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35" name="Table 35"/>
          <p:cNvGraphicFramePr/>
          <p:nvPr/>
        </p:nvGraphicFramePr>
        <p:xfrm>
          <a:off x="508000" y="1524000"/>
          <a:ext cx="11430000" cy="25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Data Type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Name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250m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250m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500m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500m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1 mile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 mile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3 miles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 mile Spend vs National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Total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Annual Sales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£120.76M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£370.54M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£665.21M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£867.24M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Mon - Thu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32.9%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34.1%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34.8%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36.5%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Fri - Sat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51.1%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49.9%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50.2%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48.0%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Sun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 to 24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 to 34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35 to 44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23.5%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24.1%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24.6%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45 to 54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55 to 64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65 to 74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75+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Business Elite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Prosperous Professionals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Flourishing Society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Content Communities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White Collar Neighbourhoods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Enterprising Mainstream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Paying The Mortgage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Cash Conscious Communities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On A Budget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Family Value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AB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C1C2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47.9%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48.8%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49.4%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48.3%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DE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37.3%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33.7%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31.0%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33.5%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Globe L11HW and 371 Chains in 1 Miles from 16/04/2025 - 08/04/2026 split by Day of Week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is customer spend distributed throughout the week for Globe L11HW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Spend by Weekpart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371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977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Globe L11HW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1658502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1000 of 1747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663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customer numbers for Globe L11HW and 371 Chains in 1 Miles from 16/04/2025 - 08/04/2026 and the number of visits made Per Annum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frequently per year do customers visit Globe L11HW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Visit Frequency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371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977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Globe L11HW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1658502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1000 of 1747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663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ATV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ATV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371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977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Globe L11HW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663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market share spend for Globe L11HW and 371 Chains in 1 Miles from 16/04/2025 - 08/04/2026 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market share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Market Share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371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977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Globe L11HW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663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Globe L11HW and 371 Chains in 1 Miles from 16/04/2025 - 08/04/2026 split by Age Range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age profile of customers who visit Globe L11HW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371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977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Globe L11HW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566300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1000 of 1747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353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Globe L11HW and 371 Chains in 1 Miles from 16/04/2025 - 08/04/2026 split by Affluence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affluence of customers who visit Globe L11HW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Affluence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371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977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Globe L11HW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523660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1000 of 1747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343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Globe L11HW and 371 Chains in 1 Miles from 16/04/2025 - 08/04/2026 split by Gender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gender profile of customers who visit Globe L11HW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Gender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371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977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Globe L11HW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547067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1000 of 1747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348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Globe L11HW and 371 Chains in 1 Miles from 16/04/2025 - 08/04/2026 split by Segment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Custom segmentation profile of customers who visit Globe L11HW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Punch Segmentation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371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977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Globe L11HW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1658502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1000 of 1747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663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/>
        </a:gradFill>
      </a:fillStyleLst>
      <a:lnStyleLst>
        <a:ln w="6350" cap="flat">
          <a:solidFill>
            <a:schemeClr val="phClr"/>
          </a:solidFill>
          <a:prstDash val="solid"/>
          <a:miter/>
          <a:headEnd type="none"/>
          <a:tailEnd type="none"/>
        </a:ln>
        <a:ln w="12700" cap="flat">
          <a:solidFill>
            <a:schemeClr val="phClr"/>
          </a:solidFill>
          <a:prstDash val="solid"/>
          <a:miter/>
          <a:headEnd type="none"/>
          <a:tailEnd type="none"/>
        </a:ln>
        <a:ln w="19050" cap="flat">
          <a:solidFill>
            <a:schemeClr val="phClr"/>
          </a:solidFill>
          <a:prstDash val="solid"/>
          <a:miter/>
          <a:headEnd type="none"/>
          <a:tailEnd type="none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8489</TotalTime>
  <Pages>0</Pages>
  <Words>1193</Words>
  <Characters>0</Characters>
  <Application>Microsoft Office PowerPoint</Application>
  <PresentationFormat>Widescreen</PresentationFormat>
  <Lines>0</Lines>
  <Paragraphs>447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Hospitality Data Insights Ltd</dc:creator>
  <cp:lastModifiedBy>Danielle Boothroyd</cp:lastModifiedBy>
  <cp:revision>134</cp:revision>
  <dcterms:created xsi:type="dcterms:W3CDTF">2023-02-27T15:44:52Z</dcterms:created>
  <dcterms:modified xsi:type="dcterms:W3CDTF">2026-06-03T09:10:41Z</dcterms:modified>
</cp:coreProperties>
</file>