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20.xml" ContentType="application/vnd.openxmlformats-officedocument.presentationml.slide+xml"/>
  <Override PartName="/ppt/slides/slide16.xml" ContentType="application/vnd.openxmlformats-officedocument.presentationml.slide+xml"/>
  <Override PartName="/ppt/slides/slide19.xml" ContentType="application/vnd.openxmlformats-officedocument.presentationml.slide+xml"/>
  <Override PartName="/ppt/slides/slide17.xml" ContentType="application/vnd.openxmlformats-officedocument.presentationml.slide+xml"/>
  <Override PartName="/ppt/slides/slide15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0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7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9.xml" ContentType="application/vnd.openxmlformats-officedocument.presentationml.slideLayout+xml"/>
  <Override PartName="/ppt/charts/chart8.xml" ContentType="application/vnd.openxmlformats-officedocument.drawingml.chart+xml"/>
  <Override PartName="/ppt/charts/colors9.xml" ContentType="application/vnd.ms-office.chartcolorstyle+xml"/>
  <Override PartName="/ppt/charts/style9.xml" ContentType="application/vnd.ms-office.chartstyle+xml"/>
  <Override PartName="/ppt/charts/chart9.xml" ContentType="application/vnd.openxmlformats-officedocument.drawingml.chart+xml"/>
  <Override PartName="/ppt/charts/colors10.xml" ContentType="application/vnd.ms-office.chartcolorstyle+xml"/>
  <Override PartName="/ppt/charts/style10.xml" ContentType="application/vnd.ms-office.chartstyle+xml"/>
  <Override PartName="/ppt/charts/chart10.xml" ContentType="application/vnd.openxmlformats-officedocument.drawingml.chart+xml"/>
  <Override PartName="/ppt/charts/chart11.xml" ContentType="application/vnd.openxmlformats-officedocument.drawingml.chart+xml"/>
  <Override PartName="/ppt/charts/chart12.xml" ContentType="application/vnd.openxmlformats-officedocument.drawingml.chart+xml"/>
  <Override PartName="/ppt/charts/colors13.xml" ContentType="application/vnd.ms-office.chartcolorstyle+xml"/>
  <Override PartName="/ppt/charts/style13.xml" ContentType="application/vnd.ms-office.chartstyle+xml"/>
  <Override PartName="/ppt/charts/chart13.xml" ContentType="application/vnd.openxmlformats-officedocument.drawingml.chart+xml"/>
  <Override PartName="/ppt/charts/colors14.xml" ContentType="application/vnd.ms-office.chartcolorstyle+xml"/>
  <Override PartName="/ppt/charts/style14.xml" ContentType="application/vnd.ms-office.chartstyle+xml"/>
  <Override PartName="/ppt/charts/chart14.xml" ContentType="application/vnd.openxmlformats-officedocument.drawingml.chart+xml"/>
  <Override PartName="/ppt/charts/chart15.xml" ContentType="application/vnd.openxmlformats-officedocument.drawingml.chart+xml"/>
  <Override PartName="/ppt/charts/chart16.xml" ContentType="application/vnd.openxmlformats-officedocument.drawingml.chart+xml"/>
  <Override PartName="/ppt/charts/colors17.xml" ContentType="application/vnd.ms-office.chartcolorstyle+xml"/>
  <Override PartName="/ppt/charts/style17.xml" ContentType="application/vnd.ms-office.chartstyle+xml"/>
  <Override PartName="/ppt/charts/chart17.xml" ContentType="application/vnd.openxmlformats-officedocument.drawingml.chart+xml"/>
  <Override PartName="/ppt/charts/colors18.xml" ContentType="application/vnd.ms-office.chartcolorstyle+xml"/>
  <Override PartName="/ppt/charts/style18.xml" ContentType="application/vnd.ms-office.chartstyle+xml"/>
  <Override PartName="/ppt/charts/chart18.xml" ContentType="application/vnd.openxmlformats-officedocument.drawingml.chart+xml"/>
  <Override PartName="/ppt/charts/chart19.xml" ContentType="application/vnd.openxmlformats-officedocument.drawingml.chart+xml"/>
  <Override PartName="/ppt/charts/chart20.xml" ContentType="application/vnd.openxmlformats-officedocument.drawingml.chart+xml"/>
  <Override PartName="/ppt/charts/colors21.xml" ContentType="application/vnd.ms-office.chartcolorstyle+xml"/>
  <Override PartName="/ppt/charts/style21.xml" ContentType="application/vnd.ms-office.chartstyle+xml"/>
  <Override PartName="/ppt/charts/chart21.xml" ContentType="application/vnd.openxmlformats-officedocument.drawingml.chart+xml"/>
  <Override PartName="/ppt/charts/colors22.xml" ContentType="application/vnd.ms-office.chartcolorstyle+xml"/>
  <Override PartName="/ppt/charts/style22.xml" ContentType="application/vnd.ms-office.chartstyle+xml"/>
  <Override PartName="/ppt/charts/chart22.xml" ContentType="application/vnd.openxmlformats-officedocument.drawingml.chart+xml"/>
  <Override PartName="/ppt/charts/chart23.xml" ContentType="application/vnd.openxmlformats-officedocument.drawingml.chart+xml"/>
  <Override PartName="/ppt/charts/chart24.xml" ContentType="application/vnd.openxmlformats-officedocument.drawingml.chart+xml"/>
  <Override PartName="/ppt/charts/colors25.xml" ContentType="application/vnd.ms-office.chartcolorstyle+xml"/>
  <Override PartName="/ppt/charts/style25.xml" ContentType="application/vnd.ms-office.chartstyle+xml"/>
  <Override PartName="/ppt/charts/chart25.xml" ContentType="application/vnd.openxmlformats-officedocument.drawingml.chart+xml"/>
  <Override PartName="/ppt/charts/colors26.xml" ContentType="application/vnd.ms-office.chartcolorstyle+xml"/>
  <Override PartName="/ppt/charts/style26.xml" ContentType="application/vnd.ms-office.chartstyle+xml"/>
  <Override PartName="/ppt/charts/chart26.xml" ContentType="application/vnd.openxmlformats-officedocument.drawingml.chart+xml"/>
  <Override PartName="/ppt/charts/chart27.xml" ContentType="application/vnd.openxmlformats-officedocument.drawingml.chart+xml"/>
  <Override PartName="/ppt/charts/chart28.xml" ContentType="application/vnd.openxmlformats-officedocument.drawingml.chart+xml"/>
  <Override PartName="/ppt/charts/colors29.xml" ContentType="application/vnd.ms-office.chartcolorstyle+xml"/>
  <Override PartName="/ppt/charts/style29.xml" ContentType="application/vnd.ms-office.chartstyle+xml"/>
  <Override PartName="/ppt/charts/chart29.xml" ContentType="application/vnd.openxmlformats-officedocument.drawingml.chart+xml"/>
  <Override PartName="/ppt/charts/colors30.xml" ContentType="application/vnd.ms-office.chartcolorstyle+xml"/>
  <Override PartName="/ppt/charts/style30.xml" ContentType="application/vnd.ms-office.chartstyle+xml"/>
  <Override PartName="/ppt/charts/chart30.xml" ContentType="application/vnd.openxmlformats-officedocument.drawingml.chart+xml"/>
  <Override PartName="/ppt/charts/chart31.xml" ContentType="application/vnd.openxmlformats-officedocument.drawingml.chart+xml"/>
  <Override PartName="/ppt/charts/chart32.xml" ContentType="application/vnd.openxmlformats-officedocument.drawingml.chart+xml"/>
  <Override PartName="/ppt/charts/colors33.xml" ContentType="application/vnd.ms-office.chartcolorstyle+xml"/>
  <Override PartName="/ppt/charts/style33.xml" ContentType="application/vnd.ms-office.chartstyle+xml"/>
  <Override PartName="/ppt/charts/chart33.xml" ContentType="application/vnd.openxmlformats-officedocument.drawingml.chart+xml"/>
  <Override PartName="/ppt/charts/colors34.xml" ContentType="application/vnd.ms-office.chartcolorstyle+xml"/>
  <Override PartName="/ppt/charts/style34.xml" ContentType="application/vnd.ms-office.chartstyle+xml"/>
  <Override PartName="/ppt/charts/chart34.xml" ContentType="application/vnd.openxmlformats-officedocument.drawingml.chart+xml"/>
  <Override PartName="/ppt/charts/chart35.xml" ContentType="application/vnd.openxmlformats-officedocument.drawingml.chart+xml"/>
  <Override PartName="/ppt/charts/chart36.xml" ContentType="application/vnd.openxmlformats-officedocument.drawingml.chart+xml"/>
  <Override PartName="/ppt/charts/colors37.xml" ContentType="application/vnd.ms-office.chartcolorstyle+xml"/>
  <Override PartName="/ppt/charts/style37.xml" ContentType="application/vnd.ms-office.chartstyle+xml"/>
  <Override PartName="/ppt/charts/chart37.xml" ContentType="application/vnd.openxmlformats-officedocument.drawingml.chart+xml"/>
  <Override PartName="/ppt/charts/chart38.xml" ContentType="application/vnd.openxmlformats-officedocument.drawingml.chart+xml"/>
  <Override PartName="/ppt/charts/colors39.xml" ContentType="application/vnd.ms-office.chartcolorstyle+xml"/>
  <Override PartName="/ppt/charts/style39.xml" ContentType="application/vnd.ms-office.chartstyle+xml"/>
  <Override PartName="/ppt/charts/chart39.xml" ContentType="application/vnd.openxmlformats-officedocument.drawingml.chart+xml"/>
  <Override PartName="/ppt/charts/colors40.xml" ContentType="application/vnd.ms-office.chartcolorstyle+xml"/>
  <Override PartName="/ppt/charts/style40.xml" ContentType="application/vnd.ms-office.chartstyle+xml"/>
  <Override PartName="/ppt/charts/chart40.xml" ContentType="application/vnd.openxmlformats-officedocument.drawingml.chart+xml"/>
  <Override PartName="/ppt/charts/chart41.xml" ContentType="application/vnd.openxmlformats-officedocument.drawingml.chart+xml"/>
  <Override PartName="/ppt/charts/chart42.xml" ContentType="application/vnd.openxmlformats-officedocument.drawingml.chart+xml"/>
</Types>
</file>

<file path=_rels/.rels>&#65279;<?xml version="1.0" encoding="utf-8" standalone="yes"?>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4" Type="http://schemas.openxmlformats.org/officeDocument/2006/relationships/extended-properties" Target="docProps/app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83" r:id="rId21"/>
    <p:sldId id="284" r:id="rId22"/>
    <p:sldId id="285" r:id="rId23"/>
    <p:sldId id="286" r:id="rId24"/>
    <p:sldId id="287" r:id="rId25"/>
    <p:sldId id="288" r:id="rId26"/>
    <p:sldId id="289" r:id="rId27"/>
    <p:sldId id="290" r:id="rId28"/>
    <p:sldId id="291" r:id="rId29"/>
    <p:sldId id="292" r:id="rId30"/>
    <p:sldId id="293" r:id="rId31"/>
    <p:sldId id="294" r:id="rId32"/>
    <p:sldId id="295" r:id="rId33"/>
    <p:sldId id="296" r:id="rId34"/>
  </p:sldIdLst>
  <p:sldSz cx="12192000" cy="6858000" type="custom"/>
  <p:notesSz cx="6858000" cy="9144000"/>
  <p:defaultTextStyle>
    <a:defPPr defTabSz="914400">
      <a:defRPr lang="en-US" dirty="0"/>
    </a:defPPr>
    <a:lvl1pPr marL="0" rtl="0" algn="l" defTabSz="914400">
      <a:defRPr sz="1800" kern="1200" dirty="0">
        <a:solidFill>
          <a:schemeClr val="tx1"/>
        </a:solidFill>
        <a:latin typeface="+mn-lt"/>
        <a:ea typeface="+mn-ea"/>
        <a:cs typeface="+mn-cs"/>
      </a:defRPr>
    </a:lvl1pPr>
    <a:lvl2pPr marL="457200" rtl="0" algn="l" defTabSz="914400">
      <a:defRPr sz="1800" kern="1200" dirty="0">
        <a:solidFill>
          <a:schemeClr val="tx1"/>
        </a:solidFill>
        <a:latin typeface="+mn-lt"/>
        <a:ea typeface="+mn-ea"/>
        <a:cs typeface="+mn-cs"/>
      </a:defRPr>
    </a:lvl2pPr>
    <a:lvl3pPr marL="914400" rtl="0" algn="l" defTabSz="914400">
      <a:defRPr sz="1800" kern="1200" dirty="0">
        <a:solidFill>
          <a:schemeClr val="tx1"/>
        </a:solidFill>
        <a:latin typeface="+mn-lt"/>
        <a:ea typeface="+mn-ea"/>
        <a:cs typeface="+mn-cs"/>
      </a:defRPr>
    </a:lvl3pPr>
    <a:lvl4pPr marL="1371600" rtl="0" algn="l" defTabSz="914400">
      <a:defRPr sz="1800" kern="1200" dirty="0">
        <a:solidFill>
          <a:schemeClr val="tx1"/>
        </a:solidFill>
        <a:latin typeface="+mn-lt"/>
        <a:ea typeface="+mn-ea"/>
        <a:cs typeface="+mn-cs"/>
      </a:defRPr>
    </a:lvl4pPr>
    <a:lvl5pPr marL="1828800" rtl="0" algn="l" defTabSz="914400">
      <a:defRPr sz="1800" kern="1200" dirty="0">
        <a:solidFill>
          <a:schemeClr val="tx1"/>
        </a:solidFill>
        <a:latin typeface="+mn-lt"/>
        <a:ea typeface="+mn-ea"/>
        <a:cs typeface="+mn-cs"/>
      </a:defRPr>
    </a:lvl5pPr>
    <a:lvl6pPr marL="2286000" rtl="0" algn="l" defTabSz="914400">
      <a:defRPr sz="1800" kern="1200" dirty="0">
        <a:solidFill>
          <a:schemeClr val="tx1"/>
        </a:solidFill>
        <a:latin typeface="+mn-lt"/>
        <a:ea typeface="+mn-ea"/>
        <a:cs typeface="+mn-cs"/>
      </a:defRPr>
    </a:lvl6pPr>
    <a:lvl7pPr marL="2743200" rtl="0" algn="l" defTabSz="914400">
      <a:defRPr sz="1800" kern="1200" dirty="0">
        <a:solidFill>
          <a:schemeClr val="tx1"/>
        </a:solidFill>
        <a:latin typeface="+mn-lt"/>
        <a:ea typeface="+mn-ea"/>
        <a:cs typeface="+mn-cs"/>
      </a:defRPr>
    </a:lvl7pPr>
    <a:lvl8pPr marL="3200400" rtl="0" algn="l" defTabSz="914400">
      <a:defRPr sz="1800" kern="1200" dirty="0">
        <a:solidFill>
          <a:schemeClr val="tx1"/>
        </a:solidFill>
        <a:latin typeface="+mn-lt"/>
        <a:ea typeface="+mn-ea"/>
        <a:cs typeface="+mn-cs"/>
      </a:defRPr>
    </a:lvl8pPr>
    <a:lvl9pPr marL="3657600" rtl="0" algn="l" defTabSz="914400">
      <a:defRPr sz="1800" kern="1200" dirty="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42561"/>
    <a:srgbClr val="FA8D38"/>
    <a:srgbClr val="666666"/>
    <a:srgbClr val="2EADE4"/>
    <a:srgbClr val="3A454F"/>
    <a:srgbClr val="FDBC05"/>
    <a:srgbClr val="4FC042"/>
    <a:srgbClr val="264FBF"/>
    <a:srgbClr val="E7E6E6"/>
    <a:srgbClr val="F5F5F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D906A44-D62B-413A-B150-31EA32DED264}" v="251" dt="2023-04-25T12:27:14.02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480"/>
    <p:restoredTop sz="94660"/>
  </p:normalViewPr>
  <p:slideViewPr>
    <p:cSldViewPr snapToGrid="0">
      <p:cViewPr varScale="1">
        <p:scale>
          <a:sx n="107" d="100"/>
          <a:sy n="107" d="100"/>
        </p:scale>
        <p:origin x="108" y="18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&#65279;<?xml version="1.0" encoding="utf-8" standalone="yes"?><Relationships xmlns="http://schemas.openxmlformats.org/package/2006/relationships"><Relationship Id="rId18" Type="http://schemas.openxmlformats.org/officeDocument/2006/relationships/theme" Target="theme/theme1.xml" /><Relationship Id="rId17" Type="http://schemas.openxmlformats.org/officeDocument/2006/relationships/viewProps" Target="viewProps.xml" /><Relationship Id="rId16" Type="http://schemas.openxmlformats.org/officeDocument/2006/relationships/presProps" Target="presProps.xml" /><Relationship Id="rId20" Type="http://schemas.microsoft.com/office/2015/10/relationships/revisionInfo" Target="revisionInfo.xml" /><Relationship Id="rId1" Type="http://schemas.openxmlformats.org/officeDocument/2006/relationships/slideMaster" Target="slideMasters/slideMaster1.xml" /><Relationship Id="rId19" Type="http://schemas.openxmlformats.org/officeDocument/2006/relationships/tableStyles" Target="tableStyles.xml" /><Relationship Id="rId21" Type="http://schemas.openxmlformats.org/officeDocument/2006/relationships/slide" Target="slides/slide15.xml" /><Relationship Id="rId22" Type="http://schemas.openxmlformats.org/officeDocument/2006/relationships/slide" Target="slides/slide16.xml" /><Relationship Id="rId23" Type="http://schemas.openxmlformats.org/officeDocument/2006/relationships/slide" Target="slides/slide17.xml" /><Relationship Id="rId24" Type="http://schemas.openxmlformats.org/officeDocument/2006/relationships/slide" Target="slides/slide18.xml" /><Relationship Id="rId25" Type="http://schemas.openxmlformats.org/officeDocument/2006/relationships/slide" Target="slides/slide19.xml" /><Relationship Id="rId26" Type="http://schemas.openxmlformats.org/officeDocument/2006/relationships/slide" Target="slides/slide20.xml" /><Relationship Id="rId27" Type="http://schemas.openxmlformats.org/officeDocument/2006/relationships/slide" Target="slides/slide21.xml" /><Relationship Id="rId28" Type="http://schemas.openxmlformats.org/officeDocument/2006/relationships/slide" Target="slides/slide22.xml" /><Relationship Id="rId29" Type="http://schemas.openxmlformats.org/officeDocument/2006/relationships/slide" Target="slides/slide23.xml" /><Relationship Id="rId30" Type="http://schemas.openxmlformats.org/officeDocument/2006/relationships/slide" Target="slides/slide24.xml" /><Relationship Id="rId31" Type="http://schemas.openxmlformats.org/officeDocument/2006/relationships/slide" Target="slides/slide25.xml" /><Relationship Id="rId32" Type="http://schemas.openxmlformats.org/officeDocument/2006/relationships/slide" Target="slides/slide26.xml" /><Relationship Id="rId33" Type="http://schemas.openxmlformats.org/officeDocument/2006/relationships/slide" Target="slides/slide27.xml" /><Relationship Id="rId34" Type="http://schemas.openxmlformats.org/officeDocument/2006/relationships/slide" Target="slides/slide28.xml" /></Relationships>
</file>

<file path=ppt/charts/_rels/chart1.xml.rels>&#65279;<?xml version="1.0" encoding="utf-8" standalone="yes"?><Relationships xmlns="http://schemas.openxmlformats.org/package/2006/relationships"><Relationship Id="rId1" Type="http://schemas.openxmlformats.org/officeDocument/2006/relationships/package" Target="../embeddings/Microsoft_Excel_Worksheet0.xlsx" /><Relationship Id="rId2" Type="http://schemas.microsoft.com/office/2011/relationships/chartColorStyle" Target="colors1.xml" /><Relationship Id="rId3" Type="http://schemas.microsoft.com/office/2011/relationships/chartStyle" Target="style1.xml" /></Relationships>
</file>

<file path=ppt/charts/_rels/chart10.xml.rels>&#65279;<?xml version="1.0" encoding="utf-8" standalone="yes"?><Relationships xmlns="http://schemas.openxmlformats.org/package/2006/relationships"><Relationship Id="rId1" Type="http://schemas.openxmlformats.org/officeDocument/2006/relationships/package" Target="../embeddings/Microsoft_Excel_Worksheet9.xlsx" /><Relationship Id="rId2" Type="http://schemas.microsoft.com/office/2011/relationships/chartColorStyle" Target="colors10.xml" /><Relationship Id="rId3" Type="http://schemas.microsoft.com/office/2011/relationships/chartStyle" Target="style10.xml" /></Relationships>
</file>

<file path=ppt/charts/_rels/chart11.xml.rels>&#65279;<?xml version="1.0" encoding="utf-8" standalone="yes"?><Relationships xmlns="http://schemas.openxmlformats.org/package/2006/relationships"><Relationship Id="rId1" Type="http://schemas.openxmlformats.org/officeDocument/2006/relationships/package" Target="../embeddings/Microsoft_Excel_Worksheet10.xlsx" /></Relationships>
</file>

<file path=ppt/charts/_rels/chart12.xml.rels>&#65279;<?xml version="1.0" encoding="utf-8" standalone="yes"?><Relationships xmlns="http://schemas.openxmlformats.org/package/2006/relationships"><Relationship Id="rId1" Type="http://schemas.openxmlformats.org/officeDocument/2006/relationships/package" Target="../embeddings/Microsoft_Excel_Worksheet11.xlsx" /></Relationships>
</file>

<file path=ppt/charts/_rels/chart13.xml.rels>&#65279;<?xml version="1.0" encoding="utf-8" standalone="yes"?><Relationships xmlns="http://schemas.openxmlformats.org/package/2006/relationships"><Relationship Id="rId1" Type="http://schemas.openxmlformats.org/officeDocument/2006/relationships/package" Target="../embeddings/Microsoft_Excel_Worksheet12.xlsx" /><Relationship Id="rId2" Type="http://schemas.microsoft.com/office/2011/relationships/chartColorStyle" Target="colors13.xml" /><Relationship Id="rId3" Type="http://schemas.microsoft.com/office/2011/relationships/chartStyle" Target="style13.xml" /></Relationships>
</file>

<file path=ppt/charts/_rels/chart14.xml.rels>&#65279;<?xml version="1.0" encoding="utf-8" standalone="yes"?><Relationships xmlns="http://schemas.openxmlformats.org/package/2006/relationships"><Relationship Id="rId1" Type="http://schemas.openxmlformats.org/officeDocument/2006/relationships/package" Target="../embeddings/Microsoft_Excel_Worksheet13.xlsx" /><Relationship Id="rId2" Type="http://schemas.microsoft.com/office/2011/relationships/chartColorStyle" Target="colors14.xml" /><Relationship Id="rId3" Type="http://schemas.microsoft.com/office/2011/relationships/chartStyle" Target="style14.xml" /></Relationships>
</file>

<file path=ppt/charts/_rels/chart15.xml.rels>&#65279;<?xml version="1.0" encoding="utf-8" standalone="yes"?><Relationships xmlns="http://schemas.openxmlformats.org/package/2006/relationships"><Relationship Id="rId1" Type="http://schemas.openxmlformats.org/officeDocument/2006/relationships/package" Target="../embeddings/Microsoft_Excel_Worksheet14.xlsx" /></Relationships>
</file>

<file path=ppt/charts/_rels/chart16.xml.rels>&#65279;<?xml version="1.0" encoding="utf-8" standalone="yes"?><Relationships xmlns="http://schemas.openxmlformats.org/package/2006/relationships"><Relationship Id="rId1" Type="http://schemas.openxmlformats.org/officeDocument/2006/relationships/package" Target="../embeddings/Microsoft_Excel_Worksheet15.xlsx" /></Relationships>
</file>

<file path=ppt/charts/_rels/chart17.xml.rels>&#65279;<?xml version="1.0" encoding="utf-8" standalone="yes"?><Relationships xmlns="http://schemas.openxmlformats.org/package/2006/relationships"><Relationship Id="rId1" Type="http://schemas.openxmlformats.org/officeDocument/2006/relationships/package" Target="../embeddings/Microsoft_Excel_Worksheet16.xlsx" /><Relationship Id="rId2" Type="http://schemas.microsoft.com/office/2011/relationships/chartColorStyle" Target="colors17.xml" /><Relationship Id="rId3" Type="http://schemas.microsoft.com/office/2011/relationships/chartStyle" Target="style17.xml" /></Relationships>
</file>

<file path=ppt/charts/_rels/chart18.xml.rels>&#65279;<?xml version="1.0" encoding="utf-8" standalone="yes"?><Relationships xmlns="http://schemas.openxmlformats.org/package/2006/relationships"><Relationship Id="rId1" Type="http://schemas.openxmlformats.org/officeDocument/2006/relationships/package" Target="../embeddings/Microsoft_Excel_Worksheet17.xlsx" /><Relationship Id="rId2" Type="http://schemas.microsoft.com/office/2011/relationships/chartColorStyle" Target="colors18.xml" /><Relationship Id="rId3" Type="http://schemas.microsoft.com/office/2011/relationships/chartStyle" Target="style18.xml" /></Relationships>
</file>

<file path=ppt/charts/_rels/chart19.xml.rels>&#65279;<?xml version="1.0" encoding="utf-8" standalone="yes"?><Relationships xmlns="http://schemas.openxmlformats.org/package/2006/relationships"><Relationship Id="rId1" Type="http://schemas.openxmlformats.org/officeDocument/2006/relationships/package" Target="../embeddings/Microsoft_Excel_Worksheet18.xlsx" /></Relationships>
</file>

<file path=ppt/charts/_rels/chart2.xml.rels>&#65279;<?xml version="1.0" encoding="utf-8" standalone="yes"?><Relationships xmlns="http://schemas.openxmlformats.org/package/2006/relationships"><Relationship Id="rId1" Type="http://schemas.openxmlformats.org/officeDocument/2006/relationships/package" Target="../embeddings/Microsoft_Excel_Worksheet1.xlsx" /><Relationship Id="rId2" Type="http://schemas.microsoft.com/office/2011/relationships/chartColorStyle" Target="colors2.xml" /><Relationship Id="rId3" Type="http://schemas.microsoft.com/office/2011/relationships/chartStyle" Target="style2.xml" /></Relationships>
</file>

<file path=ppt/charts/_rels/chart20.xml.rels>&#65279;<?xml version="1.0" encoding="utf-8" standalone="yes"?><Relationships xmlns="http://schemas.openxmlformats.org/package/2006/relationships"><Relationship Id="rId1" Type="http://schemas.openxmlformats.org/officeDocument/2006/relationships/package" Target="../embeddings/Microsoft_Excel_Worksheet19.xlsx" /></Relationships>
</file>

<file path=ppt/charts/_rels/chart21.xml.rels>&#65279;<?xml version="1.0" encoding="utf-8" standalone="yes"?><Relationships xmlns="http://schemas.openxmlformats.org/package/2006/relationships"><Relationship Id="rId1" Type="http://schemas.openxmlformats.org/officeDocument/2006/relationships/package" Target="../embeddings/Microsoft_Excel_Worksheet20.xlsx" /><Relationship Id="rId2" Type="http://schemas.microsoft.com/office/2011/relationships/chartColorStyle" Target="colors21.xml" /><Relationship Id="rId3" Type="http://schemas.microsoft.com/office/2011/relationships/chartStyle" Target="style21.xml" /></Relationships>
</file>

<file path=ppt/charts/_rels/chart22.xml.rels>&#65279;<?xml version="1.0" encoding="utf-8" standalone="yes"?><Relationships xmlns="http://schemas.openxmlformats.org/package/2006/relationships"><Relationship Id="rId1" Type="http://schemas.openxmlformats.org/officeDocument/2006/relationships/package" Target="../embeddings/Microsoft_Excel_Worksheet21.xlsx" /><Relationship Id="rId2" Type="http://schemas.microsoft.com/office/2011/relationships/chartColorStyle" Target="colors22.xml" /><Relationship Id="rId3" Type="http://schemas.microsoft.com/office/2011/relationships/chartStyle" Target="style22.xml" /></Relationships>
</file>

<file path=ppt/charts/_rels/chart23.xml.rels>&#65279;<?xml version="1.0" encoding="utf-8" standalone="yes"?><Relationships xmlns="http://schemas.openxmlformats.org/package/2006/relationships"><Relationship Id="rId1" Type="http://schemas.openxmlformats.org/officeDocument/2006/relationships/package" Target="../embeddings/Microsoft_Excel_Worksheet22.xlsx" /></Relationships>
</file>

<file path=ppt/charts/_rels/chart24.xml.rels>&#65279;<?xml version="1.0" encoding="utf-8" standalone="yes"?><Relationships xmlns="http://schemas.openxmlformats.org/package/2006/relationships"><Relationship Id="rId1" Type="http://schemas.openxmlformats.org/officeDocument/2006/relationships/package" Target="../embeddings/Microsoft_Excel_Worksheet23.xlsx" /></Relationships>
</file>

<file path=ppt/charts/_rels/chart25.xml.rels>&#65279;<?xml version="1.0" encoding="utf-8" standalone="yes"?><Relationships xmlns="http://schemas.openxmlformats.org/package/2006/relationships"><Relationship Id="rId1" Type="http://schemas.openxmlformats.org/officeDocument/2006/relationships/package" Target="../embeddings/Microsoft_Excel_Worksheet24.xlsx" /><Relationship Id="rId2" Type="http://schemas.microsoft.com/office/2011/relationships/chartColorStyle" Target="colors25.xml" /><Relationship Id="rId3" Type="http://schemas.microsoft.com/office/2011/relationships/chartStyle" Target="style25.xml" /></Relationships>
</file>

<file path=ppt/charts/_rels/chart26.xml.rels>&#65279;<?xml version="1.0" encoding="utf-8" standalone="yes"?><Relationships xmlns="http://schemas.openxmlformats.org/package/2006/relationships"><Relationship Id="rId1" Type="http://schemas.openxmlformats.org/officeDocument/2006/relationships/package" Target="../embeddings/Microsoft_Excel_Worksheet25.xlsx" /><Relationship Id="rId2" Type="http://schemas.microsoft.com/office/2011/relationships/chartColorStyle" Target="colors26.xml" /><Relationship Id="rId3" Type="http://schemas.microsoft.com/office/2011/relationships/chartStyle" Target="style26.xml" /></Relationships>
</file>

<file path=ppt/charts/_rels/chart27.xml.rels>&#65279;<?xml version="1.0" encoding="utf-8" standalone="yes"?><Relationships xmlns="http://schemas.openxmlformats.org/package/2006/relationships"><Relationship Id="rId1" Type="http://schemas.openxmlformats.org/officeDocument/2006/relationships/package" Target="../embeddings/Microsoft_Excel_Worksheet26.xlsx" /></Relationships>
</file>

<file path=ppt/charts/_rels/chart28.xml.rels>&#65279;<?xml version="1.0" encoding="utf-8" standalone="yes"?><Relationships xmlns="http://schemas.openxmlformats.org/package/2006/relationships"><Relationship Id="rId1" Type="http://schemas.openxmlformats.org/officeDocument/2006/relationships/package" Target="../embeddings/Microsoft_Excel_Worksheet27.xlsx" /></Relationships>
</file>

<file path=ppt/charts/_rels/chart29.xml.rels>&#65279;<?xml version="1.0" encoding="utf-8" standalone="yes"?><Relationships xmlns="http://schemas.openxmlformats.org/package/2006/relationships"><Relationship Id="rId1" Type="http://schemas.openxmlformats.org/officeDocument/2006/relationships/package" Target="../embeddings/Microsoft_Excel_Worksheet28.xlsx" /><Relationship Id="rId2" Type="http://schemas.microsoft.com/office/2011/relationships/chartColorStyle" Target="colors29.xml" /><Relationship Id="rId3" Type="http://schemas.microsoft.com/office/2011/relationships/chartStyle" Target="style29.xml" /></Relationships>
</file>

<file path=ppt/charts/_rels/chart3.xml.rels>&#65279;<?xml version="1.0" encoding="utf-8" standalone="yes"?><Relationships xmlns="http://schemas.openxmlformats.org/package/2006/relationships"><Relationship Id="rId1" Type="http://schemas.openxmlformats.org/officeDocument/2006/relationships/package" Target="../embeddings/Microsoft_Excel_Worksheet2.xlsx" /></Relationships>
</file>

<file path=ppt/charts/_rels/chart30.xml.rels>&#65279;<?xml version="1.0" encoding="utf-8" standalone="yes"?><Relationships xmlns="http://schemas.openxmlformats.org/package/2006/relationships"><Relationship Id="rId1" Type="http://schemas.openxmlformats.org/officeDocument/2006/relationships/package" Target="../embeddings/Microsoft_Excel_Worksheet29.xlsx" /><Relationship Id="rId2" Type="http://schemas.microsoft.com/office/2011/relationships/chartColorStyle" Target="colors30.xml" /><Relationship Id="rId3" Type="http://schemas.microsoft.com/office/2011/relationships/chartStyle" Target="style30.xml" /></Relationships>
</file>

<file path=ppt/charts/_rels/chart31.xml.rels>&#65279;<?xml version="1.0" encoding="utf-8" standalone="yes"?><Relationships xmlns="http://schemas.openxmlformats.org/package/2006/relationships"><Relationship Id="rId1" Type="http://schemas.openxmlformats.org/officeDocument/2006/relationships/package" Target="../embeddings/Microsoft_Excel_Worksheet30.xlsx" /></Relationships>
</file>

<file path=ppt/charts/_rels/chart32.xml.rels>&#65279;<?xml version="1.0" encoding="utf-8" standalone="yes"?><Relationships xmlns="http://schemas.openxmlformats.org/package/2006/relationships"><Relationship Id="rId1" Type="http://schemas.openxmlformats.org/officeDocument/2006/relationships/package" Target="../embeddings/Microsoft_Excel_Worksheet31.xlsx" /></Relationships>
</file>

<file path=ppt/charts/_rels/chart33.xml.rels>&#65279;<?xml version="1.0" encoding="utf-8" standalone="yes"?><Relationships xmlns="http://schemas.openxmlformats.org/package/2006/relationships"><Relationship Id="rId1" Type="http://schemas.openxmlformats.org/officeDocument/2006/relationships/package" Target="../embeddings/Microsoft_Excel_Worksheet32.xlsx" /><Relationship Id="rId2" Type="http://schemas.microsoft.com/office/2011/relationships/chartColorStyle" Target="colors33.xml" /><Relationship Id="rId3" Type="http://schemas.microsoft.com/office/2011/relationships/chartStyle" Target="style33.xml" /></Relationships>
</file>

<file path=ppt/charts/_rels/chart34.xml.rels>&#65279;<?xml version="1.0" encoding="utf-8" standalone="yes"?><Relationships xmlns="http://schemas.openxmlformats.org/package/2006/relationships"><Relationship Id="rId1" Type="http://schemas.openxmlformats.org/officeDocument/2006/relationships/package" Target="../embeddings/Microsoft_Excel_Worksheet33.xlsx" /><Relationship Id="rId2" Type="http://schemas.microsoft.com/office/2011/relationships/chartColorStyle" Target="colors34.xml" /><Relationship Id="rId3" Type="http://schemas.microsoft.com/office/2011/relationships/chartStyle" Target="style34.xml" /></Relationships>
</file>

<file path=ppt/charts/_rels/chart35.xml.rels>&#65279;<?xml version="1.0" encoding="utf-8" standalone="yes"?><Relationships xmlns="http://schemas.openxmlformats.org/package/2006/relationships"><Relationship Id="rId1" Type="http://schemas.openxmlformats.org/officeDocument/2006/relationships/package" Target="../embeddings/Microsoft_Excel_Worksheet34.xlsx" /></Relationships>
</file>

<file path=ppt/charts/_rels/chart36.xml.rels>&#65279;<?xml version="1.0" encoding="utf-8" standalone="yes"?><Relationships xmlns="http://schemas.openxmlformats.org/package/2006/relationships"><Relationship Id="rId1" Type="http://schemas.openxmlformats.org/officeDocument/2006/relationships/package" Target="../embeddings/Microsoft_Excel_Worksheet35.xlsx" /></Relationships>
</file>

<file path=ppt/charts/_rels/chart37.xml.rels>&#65279;<?xml version="1.0" encoding="utf-8" standalone="yes"?><Relationships xmlns="http://schemas.openxmlformats.org/package/2006/relationships"><Relationship Id="rId1" Type="http://schemas.openxmlformats.org/officeDocument/2006/relationships/package" Target="../embeddings/Microsoft_Excel_Worksheet36.xlsx" /><Relationship Id="rId2" Type="http://schemas.microsoft.com/office/2011/relationships/chartColorStyle" Target="colors37.xml" /><Relationship Id="rId3" Type="http://schemas.microsoft.com/office/2011/relationships/chartStyle" Target="style37.xml" /></Relationships>
</file>

<file path=ppt/charts/_rels/chart38.xml.rels>&#65279;<?xml version="1.0" encoding="utf-8" standalone="yes"?><Relationships xmlns="http://schemas.openxmlformats.org/package/2006/relationships"><Relationship Id="rId1" Type="http://schemas.openxmlformats.org/officeDocument/2006/relationships/package" Target="../embeddings/Microsoft_Excel_Worksheet37.xlsx" /></Relationships>
</file>

<file path=ppt/charts/_rels/chart39.xml.rels>&#65279;<?xml version="1.0" encoding="utf-8" standalone="yes"?><Relationships xmlns="http://schemas.openxmlformats.org/package/2006/relationships"><Relationship Id="rId1" Type="http://schemas.openxmlformats.org/officeDocument/2006/relationships/package" Target="../embeddings/Microsoft_Excel_Worksheet38.xlsx" /><Relationship Id="rId2" Type="http://schemas.microsoft.com/office/2011/relationships/chartColorStyle" Target="colors39.xml" /><Relationship Id="rId3" Type="http://schemas.microsoft.com/office/2011/relationships/chartStyle" Target="style39.xml" /></Relationships>
</file>

<file path=ppt/charts/_rels/chart4.xml.rels>&#65279;<?xml version="1.0" encoding="utf-8" standalone="yes"?><Relationships xmlns="http://schemas.openxmlformats.org/package/2006/relationships"><Relationship Id="rId1" Type="http://schemas.openxmlformats.org/officeDocument/2006/relationships/package" Target="../embeddings/Microsoft_Excel_Worksheet3.xlsx" /></Relationships>
</file>

<file path=ppt/charts/_rels/chart40.xml.rels>&#65279;<?xml version="1.0" encoding="utf-8" standalone="yes"?><Relationships xmlns="http://schemas.openxmlformats.org/package/2006/relationships"><Relationship Id="rId1" Type="http://schemas.openxmlformats.org/officeDocument/2006/relationships/package" Target="../embeddings/Microsoft_Excel_Worksheet39.xlsx" /><Relationship Id="rId2" Type="http://schemas.microsoft.com/office/2011/relationships/chartColorStyle" Target="colors40.xml" /><Relationship Id="rId3" Type="http://schemas.microsoft.com/office/2011/relationships/chartStyle" Target="style40.xml" /></Relationships>
</file>

<file path=ppt/charts/_rels/chart41.xml.rels>&#65279;<?xml version="1.0" encoding="utf-8" standalone="yes"?><Relationships xmlns="http://schemas.openxmlformats.org/package/2006/relationships"><Relationship Id="rId1" Type="http://schemas.openxmlformats.org/officeDocument/2006/relationships/package" Target="../embeddings/Microsoft_Excel_Worksheet40.xlsx" /></Relationships>
</file>

<file path=ppt/charts/_rels/chart42.xml.rels>&#65279;<?xml version="1.0" encoding="utf-8" standalone="yes"?><Relationships xmlns="http://schemas.openxmlformats.org/package/2006/relationships"><Relationship Id="rId1" Type="http://schemas.openxmlformats.org/officeDocument/2006/relationships/package" Target="../embeddings/Microsoft_Excel_Worksheet41.xlsx" /></Relationships>
</file>

<file path=ppt/charts/_rels/chart5.xml.rels>&#65279;<?xml version="1.0" encoding="utf-8" standalone="yes"?><Relationships xmlns="http://schemas.openxmlformats.org/package/2006/relationships"><Relationship Id="rId1" Type="http://schemas.openxmlformats.org/officeDocument/2006/relationships/package" Target="../embeddings/Microsoft_Excel_Worksheet4.xlsx" /><Relationship Id="rId2" Type="http://schemas.microsoft.com/office/2011/relationships/chartColorStyle" Target="colors5.xml" /><Relationship Id="rId3" Type="http://schemas.microsoft.com/office/2011/relationships/chartStyle" Target="style5.xml" /></Relationships>
</file>

<file path=ppt/charts/_rels/chart6.xml.rels>&#65279;<?xml version="1.0" encoding="utf-8" standalone="yes"?><Relationships xmlns="http://schemas.openxmlformats.org/package/2006/relationships"><Relationship Id="rId1" Type="http://schemas.openxmlformats.org/officeDocument/2006/relationships/package" Target="../embeddings/Microsoft_Excel_Worksheet5.xlsx" /><Relationship Id="rId2" Type="http://schemas.microsoft.com/office/2011/relationships/chartColorStyle" Target="colors6.xml" /><Relationship Id="rId3" Type="http://schemas.microsoft.com/office/2011/relationships/chartStyle" Target="style6.xml" /></Relationships>
</file>

<file path=ppt/charts/_rels/chart7.xml.rels>&#65279;<?xml version="1.0" encoding="utf-8" standalone="yes"?><Relationships xmlns="http://schemas.openxmlformats.org/package/2006/relationships"><Relationship Id="rId1" Type="http://schemas.openxmlformats.org/officeDocument/2006/relationships/package" Target="../embeddings/Microsoft_Excel_Worksheet6.xlsx" /></Relationships>
</file>

<file path=ppt/charts/_rels/chart8.xml.rels>&#65279;<?xml version="1.0" encoding="utf-8" standalone="yes"?><Relationships xmlns="http://schemas.openxmlformats.org/package/2006/relationships"><Relationship Id="rId1" Type="http://schemas.openxmlformats.org/officeDocument/2006/relationships/package" Target="../embeddings/Microsoft_Excel_Worksheet7.xlsx" /></Relationships>
</file>

<file path=ppt/charts/_rels/chart9.xml.rels>&#65279;<?xml version="1.0" encoding="utf-8" standalone="yes"?><Relationships xmlns="http://schemas.openxmlformats.org/package/2006/relationships"><Relationship Id="rId1" Type="http://schemas.openxmlformats.org/officeDocument/2006/relationships/package" Target="../embeddings/Microsoft_Excel_Worksheet8.xlsx" /><Relationship Id="rId2" Type="http://schemas.microsoft.com/office/2011/relationships/chartColorStyle" Target="colors9.xml" /><Relationship Id="rId3" Type="http://schemas.microsoft.com/office/2011/relationships/chartStyle" Target="style9.xml" /></Relationships>
</file>

<file path=ppt/charts/chart1.xml><?xml version="1.0" encoding="utf-8"?>
<c:chartSpace xmlns:a="http://schemas.openxmlformats.org/drawingml/2006/main" xmlns:r="http://schemas.openxmlformats.org/officeDocument/2006/relationships" xmlns:c="http://schemas.openxmlformats.org/drawingml/2006/chart">
  <c:date1904 val="0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058824550553441"/>
          <c:y val="0.042361057701551658"/>
          <c:w val="0.8554743443406283"/>
          <c:h val="0.6580297400449922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Competitor</c:v>
                </c:pt>
              </c:strCache>
            </c:strRef>
          </c:tx>
          <c:spPr>
            <a:solidFill>
              <a:srgbClr val="142561"/>
            </a:solidFill>
            <a:ln>
              <a:noFill/>
              <a:round/>
            </a:ln>
            <a:effectLst/>
          </c:spPr>
          <c:invertIfNegative val="0"/>
          <c:dPt>
            <c:idx val="0"/>
            <c:bubble3D val="0"/>
            <c:invertIfNegative val="0"/>
            <c:spPr>
              <a:solidFill>
                <a:srgbClr val="142561"/>
              </a:solidFill>
              <a:ln>
                <a:noFill/>
                <a:round/>
              </a:ln>
              <a:effectLst/>
            </c:spPr>
          </c:dPt>
          <c:cat>
            <c:strRef>
              <c:f>'Sheet1'!$A$2:$A$8</c:f>
              <c:strCache>
                <c:ptCount val="7"/>
                <c:pt idx="0">
                  <c:v>Mon</c:v>
                </c:pt>
                <c:pt idx="1">
                  <c:v>Tue</c:v>
                </c:pt>
                <c:pt idx="2">
                  <c:v>Wed</c:v>
                </c:pt>
                <c:pt idx="3">
                  <c:v>Thu</c:v>
                </c:pt>
                <c:pt idx="4">
                  <c:v>Fri</c:v>
                </c:pt>
                <c:pt idx="5">
                  <c:v>Sat</c:v>
                </c:pt>
                <c:pt idx="6">
                  <c:v>Sun</c:v>
                </c:pt>
              </c:strCache>
            </c:strRef>
          </c:cat>
          <c:val>
            <c:numRef>
              <c:f>'Sheet1'!$B$2:$B$8</c:f>
              <c:numCache>
                <c:formatCode>General</c:formatCode>
                <c:ptCount val="7"/>
                <c:pt idx="0">
                  <c:v>0.0627</c:v>
                </c:pt>
                <c:pt idx="1">
                  <c:v>0.0693</c:v>
                </c:pt>
                <c:pt idx="2">
                  <c:v>0.0776</c:v>
                </c:pt>
                <c:pt idx="3">
                  <c:v>0.1077</c:v>
                </c:pt>
                <c:pt idx="4">
                  <c:v>0.2264</c:v>
                </c:pt>
                <c:pt idx="5">
                  <c:v>0.2683</c:v>
                </c:pt>
                <c:pt idx="6">
                  <c:v>0.1875</c:v>
                </c:pt>
              </c:numCache>
            </c:numRef>
          </c:val>
          <c:shape val="box"/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The Dog and Gun LE71GN</c:v>
                </c:pt>
              </c:strCache>
            </c:strRef>
          </c:tx>
          <c:spPr>
            <a:solidFill>
              <a:srgbClr val="2EADE4"/>
            </a:solidFill>
            <a:ln>
              <a:noFill/>
              <a:round/>
            </a:ln>
            <a:effectLst/>
          </c:spPr>
          <c:invertIfNegative val="0"/>
          <c:dLbls>
            <c:numFmt formatCode="0%" sourceLinked="0"/>
            <c:spPr>
              <a:noFill/>
              <a:ln>
                <a:noFill/>
                <a:round/>
              </a:ln>
              <a:effectLst/>
            </c:spPr>
            <c:txPr>
              <a:bodyPr/>
              <a:lstStyle/>
              <a:p>
                <a:pPr>
                  <a:defRPr b="0" sz="900" baseline="0">
                    <a:solidFill>
                      <a:srgbClr val="404040"/>
                    </a:solidFill>
                    <a:latin typeface="Montserrat"/>
                    <a:ea typeface="Montserrat"/>
                    <a:cs typeface="Montserrat"/>
                  </a:defRPr>
                </a:pPr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>
                      <a:solidFill>
                        <a:srgbClr val="A6A6A6"/>
                      </a:solidFill>
                      <a:prstDash val="solid"/>
                      <a:round/>
                    </a:ln>
                  </c:spPr>
                </c15:leaderLines>
              </c:ext>
            </c:extLst>
          </c:dLbls>
          <c:cat>
            <c:strRef>
              <c:f>'Sheet1'!$A$2:$A$8</c:f>
              <c:strCache>
                <c:ptCount val="7"/>
                <c:pt idx="0">
                  <c:v>Mon</c:v>
                </c:pt>
                <c:pt idx="1">
                  <c:v>Tue</c:v>
                </c:pt>
                <c:pt idx="2">
                  <c:v>Wed</c:v>
                </c:pt>
                <c:pt idx="3">
                  <c:v>Thu</c:v>
                </c:pt>
                <c:pt idx="4">
                  <c:v>Fri</c:v>
                </c:pt>
                <c:pt idx="5">
                  <c:v>Sat</c:v>
                </c:pt>
                <c:pt idx="6">
                  <c:v>Sun</c:v>
                </c:pt>
              </c:strCache>
            </c:strRef>
          </c:cat>
          <c:val>
            <c:numRef>
              <c:f>'Sheet1'!$C$2:$C$8</c:f>
              <c:numCache>
                <c:formatCode>General</c:formatCode>
                <c:ptCount val="7"/>
                <c:pt idx="0">
                  <c:v>0.0355</c:v>
                </c:pt>
                <c:pt idx="1">
                  <c:v>0.0579</c:v>
                </c:pt>
                <c:pt idx="2">
                  <c:v>0.0468</c:v>
                </c:pt>
                <c:pt idx="3">
                  <c:v>0.0724</c:v>
                </c:pt>
                <c:pt idx="4">
                  <c:v>0.2505</c:v>
                </c:pt>
                <c:pt idx="5">
                  <c:v>0.3485</c:v>
                </c:pt>
                <c:pt idx="6">
                  <c:v>0.188</c:v>
                </c:pt>
              </c:numCache>
            </c:numRef>
          </c:val>
          <c:shape val="box"/>
        </c:ser>
        <c:dLbls>
          <c:numFmt formatCode="General" sourceLinked="1"/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gapWidth val="219"/>
        <c:overlap val="-8"/>
        <c:axId val="1099973248"/>
        <c:axId val="1099974080"/>
      </c:barChart>
      <c:catAx>
        <c:axId val="1099973248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ln>
            <a:solidFill>
              <a:srgbClr val="D9D9D9"/>
            </a:solidFill>
            <a:prstDash val="solid"/>
            <a:round/>
          </a:ln>
        </c:spPr>
        <c:txPr>
          <a:bodyPr rot="-1500000"/>
          <a:p>
            <a:pPr algn="ctr">
              <a:defRPr sz="7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</a:p>
        </c:txPr>
        <c:crossAx val="1099974080"/>
        <c:crosses val="autoZero"/>
        <c:auto val="1"/>
        <c:lblAlgn val="ctr"/>
        <c:lblOffset val="100"/>
        <c:noMultiLvlLbl val="0"/>
      </c:catAx>
      <c:valAx>
        <c:axId val="1099974080"/>
        <c:scaling>
          <c:orientation val="minMax"/>
        </c:scaling>
        <c:delete val="0"/>
        <c:axPos val="l"/>
        <c:numFmt formatCode="0%" sourceLinked="0"/>
        <c:majorTickMark val="out"/>
        <c:minorTickMark val="none"/>
        <c:tickLblPos val="nextTo"/>
        <c:spPr>
          <a:ln>
            <a:solidFill>
              <a:srgbClr val="E7E6E6"/>
            </a:solidFill>
            <a:prstDash val="solid"/>
            <a:round/>
          </a:ln>
        </c:spPr>
        <c:txPr>
          <a:bodyPr/>
          <a:p>
            <a:pPr algn="ctr">
              <a:defRPr sz="9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</a:p>
        </c:txPr>
        <c:crossAx val="1099973248"/>
        <c:crosses val="autoZero"/>
        <c:crossBetween val="between"/>
      </c:valAx>
      <c:spPr>
        <a:noFill/>
        <a:ln>
          <a:noFill/>
          <a:round/>
        </a:ln>
        <a:effectLst/>
      </c:spPr>
    </c:plotArea>
    <c:legend>
      <c:legendPos val="b"/>
      <c:layout>
        <c:manualLayout>
          <c:xMode val="edge"/>
          <c:yMode val="edge"/>
          <c:x val="0.0050681491468499212"/>
          <c:y val="0.90038322694149087"/>
          <c:w val="0.41754724409448812"/>
          <c:h val="0.099616699630498448"/>
        </c:manualLayout>
      </c:layout>
      <c:overlay val="0"/>
      <c:spPr>
        <a:noFill/>
        <a:ln>
          <a:noFill/>
          <a:round/>
        </a:ln>
        <a:effectLst/>
      </c:spPr>
      <c:txPr>
        <a:bodyPr/>
        <a:lstStyle/>
        <a:p>
          <a:pPr>
            <a:defRPr b="0" sz="800" baseline="0">
              <a:solidFill>
                <a:srgbClr val="595959"/>
              </a:solidFill>
              <a:latin typeface="Montserrat"/>
              <a:ea typeface="Montserrat"/>
              <a:cs typeface="Montserrat"/>
            </a:defRPr>
          </a:pPr>
        </a:p>
      </c:txPr>
    </c:legend>
    <c:plotVisOnly val="1"/>
    <c:dispBlanksAs val="gap"/>
  </c:chart>
  <c:spPr>
    <a:noFill/>
    <a:ln>
      <a:noFill/>
      <a:round/>
    </a:ln>
    <a:effectLst/>
  </c:spPr>
  <c:txPr xmlns:c="http://schemas.openxmlformats.org/drawingml/2006/chart">
    <a:bodyPr xmlns:a="http://schemas.openxmlformats.org/drawingml/2006/main"/>
    <a:lstStyle xmlns:a="http://schemas.openxmlformats.org/drawingml/2006/main"/>
    <a:p xmlns:a="http://schemas.openxmlformats.org/drawingml/2006/main">
      <a:pPr>
        <a:defRPr/>
      </a:pPr>
      <a:endParaRPr lang="en-US"/>
    </a:p>
  </c:txPr>
  <c:externalData r:id="rId1">
    <c:autoUpdate val="0"/>
  </c:externalData>
</c:chartSpace>
</file>

<file path=ppt/charts/chart10.xml><?xml version="1.0" encoding="utf-8"?>
<c:chartSpace xmlns:a="http://schemas.openxmlformats.org/drawingml/2006/main" xmlns:r="http://schemas.openxmlformats.org/officeDocument/2006/relationships" xmlns:c="http://schemas.openxmlformats.org/drawingml/2006/chart">
  <c:date1904 val="0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795728120525421"/>
          <c:y val="0.090272246991608"/>
          <c:w val="0.85810532227926073"/>
          <c:h val="0.81945550601678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Series1</c:v>
                </c:pt>
              </c:strCache>
            </c:strRef>
          </c:tx>
          <c:spPr>
            <a:solidFill>
              <a:srgbClr val="4FC042"/>
            </a:solidFill>
            <a:ln>
              <a:noFill/>
              <a:round/>
            </a:ln>
            <a:effectLst/>
          </c:spPr>
          <c:invertIfNegative val="1"/>
          <c:dLbls>
            <c:numFmt formatCode="£0.00" sourceLinked="0"/>
            <c:spPr>
              <a:noFill/>
              <a:ln>
                <a:noFill/>
                <a:round/>
              </a:ln>
              <a:effectLst/>
            </c:spPr>
            <c:txPr>
              <a:bodyPr/>
              <a:lstStyle/>
              <a:p>
                <a:pPr>
                  <a:defRPr b="0" sz="900" baseline="0">
                    <a:solidFill>
                      <a:srgbClr val="404040"/>
                    </a:solidFill>
                    <a:latin typeface="Montserrat"/>
                    <a:ea typeface="Montserrat"/>
                    <a:cs typeface="Montserrat"/>
                  </a:defRPr>
                </a:pPr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>
                      <a:solidFill>
                        <a:srgbClr val="A6A6A6"/>
                      </a:solidFill>
                      <a:prstDash val="solid"/>
                      <a:round/>
                    </a:ln>
                  </c:spPr>
                </c15:leaderLines>
              </c:ext>
            </c:extLst>
          </c:dLbls>
          <c:cat>
            <c:strRef>
              <c:f>'Sheet1'!$A$2:$A$3</c:f>
              <c:strCache>
                <c:ptCount val="2"/>
                <c:pt idx="0">
                  <c:v>Syston &amp; District Social Club LE71GP</c:v>
                </c:pt>
                <c:pt idx="1">
                  <c:v>Mansha Lounge LE72JS</c:v>
                </c:pt>
              </c:strCache>
            </c:strRef>
          </c:cat>
          <c:val>
            <c:numRef>
              <c:f>'Sheet1'!$D$2:$D$11</c:f>
              <c:numCache>
                <c:formatCode>General</c:formatCode>
                <c:ptCount val="10"/>
                <c:pt idx="0">
                  <c:v>1.9779</c:v>
                </c:pt>
                <c:pt idx="1">
                  <c:v>1.2665</c:v>
                </c:pt>
                <c:pt idx="2">
                  <c:v>0.7134</c:v>
                </c:pt>
                <c:pt idx="3">
                  <c:v>0.3555</c:v>
                </c:pt>
                <c:pt idx="4">
                  <c:v>0.1984</c:v>
                </c:pt>
                <c:pt idx="5">
                  <c:v>-0.0102</c:v>
                </c:pt>
                <c:pt idx="6">
                  <c:v>-0.0274</c:v>
                </c:pt>
                <c:pt idx="7">
                  <c:v>-0.3132</c:v>
                </c:pt>
                <c:pt idx="8">
                  <c:v>-0.6167</c:v>
                </c:pt>
                <c:pt idx="9">
                  <c:v>-0.9784</c:v>
                </c:pt>
              </c:numCache>
            </c:numRef>
          </c:val>
          <c:shape val="box"/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C04242"/>
                  </a:solidFill>
                  <a:ln>
                    <a:noFill/>
                    <a:round/>
                  </a:ln>
                </c14:spPr>
              </c14:invertSolidFillFmt>
            </c:ext>
          </c:extLst>
        </c:ser>
        <c:dLbls>
          <c:numFmt formatCode="General" sourceLinked="1"/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gapWidth val="219"/>
        <c:overlap val="-27"/>
        <c:axId val="156335232"/>
        <c:axId val="156333984"/>
      </c:barChart>
      <c:catAx>
        <c:axId val="156335232"/>
        <c:scaling>
          <c:orientation val="minMax"/>
        </c:scaling>
        <c:delete val="1"/>
        <c:axPos val="b"/>
        <c:numFmt formatCode="General" sourceLinked="0"/>
        <c:majorTickMark val="none"/>
        <c:minorTickMark val="none"/>
        <c:tickLblPos val="nextTo"/>
        <c:crossAx val="156333984"/>
        <c:crosses val="autoZero"/>
        <c:auto val="1"/>
        <c:lblAlgn val="ctr"/>
        <c:lblOffset val="100"/>
        <c:noMultiLvlLbl val="0"/>
      </c:catAx>
      <c:valAx>
        <c:axId val="156333984"/>
        <c:scaling>
          <c:orientation val="minMax"/>
        </c:scaling>
        <c:delete val="0"/>
        <c:axPos val="l"/>
        <c:numFmt formatCode="£0.00" sourceLinked="0"/>
        <c:majorTickMark val="out"/>
        <c:minorTickMark val="none"/>
        <c:tickLblPos val="nextTo"/>
        <c:spPr>
          <a:ln>
            <a:solidFill>
              <a:srgbClr val="E7E6E6"/>
            </a:solidFill>
            <a:prstDash val="solid"/>
            <a:round/>
          </a:ln>
        </c:spPr>
        <c:txPr>
          <a:bodyPr/>
          <a:p>
            <a:pPr algn="ctr">
              <a:defRPr sz="9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</a:p>
        </c:txPr>
        <c:crossAx val="156335232"/>
        <c:crosses val="autoZero"/>
        <c:crossBetween val="between"/>
      </c:valAx>
      <c:spPr>
        <a:noFill/>
        <a:ln>
          <a:noFill/>
          <a:round/>
        </a:ln>
        <a:effectLst/>
      </c:spPr>
    </c:plotArea>
    <c:plotVisOnly val="1"/>
    <c:dispBlanksAs val="gap"/>
  </c:chart>
  <c:spPr>
    <a:noFill/>
    <a:ln>
      <a:noFill/>
      <a:round/>
    </a:ln>
    <a:effectLst/>
  </c:spPr>
  <c:txPr xmlns:c="http://schemas.openxmlformats.org/drawingml/2006/chart">
    <a:bodyPr xmlns:a="http://schemas.openxmlformats.org/drawingml/2006/main"/>
    <a:lstStyle xmlns:a="http://schemas.openxmlformats.org/drawingml/2006/main"/>
    <a:p xmlns:a="http://schemas.openxmlformats.org/drawingml/2006/main">
      <a:pPr>
        <a:defRPr/>
      </a:pPr>
      <a:endParaRPr lang="en-US"/>
    </a:p>
  </c:txPr>
  <c:externalData r:id="rId1">
    <c:autoUpdate val="0"/>
  </c:externalData>
</c:chartSpace>
</file>

<file path=ppt/charts/chart11.xml><?xml version="1.0" encoding="utf-8"?>
<c:chartSpace xmlns:a="http://schemas.openxmlformats.org/drawingml/2006/main" xmlns:r="http://schemas.openxmlformats.org/officeDocument/2006/relationships" xmlns:c="http://schemas.openxmlformats.org/drawingml/2006/chart">
  <c:date1904 val="0"/>
  <c:roundedCorners val="0"/>
  <c:chart>
    <c:title>
      <c:layout/>
      <c:overlay val="0"/>
      <c:spPr>
        <a:ln>
          <a:noFill/>
          <a:round/>
        </a:ln>
      </c:spPr>
      <c:txPr>
        <a:bodyPr/>
        <a:lstStyle/>
        <a:p>
          <a:pPr>
            <a:defRPr b="1" sz="1860" baseline="0"/>
          </a:pPr>
        </a:p>
      </c:txPr>
    </c:title>
    <c:plotArea>
      <c:layout/>
      <c:barChart>
        <c:barDir val="col"/>
        <c:grouping val="clustered"/>
        <c:axId val="59983360"/>
        <c:axId val="57253888"/>
      </c:barChart>
      <c:catAx>
        <c:axId val="5998336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57253888"/>
        <c:crosses val="autoZero"/>
        <c:auto val="1"/>
        <c:lblAlgn val="ctr"/>
        <c:lblOffset val="100"/>
        <c:noMultiLvlLbl val="0"/>
      </c:catAx>
      <c:valAx>
        <c:axId val="57253888"/>
        <c:scaling>
          <c:orientation val="minMax"/>
        </c:scaling>
        <c:delete val="0"/>
        <c:axPos val="l"/>
        <c:majorGridlines/>
        <c:numFmt formatCode="General" sourceLinked="0"/>
        <c:majorTickMark val="out"/>
        <c:minorTickMark val="none"/>
        <c:tickLblPos val="nextTo"/>
        <c:crossAx val="59983360"/>
        <c:crosses val="autoZero"/>
        <c:crossBetween val="between"/>
      </c:valAx>
      <c:spPr>
        <a:solidFill>
          <a:srgbClr val="FFFFFF"/>
        </a:solidFill>
        <a:ln>
          <a:noFill/>
          <a:round/>
        </a:ln>
      </c:spPr>
    </c:plotArea>
    <c:legend>
      <c:legendPos val="r"/>
      <c:layout/>
      <c:overlay val="0"/>
      <c:spPr/>
    </c:legend>
    <c:plotVisOnly val="1"/>
    <c:dispBlanksAs val="gap"/>
  </c:chart>
  <c:spPr>
    <a:solidFill>
      <a:srgbClr val="FFFFFF"/>
    </a:solidFill>
  </c:spPr>
  <c:externalData r:id="rId1">
    <c:autoUpdate val="0"/>
  </c:externalData>
</c:chartSpace>
</file>

<file path=ppt/charts/chart12.xml><?xml version="1.0" encoding="utf-8"?>
<c:chartSpace xmlns:a="http://schemas.openxmlformats.org/drawingml/2006/main" xmlns:r="http://schemas.openxmlformats.org/officeDocument/2006/relationships" xmlns:c="http://schemas.openxmlformats.org/drawingml/2006/chart">
  <c:date1904 val="0"/>
  <c:roundedCorners val="0"/>
  <c:chart>
    <c:title>
      <c:layout/>
      <c:overlay val="0"/>
      <c:spPr>
        <a:ln>
          <a:noFill/>
          <a:round/>
        </a:ln>
      </c:spPr>
      <c:txPr>
        <a:bodyPr/>
        <a:lstStyle/>
        <a:p>
          <a:pPr>
            <a:defRPr b="1" sz="1860" baseline="0"/>
          </a:pPr>
        </a:p>
      </c:txPr>
    </c:title>
    <c:plotArea>
      <c:layout/>
      <c:barChart>
        <c:barDir val="col"/>
        <c:grouping val="clustered"/>
        <c:axId val="59983360"/>
        <c:axId val="57253888"/>
      </c:barChart>
      <c:catAx>
        <c:axId val="5998336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57253888"/>
        <c:crosses val="autoZero"/>
        <c:auto val="1"/>
        <c:lblAlgn val="ctr"/>
        <c:lblOffset val="100"/>
        <c:noMultiLvlLbl val="0"/>
      </c:catAx>
      <c:valAx>
        <c:axId val="57253888"/>
        <c:scaling>
          <c:orientation val="minMax"/>
        </c:scaling>
        <c:delete val="0"/>
        <c:axPos val="l"/>
        <c:majorGridlines/>
        <c:numFmt formatCode="General" sourceLinked="0"/>
        <c:majorTickMark val="out"/>
        <c:minorTickMark val="none"/>
        <c:tickLblPos val="nextTo"/>
        <c:crossAx val="59983360"/>
        <c:crosses val="autoZero"/>
        <c:crossBetween val="between"/>
      </c:valAx>
      <c:spPr>
        <a:solidFill>
          <a:srgbClr val="FFFFFF"/>
        </a:solidFill>
        <a:ln>
          <a:noFill/>
          <a:round/>
        </a:ln>
      </c:spPr>
    </c:plotArea>
    <c:legend>
      <c:legendPos val="r"/>
      <c:layout/>
      <c:overlay val="0"/>
      <c:spPr/>
    </c:legend>
    <c:plotVisOnly val="1"/>
    <c:dispBlanksAs val="gap"/>
  </c:chart>
  <c:spPr>
    <a:solidFill>
      <a:srgbClr val="FFFFFF"/>
    </a:solidFill>
  </c:spPr>
  <c:externalData r:id="rId1">
    <c:autoUpdate val="0"/>
  </c:externalData>
</c:chartSpace>
</file>

<file path=ppt/charts/chart13.xml><?xml version="1.0" encoding="utf-8"?>
<c:chartSpace xmlns:a="http://schemas.openxmlformats.org/drawingml/2006/main" xmlns:r="http://schemas.openxmlformats.org/officeDocument/2006/relationships" xmlns:c="http://schemas.openxmlformats.org/drawingml/2006/chart">
  <c:date1904 val="0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058824550553441"/>
          <c:y val="0.042361057701551658"/>
          <c:w val="0.8554743443406283"/>
          <c:h val="0.6580297400449922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23/02/2022 - 15/02/2023</c:v>
                </c:pt>
              </c:strCache>
            </c:strRef>
          </c:tx>
          <c:spPr>
            <a:solidFill>
              <a:srgbClr val="142561"/>
            </a:solidFill>
            <a:ln>
              <a:noFill/>
              <a:round/>
            </a:ln>
            <a:effectLst/>
          </c:spPr>
          <c:invertIfNegative val="0"/>
          <c:dPt>
            <c:idx val="0"/>
            <c:bubble3D val="0"/>
            <c:invertIfNegative val="0"/>
            <c:spPr>
              <a:solidFill>
                <a:srgbClr val="142561"/>
              </a:solidFill>
              <a:ln>
                <a:noFill/>
                <a:round/>
              </a:ln>
              <a:effectLst/>
            </c:spPr>
          </c:dPt>
          <c:cat>
            <c:strRef>
              <c:f>'Sheet1'!$A$2:$A$11</c:f>
              <c:strCache>
                <c:ptCount val="10"/>
                <c:pt idx="0">
                  <c:v>Fox &amp; Hounds LE71NH</c:v>
                </c:pt>
                <c:pt idx="1">
                  <c:v>Midland Railway Hotel LE72JS</c:v>
                </c:pt>
                <c:pt idx="2">
                  <c:v>Mansha Lounge LE72JS</c:v>
                </c:pt>
                <c:pt idx="3">
                  <c:v>Syston Working Mens Club LE71GG</c:v>
                </c:pt>
                <c:pt idx="4">
                  <c:v>The Dog and Gun LE71GN</c:v>
                </c:pt>
                <c:pt idx="5">
                  <c:v>Red Rose LE72HA</c:v>
                </c:pt>
                <c:pt idx="6">
                  <c:v>Pharmacie Arms LE71GP</c:v>
                </c:pt>
                <c:pt idx="7">
                  <c:v>Syston &amp; District Social Club LE71GP</c:v>
                </c:pt>
                <c:pt idx="8">
                  <c:v>The Queen Victoria LE71GQ</c:v>
                </c:pt>
                <c:pt idx="9">
                  <c:v>The Gate Hangs Well LE71JB</c:v>
                </c:pt>
              </c:strCache>
            </c:strRef>
          </c:cat>
          <c:val>
            <c:numRef>
              <c:f>'Sheet1'!$B$2:$B$11</c:f>
              <c:numCache>
                <c:formatCode>General</c:formatCode>
                <c:ptCount val="10"/>
                <c:pt idx="0">
                  <c:v>0.091</c:v>
                </c:pt>
                <c:pt idx="1">
                  <c:v>0.089</c:v>
                </c:pt>
                <c:pt idx="2">
                  <c:v>0.0361</c:v>
                </c:pt>
                <c:pt idx="3">
                  <c:v>0.0857</c:v>
                </c:pt>
                <c:pt idx="4">
                  <c:v>0.1053</c:v>
                </c:pt>
                <c:pt idx="5">
                  <c:v>0.0567</c:v>
                </c:pt>
                <c:pt idx="6">
                  <c:v>0.0628</c:v>
                </c:pt>
                <c:pt idx="7">
                  <c:v>0.0467</c:v>
                </c:pt>
                <c:pt idx="8">
                  <c:v>0.257</c:v>
                </c:pt>
                <c:pt idx="9">
                  <c:v>0.1691</c:v>
                </c:pt>
              </c:numCache>
            </c:numRef>
          </c:val>
          <c:shape val="box"/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01/03/2023 - 21/02/2024</c:v>
                </c:pt>
              </c:strCache>
            </c:strRef>
          </c:tx>
          <c:spPr>
            <a:solidFill>
              <a:srgbClr val="2EADE4"/>
            </a:solidFill>
            <a:ln>
              <a:noFill/>
              <a:round/>
            </a:ln>
            <a:effectLst/>
          </c:spPr>
          <c:invertIfNegative val="0"/>
          <c:dLbls>
            <c:numFmt formatCode="0%" sourceLinked="0"/>
            <c:spPr>
              <a:noFill/>
              <a:ln>
                <a:noFill/>
                <a:round/>
              </a:ln>
              <a:effectLst/>
            </c:spPr>
            <c:txPr>
              <a:bodyPr/>
              <a:lstStyle/>
              <a:p>
                <a:pPr>
                  <a:defRPr b="0" sz="900" baseline="0">
                    <a:solidFill>
                      <a:srgbClr val="404040"/>
                    </a:solidFill>
                    <a:latin typeface="Montserrat"/>
                    <a:ea typeface="Montserrat"/>
                    <a:cs typeface="Montserrat"/>
                  </a:defRPr>
                </a:pPr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>
                      <a:solidFill>
                        <a:srgbClr val="A6A6A6"/>
                      </a:solidFill>
                      <a:prstDash val="solid"/>
                      <a:round/>
                    </a:ln>
                  </c:spPr>
                </c15:leaderLines>
              </c:ext>
            </c:extLst>
          </c:dLbls>
          <c:cat>
            <c:strRef>
              <c:f>'Sheet1'!$A$2:$A$11</c:f>
              <c:strCache>
                <c:ptCount val="10"/>
                <c:pt idx="0">
                  <c:v>Fox &amp; Hounds LE71NH</c:v>
                </c:pt>
                <c:pt idx="1">
                  <c:v>Midland Railway Hotel LE72JS</c:v>
                </c:pt>
                <c:pt idx="2">
                  <c:v>Mansha Lounge LE72JS</c:v>
                </c:pt>
                <c:pt idx="3">
                  <c:v>Syston Working Mens Club LE71GG</c:v>
                </c:pt>
                <c:pt idx="4">
                  <c:v>The Dog and Gun LE71GN</c:v>
                </c:pt>
                <c:pt idx="5">
                  <c:v>Red Rose LE72HA</c:v>
                </c:pt>
                <c:pt idx="6">
                  <c:v>Pharmacie Arms LE71GP</c:v>
                </c:pt>
                <c:pt idx="7">
                  <c:v>Syston &amp; District Social Club LE71GP</c:v>
                </c:pt>
                <c:pt idx="8">
                  <c:v>The Queen Victoria LE71GQ</c:v>
                </c:pt>
                <c:pt idx="9">
                  <c:v>The Gate Hangs Well LE71JB</c:v>
                </c:pt>
              </c:strCache>
            </c:strRef>
          </c:cat>
          <c:val>
            <c:numRef>
              <c:f>'Sheet1'!$C$2:$C$11</c:f>
              <c:numCache>
                <c:formatCode>General</c:formatCode>
                <c:ptCount val="10"/>
                <c:pt idx="0">
                  <c:v>0.1304</c:v>
                </c:pt>
                <c:pt idx="1">
                  <c:v>0.1263</c:v>
                </c:pt>
                <c:pt idx="2">
                  <c:v>0.0618</c:v>
                </c:pt>
                <c:pt idx="3">
                  <c:v>0.0867</c:v>
                </c:pt>
                <c:pt idx="4">
                  <c:v>0.1058</c:v>
                </c:pt>
                <c:pt idx="5">
                  <c:v>0.0548</c:v>
                </c:pt>
                <c:pt idx="6">
                  <c:v>0.0568</c:v>
                </c:pt>
                <c:pt idx="7">
                  <c:v>0.0352</c:v>
                </c:pt>
                <c:pt idx="8">
                  <c:v>0.2177</c:v>
                </c:pt>
                <c:pt idx="9">
                  <c:v>0.1241</c:v>
                </c:pt>
              </c:numCache>
            </c:numRef>
          </c:val>
          <c:shape val="box"/>
        </c:ser>
        <c:dLbls>
          <c:numFmt formatCode="General" sourceLinked="1"/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gapWidth val="219"/>
        <c:overlap val="-8"/>
        <c:axId val="1099973248"/>
        <c:axId val="1099974080"/>
      </c:barChart>
      <c:catAx>
        <c:axId val="1099973248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ln>
            <a:solidFill>
              <a:srgbClr val="D9D9D9"/>
            </a:solidFill>
            <a:prstDash val="solid"/>
            <a:round/>
          </a:ln>
        </c:spPr>
        <c:txPr>
          <a:bodyPr rot="-1500000"/>
          <a:p>
            <a:pPr algn="ctr">
              <a:defRPr sz="7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</a:p>
        </c:txPr>
        <c:crossAx val="1099974080"/>
        <c:crosses val="autoZero"/>
        <c:auto val="1"/>
        <c:lblAlgn val="ctr"/>
        <c:lblOffset val="100"/>
        <c:noMultiLvlLbl val="0"/>
      </c:catAx>
      <c:valAx>
        <c:axId val="1099974080"/>
        <c:scaling>
          <c:orientation val="minMax"/>
        </c:scaling>
        <c:delete val="0"/>
        <c:axPos val="l"/>
        <c:numFmt formatCode="0%" sourceLinked="0"/>
        <c:majorTickMark val="out"/>
        <c:minorTickMark val="none"/>
        <c:tickLblPos val="nextTo"/>
        <c:spPr>
          <a:ln>
            <a:solidFill>
              <a:srgbClr val="E7E6E6"/>
            </a:solidFill>
            <a:prstDash val="solid"/>
            <a:round/>
          </a:ln>
        </c:spPr>
        <c:txPr>
          <a:bodyPr/>
          <a:p>
            <a:pPr algn="ctr">
              <a:defRPr sz="9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</a:p>
        </c:txPr>
        <c:crossAx val="1099973248"/>
        <c:crosses val="autoZero"/>
        <c:crossBetween val="between"/>
      </c:valAx>
      <c:spPr>
        <a:noFill/>
        <a:ln>
          <a:noFill/>
          <a:round/>
        </a:ln>
        <a:effectLst/>
      </c:spPr>
    </c:plotArea>
    <c:legend>
      <c:legendPos val="b"/>
      <c:layout>
        <c:manualLayout>
          <c:xMode val="edge"/>
          <c:yMode val="edge"/>
          <c:x val="0.0050681491468499212"/>
          <c:y val="0.90038322694149087"/>
          <c:w val="0.41754724409448812"/>
          <c:h val="0.099616699630498448"/>
        </c:manualLayout>
      </c:layout>
      <c:overlay val="0"/>
      <c:spPr>
        <a:noFill/>
        <a:ln>
          <a:noFill/>
          <a:round/>
        </a:ln>
        <a:effectLst/>
      </c:spPr>
      <c:txPr>
        <a:bodyPr/>
        <a:lstStyle/>
        <a:p>
          <a:pPr>
            <a:defRPr b="0" sz="800" baseline="0">
              <a:solidFill>
                <a:srgbClr val="595959"/>
              </a:solidFill>
              <a:latin typeface="Montserrat"/>
              <a:ea typeface="Montserrat"/>
              <a:cs typeface="Montserrat"/>
            </a:defRPr>
          </a:pPr>
        </a:p>
      </c:txPr>
    </c:legend>
    <c:plotVisOnly val="1"/>
    <c:dispBlanksAs val="gap"/>
  </c:chart>
  <c:spPr>
    <a:noFill/>
    <a:ln>
      <a:noFill/>
      <a:round/>
    </a:ln>
    <a:effectLst/>
  </c:spPr>
  <c:txPr xmlns:c="http://schemas.openxmlformats.org/drawingml/2006/chart">
    <a:bodyPr xmlns:a="http://schemas.openxmlformats.org/drawingml/2006/main"/>
    <a:lstStyle xmlns:a="http://schemas.openxmlformats.org/drawingml/2006/main"/>
    <a:p xmlns:a="http://schemas.openxmlformats.org/drawingml/2006/main">
      <a:pPr>
        <a:defRPr/>
      </a:pPr>
      <a:endParaRPr lang="en-US"/>
    </a:p>
  </c:txPr>
  <c:externalData r:id="rId1">
    <c:autoUpdate val="0"/>
  </c:externalData>
</c:chartSpace>
</file>

<file path=ppt/charts/chart14.xml><?xml version="1.0" encoding="utf-8"?>
<c:chartSpace xmlns:a="http://schemas.openxmlformats.org/drawingml/2006/main" xmlns:r="http://schemas.openxmlformats.org/officeDocument/2006/relationships" xmlns:c="http://schemas.openxmlformats.org/drawingml/2006/chart">
  <c:date1904 val="0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795728120525421"/>
          <c:y val="0.090272246991608"/>
          <c:w val="0.85810532227926073"/>
          <c:h val="0.81945550601678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Series1</c:v>
                </c:pt>
              </c:strCache>
            </c:strRef>
          </c:tx>
          <c:spPr>
            <a:solidFill>
              <a:srgbClr val="4FC042"/>
            </a:solidFill>
            <a:ln>
              <a:noFill/>
              <a:round/>
            </a:ln>
            <a:effectLst/>
          </c:spPr>
          <c:invertIfNegative val="1"/>
          <c:dLbls>
            <c:numFmt formatCode="0%" sourceLinked="0"/>
            <c:spPr>
              <a:noFill/>
              <a:ln>
                <a:noFill/>
                <a:round/>
              </a:ln>
              <a:effectLst/>
            </c:spPr>
            <c:txPr>
              <a:bodyPr/>
              <a:lstStyle/>
              <a:p>
                <a:pPr>
                  <a:defRPr b="0" sz="900" baseline="0">
                    <a:solidFill>
                      <a:srgbClr val="404040"/>
                    </a:solidFill>
                    <a:latin typeface="Montserrat"/>
                    <a:ea typeface="Montserrat"/>
                    <a:cs typeface="Montserrat"/>
                  </a:defRPr>
                </a:pPr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>
                      <a:solidFill>
                        <a:srgbClr val="A6A6A6"/>
                      </a:solidFill>
                      <a:prstDash val="solid"/>
                      <a:round/>
                    </a:ln>
                  </c:spPr>
                </c15:leaderLines>
              </c:ext>
            </c:extLst>
          </c:dLbls>
          <c:cat>
            <c:strRef>
              <c:f>'Sheet1'!$A$2:$A$3</c:f>
              <c:strCache>
                <c:ptCount val="2"/>
                <c:pt idx="0">
                  <c:v>Fox &amp; Hounds LE71NH</c:v>
                </c:pt>
                <c:pt idx="1">
                  <c:v>Midland Railway Hotel LE72JS</c:v>
                </c:pt>
              </c:strCache>
            </c:strRef>
          </c:cat>
          <c:val>
            <c:numRef>
              <c:f>'Sheet1'!$D$2:$D$11</c:f>
              <c:numCache>
                <c:formatCode>General</c:formatCode>
                <c:ptCount val="10"/>
                <c:pt idx="0">
                  <c:v>0.0394</c:v>
                </c:pt>
                <c:pt idx="1">
                  <c:v>0.0373</c:v>
                </c:pt>
                <c:pt idx="2">
                  <c:v>0.0257</c:v>
                </c:pt>
                <c:pt idx="3">
                  <c:v>0.001</c:v>
                </c:pt>
                <c:pt idx="4">
                  <c:v>0.0005</c:v>
                </c:pt>
                <c:pt idx="5">
                  <c:v>-0.0019</c:v>
                </c:pt>
                <c:pt idx="6">
                  <c:v>-0.006</c:v>
                </c:pt>
                <c:pt idx="7">
                  <c:v>-0.0115</c:v>
                </c:pt>
                <c:pt idx="8">
                  <c:v>-0.0393</c:v>
                </c:pt>
                <c:pt idx="9">
                  <c:v>-0.045</c:v>
                </c:pt>
              </c:numCache>
            </c:numRef>
          </c:val>
          <c:shape val="box"/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C04242"/>
                  </a:solidFill>
                  <a:ln>
                    <a:noFill/>
                    <a:round/>
                  </a:ln>
                </c14:spPr>
              </c14:invertSolidFillFmt>
            </c:ext>
          </c:extLst>
        </c:ser>
        <c:dLbls>
          <c:numFmt formatCode="General" sourceLinked="1"/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gapWidth val="219"/>
        <c:overlap val="-27"/>
        <c:axId val="156335232"/>
        <c:axId val="156333984"/>
      </c:barChart>
      <c:catAx>
        <c:axId val="156335232"/>
        <c:scaling>
          <c:orientation val="minMax"/>
        </c:scaling>
        <c:delete val="1"/>
        <c:axPos val="b"/>
        <c:numFmt formatCode="General" sourceLinked="0"/>
        <c:majorTickMark val="none"/>
        <c:minorTickMark val="none"/>
        <c:tickLblPos val="nextTo"/>
        <c:crossAx val="156333984"/>
        <c:crosses val="autoZero"/>
        <c:auto val="1"/>
        <c:lblAlgn val="ctr"/>
        <c:lblOffset val="100"/>
        <c:noMultiLvlLbl val="0"/>
      </c:catAx>
      <c:valAx>
        <c:axId val="156333984"/>
        <c:scaling>
          <c:orientation val="minMax"/>
        </c:scaling>
        <c:delete val="0"/>
        <c:axPos val="l"/>
        <c:numFmt formatCode="0%" sourceLinked="0"/>
        <c:majorTickMark val="out"/>
        <c:minorTickMark val="none"/>
        <c:tickLblPos val="nextTo"/>
        <c:spPr>
          <a:ln>
            <a:solidFill>
              <a:srgbClr val="E7E6E6"/>
            </a:solidFill>
            <a:prstDash val="solid"/>
            <a:round/>
          </a:ln>
        </c:spPr>
        <c:txPr>
          <a:bodyPr/>
          <a:p>
            <a:pPr algn="ctr">
              <a:defRPr sz="9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</a:p>
        </c:txPr>
        <c:crossAx val="156335232"/>
        <c:crosses val="autoZero"/>
        <c:crossBetween val="between"/>
      </c:valAx>
      <c:spPr>
        <a:noFill/>
        <a:ln>
          <a:noFill/>
          <a:round/>
        </a:ln>
        <a:effectLst/>
      </c:spPr>
    </c:plotArea>
    <c:plotVisOnly val="1"/>
    <c:dispBlanksAs val="gap"/>
  </c:chart>
  <c:spPr>
    <a:noFill/>
    <a:ln>
      <a:noFill/>
      <a:round/>
    </a:ln>
    <a:effectLst/>
  </c:spPr>
  <c:txPr xmlns:c="http://schemas.openxmlformats.org/drawingml/2006/chart">
    <a:bodyPr xmlns:a="http://schemas.openxmlformats.org/drawingml/2006/main"/>
    <a:lstStyle xmlns:a="http://schemas.openxmlformats.org/drawingml/2006/main"/>
    <a:p xmlns:a="http://schemas.openxmlformats.org/drawingml/2006/main">
      <a:pPr>
        <a:defRPr/>
      </a:pPr>
      <a:endParaRPr lang="en-US"/>
    </a:p>
  </c:txPr>
  <c:externalData r:id="rId1">
    <c:autoUpdate val="0"/>
  </c:externalData>
</c:chartSpace>
</file>

<file path=ppt/charts/chart15.xml><?xml version="1.0" encoding="utf-8"?>
<c:chartSpace xmlns:a="http://schemas.openxmlformats.org/drawingml/2006/main" xmlns:r="http://schemas.openxmlformats.org/officeDocument/2006/relationships" xmlns:c="http://schemas.openxmlformats.org/drawingml/2006/chart">
  <c:date1904 val="0"/>
  <c:roundedCorners val="0"/>
  <c:chart>
    <c:title>
      <c:layout/>
      <c:overlay val="0"/>
      <c:spPr>
        <a:ln>
          <a:noFill/>
          <a:round/>
        </a:ln>
      </c:spPr>
      <c:txPr>
        <a:bodyPr/>
        <a:lstStyle/>
        <a:p>
          <a:pPr>
            <a:defRPr b="1" sz="1860" baseline="0"/>
          </a:pPr>
        </a:p>
      </c:txPr>
    </c:title>
    <c:plotArea>
      <c:layout/>
      <c:barChart>
        <c:barDir val="col"/>
        <c:grouping val="clustered"/>
        <c:axId val="59983360"/>
        <c:axId val="57253888"/>
      </c:barChart>
      <c:catAx>
        <c:axId val="5998336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57253888"/>
        <c:crosses val="autoZero"/>
        <c:auto val="1"/>
        <c:lblAlgn val="ctr"/>
        <c:lblOffset val="100"/>
        <c:noMultiLvlLbl val="0"/>
      </c:catAx>
      <c:valAx>
        <c:axId val="57253888"/>
        <c:scaling>
          <c:orientation val="minMax"/>
        </c:scaling>
        <c:delete val="0"/>
        <c:axPos val="l"/>
        <c:majorGridlines/>
        <c:numFmt formatCode="General" sourceLinked="0"/>
        <c:majorTickMark val="out"/>
        <c:minorTickMark val="none"/>
        <c:tickLblPos val="nextTo"/>
        <c:crossAx val="59983360"/>
        <c:crosses val="autoZero"/>
        <c:crossBetween val="between"/>
      </c:valAx>
      <c:spPr>
        <a:solidFill>
          <a:srgbClr val="FFFFFF"/>
        </a:solidFill>
        <a:ln>
          <a:noFill/>
          <a:round/>
        </a:ln>
      </c:spPr>
    </c:plotArea>
    <c:legend>
      <c:legendPos val="r"/>
      <c:layout/>
      <c:overlay val="0"/>
      <c:spPr/>
    </c:legend>
    <c:plotVisOnly val="1"/>
    <c:dispBlanksAs val="gap"/>
  </c:chart>
  <c:spPr>
    <a:solidFill>
      <a:srgbClr val="FFFFFF"/>
    </a:solidFill>
  </c:spPr>
  <c:externalData r:id="rId1">
    <c:autoUpdate val="0"/>
  </c:externalData>
</c:chartSpace>
</file>

<file path=ppt/charts/chart16.xml><?xml version="1.0" encoding="utf-8"?>
<c:chartSpace xmlns:a="http://schemas.openxmlformats.org/drawingml/2006/main" xmlns:r="http://schemas.openxmlformats.org/officeDocument/2006/relationships" xmlns:c="http://schemas.openxmlformats.org/drawingml/2006/chart">
  <c:date1904 val="0"/>
  <c:roundedCorners val="0"/>
  <c:chart>
    <c:title>
      <c:layout/>
      <c:overlay val="0"/>
      <c:spPr>
        <a:ln>
          <a:noFill/>
          <a:round/>
        </a:ln>
      </c:spPr>
      <c:txPr>
        <a:bodyPr/>
        <a:lstStyle/>
        <a:p>
          <a:pPr>
            <a:defRPr b="1" sz="1860" baseline="0"/>
          </a:pPr>
        </a:p>
      </c:txPr>
    </c:title>
    <c:plotArea>
      <c:layout/>
      <c:barChart>
        <c:barDir val="col"/>
        <c:grouping val="clustered"/>
        <c:axId val="59983360"/>
        <c:axId val="57253888"/>
      </c:barChart>
      <c:catAx>
        <c:axId val="5998336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57253888"/>
        <c:crosses val="autoZero"/>
        <c:auto val="1"/>
        <c:lblAlgn val="ctr"/>
        <c:lblOffset val="100"/>
        <c:noMultiLvlLbl val="0"/>
      </c:catAx>
      <c:valAx>
        <c:axId val="57253888"/>
        <c:scaling>
          <c:orientation val="minMax"/>
        </c:scaling>
        <c:delete val="0"/>
        <c:axPos val="l"/>
        <c:majorGridlines/>
        <c:numFmt formatCode="General" sourceLinked="0"/>
        <c:majorTickMark val="out"/>
        <c:minorTickMark val="none"/>
        <c:tickLblPos val="nextTo"/>
        <c:crossAx val="59983360"/>
        <c:crosses val="autoZero"/>
        <c:crossBetween val="between"/>
      </c:valAx>
      <c:spPr>
        <a:solidFill>
          <a:srgbClr val="FFFFFF"/>
        </a:solidFill>
        <a:ln>
          <a:noFill/>
          <a:round/>
        </a:ln>
      </c:spPr>
    </c:plotArea>
    <c:legend>
      <c:legendPos val="r"/>
      <c:layout/>
      <c:overlay val="0"/>
      <c:spPr/>
    </c:legend>
    <c:plotVisOnly val="1"/>
    <c:dispBlanksAs val="gap"/>
  </c:chart>
  <c:spPr>
    <a:solidFill>
      <a:srgbClr val="FFFFFF"/>
    </a:solidFill>
  </c:spPr>
  <c:externalData r:id="rId1">
    <c:autoUpdate val="0"/>
  </c:externalData>
</c:chartSpace>
</file>

<file path=ppt/charts/chart17.xml><?xml version="1.0" encoding="utf-8"?>
<c:chartSpace xmlns:a="http://schemas.openxmlformats.org/drawingml/2006/main" xmlns:r="http://schemas.openxmlformats.org/officeDocument/2006/relationships" xmlns:c="http://schemas.openxmlformats.org/drawingml/2006/chart">
  <c:date1904 val="0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058824550553441"/>
          <c:y val="0.042361057701551658"/>
          <c:w val="0.8554743443406283"/>
          <c:h val="0.6580297400449922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Competitor</c:v>
                </c:pt>
              </c:strCache>
            </c:strRef>
          </c:tx>
          <c:spPr>
            <a:solidFill>
              <a:srgbClr val="142561"/>
            </a:solidFill>
            <a:ln>
              <a:noFill/>
              <a:round/>
            </a:ln>
            <a:effectLst/>
          </c:spPr>
          <c:invertIfNegative val="0"/>
          <c:dPt>
            <c:idx val="0"/>
            <c:bubble3D val="0"/>
            <c:invertIfNegative val="0"/>
            <c:spPr>
              <a:solidFill>
                <a:srgbClr val="142561"/>
              </a:solidFill>
              <a:ln>
                <a:noFill/>
                <a:round/>
              </a:ln>
              <a:effectLst/>
            </c:spPr>
          </c:dPt>
          <c:cat>
            <c:strRef>
              <c:f>'Sheet1'!$A$2:$A$8</c:f>
              <c:strCache>
                <c:ptCount val="7"/>
                <c:pt idx="0">
                  <c:v>18 to 24</c:v>
                </c:pt>
                <c:pt idx="1">
                  <c:v>25 to 34</c:v>
                </c:pt>
                <c:pt idx="2">
                  <c:v>35 to 44</c:v>
                </c:pt>
                <c:pt idx="3">
                  <c:v>45 to 54</c:v>
                </c:pt>
                <c:pt idx="4">
                  <c:v>55 to 64</c:v>
                </c:pt>
                <c:pt idx="5">
                  <c:v>65 to 74</c:v>
                </c:pt>
                <c:pt idx="6">
                  <c:v>75</c:v>
                </c:pt>
              </c:strCache>
            </c:strRef>
          </c:cat>
          <c:val>
            <c:numRef>
              <c:f>'Sheet1'!$B$2:$B$8</c:f>
              <c:numCache>
                <c:formatCode>General</c:formatCode>
                <c:ptCount val="7"/>
                <c:pt idx="0">
                  <c:v>0.0531</c:v>
                </c:pt>
                <c:pt idx="1">
                  <c:v>0.1376</c:v>
                </c:pt>
                <c:pt idx="2">
                  <c:v>0.2132</c:v>
                </c:pt>
                <c:pt idx="3">
                  <c:v>0.1968</c:v>
                </c:pt>
                <c:pt idx="4">
                  <c:v>0.2386</c:v>
                </c:pt>
                <c:pt idx="5">
                  <c:v>0.1378</c:v>
                </c:pt>
                <c:pt idx="6">
                  <c:v>0.0226</c:v>
                </c:pt>
              </c:numCache>
            </c:numRef>
          </c:val>
          <c:shape val="box"/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The Dog and Gun LE71GN</c:v>
                </c:pt>
              </c:strCache>
            </c:strRef>
          </c:tx>
          <c:spPr>
            <a:solidFill>
              <a:srgbClr val="2EADE4"/>
            </a:solidFill>
            <a:ln>
              <a:noFill/>
              <a:round/>
            </a:ln>
            <a:effectLst/>
          </c:spPr>
          <c:invertIfNegative val="0"/>
          <c:dLbls>
            <c:numFmt formatCode="0%" sourceLinked="0"/>
            <c:spPr>
              <a:noFill/>
              <a:ln>
                <a:noFill/>
                <a:round/>
              </a:ln>
              <a:effectLst/>
            </c:spPr>
            <c:txPr>
              <a:bodyPr/>
              <a:lstStyle/>
              <a:p>
                <a:pPr>
                  <a:defRPr b="0" sz="900" baseline="0">
                    <a:solidFill>
                      <a:srgbClr val="404040"/>
                    </a:solidFill>
                    <a:latin typeface="Montserrat"/>
                    <a:ea typeface="Montserrat"/>
                    <a:cs typeface="Montserrat"/>
                  </a:defRPr>
                </a:pPr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>
                      <a:solidFill>
                        <a:srgbClr val="A6A6A6"/>
                      </a:solidFill>
                      <a:prstDash val="solid"/>
                      <a:round/>
                    </a:ln>
                  </c:spPr>
                </c15:leaderLines>
              </c:ext>
            </c:extLst>
          </c:dLbls>
          <c:cat>
            <c:strRef>
              <c:f>'Sheet1'!$A$2:$A$8</c:f>
              <c:strCache>
                <c:ptCount val="7"/>
                <c:pt idx="0">
                  <c:v>18 to 24</c:v>
                </c:pt>
                <c:pt idx="1">
                  <c:v>25 to 34</c:v>
                </c:pt>
                <c:pt idx="2">
                  <c:v>35 to 44</c:v>
                </c:pt>
                <c:pt idx="3">
                  <c:v>45 to 54</c:v>
                </c:pt>
                <c:pt idx="4">
                  <c:v>55 to 64</c:v>
                </c:pt>
                <c:pt idx="5">
                  <c:v>65 to 74</c:v>
                </c:pt>
                <c:pt idx="6">
                  <c:v>75</c:v>
                </c:pt>
              </c:strCache>
            </c:strRef>
          </c:cat>
          <c:val>
            <c:numRef>
              <c:f>'Sheet1'!$C$2:$C$8</c:f>
              <c:numCache>
                <c:formatCode>General</c:formatCode>
                <c:ptCount val="7"/>
                <c:pt idx="0">
                  <c:v>0.1186</c:v>
                </c:pt>
                <c:pt idx="1">
                  <c:v>0.0727</c:v>
                </c:pt>
                <c:pt idx="2">
                  <c:v>0.253</c:v>
                </c:pt>
                <c:pt idx="3">
                  <c:v>0.2125</c:v>
                </c:pt>
                <c:pt idx="4">
                  <c:v>0.1418</c:v>
                </c:pt>
                <c:pt idx="5">
                  <c:v>0.1864</c:v>
                </c:pt>
                <c:pt idx="6">
                  <c:v>0.0146</c:v>
                </c:pt>
              </c:numCache>
            </c:numRef>
          </c:val>
          <c:shape val="box"/>
        </c:ser>
        <c:dLbls>
          <c:numFmt formatCode="General" sourceLinked="1"/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gapWidth val="219"/>
        <c:overlap val="-8"/>
        <c:axId val="1099973248"/>
        <c:axId val="1099974080"/>
      </c:barChart>
      <c:catAx>
        <c:axId val="1099973248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ln>
            <a:solidFill>
              <a:srgbClr val="D9D9D9"/>
            </a:solidFill>
            <a:prstDash val="solid"/>
            <a:round/>
          </a:ln>
        </c:spPr>
        <c:txPr>
          <a:bodyPr rot="-1500000"/>
          <a:p>
            <a:pPr algn="ctr">
              <a:defRPr sz="7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</a:p>
        </c:txPr>
        <c:crossAx val="1099974080"/>
        <c:crosses val="autoZero"/>
        <c:auto val="1"/>
        <c:lblAlgn val="ctr"/>
        <c:lblOffset val="100"/>
        <c:noMultiLvlLbl val="0"/>
      </c:catAx>
      <c:valAx>
        <c:axId val="1099974080"/>
        <c:scaling>
          <c:orientation val="minMax"/>
        </c:scaling>
        <c:delete val="0"/>
        <c:axPos val="l"/>
        <c:numFmt formatCode="0%" sourceLinked="0"/>
        <c:majorTickMark val="out"/>
        <c:minorTickMark val="none"/>
        <c:tickLblPos val="nextTo"/>
        <c:spPr>
          <a:ln>
            <a:solidFill>
              <a:srgbClr val="E7E6E6"/>
            </a:solidFill>
            <a:prstDash val="solid"/>
            <a:round/>
          </a:ln>
        </c:spPr>
        <c:txPr>
          <a:bodyPr/>
          <a:p>
            <a:pPr algn="ctr">
              <a:defRPr sz="9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</a:p>
        </c:txPr>
        <c:crossAx val="1099973248"/>
        <c:crosses val="autoZero"/>
        <c:crossBetween val="between"/>
      </c:valAx>
      <c:spPr>
        <a:noFill/>
        <a:ln>
          <a:noFill/>
          <a:round/>
        </a:ln>
        <a:effectLst/>
      </c:spPr>
    </c:plotArea>
    <c:legend>
      <c:legendPos val="b"/>
      <c:layout>
        <c:manualLayout>
          <c:xMode val="edge"/>
          <c:yMode val="edge"/>
          <c:x val="0.0050681491468499212"/>
          <c:y val="0.90038322694149087"/>
          <c:w val="0.41754724409448812"/>
          <c:h val="0.099616699630498448"/>
        </c:manualLayout>
      </c:layout>
      <c:overlay val="0"/>
      <c:spPr>
        <a:noFill/>
        <a:ln>
          <a:noFill/>
          <a:round/>
        </a:ln>
        <a:effectLst/>
      </c:spPr>
      <c:txPr>
        <a:bodyPr/>
        <a:lstStyle/>
        <a:p>
          <a:pPr>
            <a:defRPr b="0" sz="800" baseline="0">
              <a:solidFill>
                <a:srgbClr val="595959"/>
              </a:solidFill>
              <a:latin typeface="Montserrat"/>
              <a:ea typeface="Montserrat"/>
              <a:cs typeface="Montserrat"/>
            </a:defRPr>
          </a:pPr>
        </a:p>
      </c:txPr>
    </c:legend>
    <c:plotVisOnly val="1"/>
    <c:dispBlanksAs val="gap"/>
  </c:chart>
  <c:spPr>
    <a:noFill/>
    <a:ln>
      <a:noFill/>
      <a:round/>
    </a:ln>
    <a:effectLst/>
  </c:spPr>
  <c:txPr xmlns:c="http://schemas.openxmlformats.org/drawingml/2006/chart">
    <a:bodyPr xmlns:a="http://schemas.openxmlformats.org/drawingml/2006/main"/>
    <a:lstStyle xmlns:a="http://schemas.openxmlformats.org/drawingml/2006/main"/>
    <a:p xmlns:a="http://schemas.openxmlformats.org/drawingml/2006/main">
      <a:pPr>
        <a:defRPr/>
      </a:pPr>
      <a:endParaRPr lang="en-US"/>
    </a:p>
  </c:txPr>
  <c:externalData r:id="rId1">
    <c:autoUpdate val="0"/>
  </c:externalData>
</c:chartSpace>
</file>

<file path=ppt/charts/chart18.xml><?xml version="1.0" encoding="utf-8"?>
<c:chartSpace xmlns:a="http://schemas.openxmlformats.org/drawingml/2006/main" xmlns:r="http://schemas.openxmlformats.org/officeDocument/2006/relationships" xmlns:c="http://schemas.openxmlformats.org/drawingml/2006/chart">
  <c:date1904 val="0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795728120525421"/>
          <c:y val="0.090272246991608"/>
          <c:w val="0.85810532227926073"/>
          <c:h val="0.81945550601678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Series1</c:v>
                </c:pt>
              </c:strCache>
            </c:strRef>
          </c:tx>
          <c:spPr>
            <a:solidFill>
              <a:srgbClr val="4FC042"/>
            </a:solidFill>
            <a:ln>
              <a:noFill/>
              <a:round/>
            </a:ln>
            <a:effectLst/>
          </c:spPr>
          <c:invertIfNegative val="1"/>
          <c:dLbls>
            <c:numFmt formatCode="0%" sourceLinked="0"/>
            <c:spPr>
              <a:noFill/>
              <a:ln>
                <a:noFill/>
                <a:round/>
              </a:ln>
              <a:effectLst/>
            </c:spPr>
            <c:txPr>
              <a:bodyPr/>
              <a:lstStyle/>
              <a:p>
                <a:pPr>
                  <a:defRPr b="0" sz="900" baseline="0">
                    <a:solidFill>
                      <a:srgbClr val="404040"/>
                    </a:solidFill>
                    <a:latin typeface="Montserrat"/>
                    <a:ea typeface="Montserrat"/>
                    <a:cs typeface="Montserrat"/>
                  </a:defRPr>
                </a:pPr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>
                      <a:solidFill>
                        <a:srgbClr val="A6A6A6"/>
                      </a:solidFill>
                      <a:prstDash val="solid"/>
                      <a:round/>
                    </a:ln>
                  </c:spPr>
                </c15:leaderLines>
              </c:ext>
            </c:extLst>
          </c:dLbls>
          <c:cat>
            <c:strRef>
              <c:f>'Sheet1'!$A$2:$A$3</c:f>
              <c:strCache>
                <c:ptCount val="2"/>
                <c:pt idx="0">
                  <c:v>18 to 24</c:v>
                </c:pt>
                <c:pt idx="1">
                  <c:v>25 to 34</c:v>
                </c:pt>
              </c:strCache>
            </c:strRef>
          </c:cat>
          <c:val>
            <c:numRef>
              <c:f>'Sheet1'!$D$2:$D$8</c:f>
              <c:numCache>
                <c:formatCode>General</c:formatCode>
                <c:ptCount val="7"/>
                <c:pt idx="0">
                  <c:v>0.0655</c:v>
                </c:pt>
                <c:pt idx="1">
                  <c:v>-0.0649</c:v>
                </c:pt>
                <c:pt idx="2">
                  <c:v>0.0398</c:v>
                </c:pt>
                <c:pt idx="3">
                  <c:v>0.0157</c:v>
                </c:pt>
                <c:pt idx="4">
                  <c:v>-0.0968</c:v>
                </c:pt>
                <c:pt idx="5">
                  <c:v>0.0486</c:v>
                </c:pt>
                <c:pt idx="6">
                  <c:v>-0.008</c:v>
                </c:pt>
              </c:numCache>
            </c:numRef>
          </c:val>
          <c:shape val="box"/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C04242"/>
                  </a:solidFill>
                  <a:ln>
                    <a:noFill/>
                    <a:round/>
                  </a:ln>
                </c14:spPr>
              </c14:invertSolidFillFmt>
            </c:ext>
          </c:extLst>
        </c:ser>
        <c:dLbls>
          <c:numFmt formatCode="General" sourceLinked="1"/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gapWidth val="219"/>
        <c:overlap val="-27"/>
        <c:axId val="156335232"/>
        <c:axId val="156333984"/>
      </c:barChart>
      <c:catAx>
        <c:axId val="156335232"/>
        <c:scaling>
          <c:orientation val="minMax"/>
        </c:scaling>
        <c:delete val="1"/>
        <c:axPos val="b"/>
        <c:numFmt formatCode="General" sourceLinked="0"/>
        <c:majorTickMark val="none"/>
        <c:minorTickMark val="none"/>
        <c:tickLblPos val="nextTo"/>
        <c:crossAx val="156333984"/>
        <c:crosses val="autoZero"/>
        <c:auto val="1"/>
        <c:lblAlgn val="ctr"/>
        <c:lblOffset val="100"/>
        <c:noMultiLvlLbl val="0"/>
      </c:catAx>
      <c:valAx>
        <c:axId val="156333984"/>
        <c:scaling>
          <c:orientation val="minMax"/>
        </c:scaling>
        <c:delete val="0"/>
        <c:axPos val="l"/>
        <c:numFmt formatCode="0%" sourceLinked="0"/>
        <c:majorTickMark val="out"/>
        <c:minorTickMark val="none"/>
        <c:tickLblPos val="nextTo"/>
        <c:spPr>
          <a:ln>
            <a:solidFill>
              <a:srgbClr val="E7E6E6"/>
            </a:solidFill>
            <a:prstDash val="solid"/>
            <a:round/>
          </a:ln>
        </c:spPr>
        <c:txPr>
          <a:bodyPr/>
          <a:p>
            <a:pPr algn="ctr">
              <a:defRPr sz="9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</a:p>
        </c:txPr>
        <c:crossAx val="156335232"/>
        <c:crosses val="autoZero"/>
        <c:crossBetween val="between"/>
      </c:valAx>
      <c:spPr>
        <a:noFill/>
        <a:ln>
          <a:noFill/>
          <a:round/>
        </a:ln>
        <a:effectLst/>
      </c:spPr>
    </c:plotArea>
    <c:plotVisOnly val="1"/>
    <c:dispBlanksAs val="gap"/>
  </c:chart>
  <c:spPr>
    <a:noFill/>
    <a:ln>
      <a:noFill/>
      <a:round/>
    </a:ln>
    <a:effectLst/>
  </c:spPr>
  <c:txPr xmlns:c="http://schemas.openxmlformats.org/drawingml/2006/chart">
    <a:bodyPr xmlns:a="http://schemas.openxmlformats.org/drawingml/2006/main"/>
    <a:lstStyle xmlns:a="http://schemas.openxmlformats.org/drawingml/2006/main"/>
    <a:p xmlns:a="http://schemas.openxmlformats.org/drawingml/2006/main">
      <a:pPr>
        <a:defRPr/>
      </a:pPr>
      <a:endParaRPr lang="en-US"/>
    </a:p>
  </c:txPr>
  <c:externalData r:id="rId1">
    <c:autoUpdate val="0"/>
  </c:externalData>
</c:chartSpace>
</file>

<file path=ppt/charts/chart19.xml><?xml version="1.0" encoding="utf-8"?>
<c:chartSpace xmlns:a="http://schemas.openxmlformats.org/drawingml/2006/main" xmlns:r="http://schemas.openxmlformats.org/officeDocument/2006/relationships" xmlns:c="http://schemas.openxmlformats.org/drawingml/2006/chart">
  <c:date1904 val="0"/>
  <c:roundedCorners val="0"/>
  <c:chart>
    <c:title>
      <c:layout/>
      <c:overlay val="0"/>
      <c:spPr>
        <a:ln>
          <a:noFill/>
          <a:round/>
        </a:ln>
      </c:spPr>
      <c:txPr>
        <a:bodyPr/>
        <a:lstStyle/>
        <a:p>
          <a:pPr>
            <a:defRPr b="1" sz="1860" baseline="0"/>
          </a:pPr>
        </a:p>
      </c:txPr>
    </c:title>
    <c:plotArea>
      <c:layout/>
      <c:barChart>
        <c:barDir val="col"/>
        <c:grouping val="clustered"/>
        <c:axId val="59983360"/>
        <c:axId val="57253888"/>
      </c:barChart>
      <c:catAx>
        <c:axId val="5998336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57253888"/>
        <c:crosses val="autoZero"/>
        <c:auto val="1"/>
        <c:lblAlgn val="ctr"/>
        <c:lblOffset val="100"/>
        <c:noMultiLvlLbl val="0"/>
      </c:catAx>
      <c:valAx>
        <c:axId val="57253888"/>
        <c:scaling>
          <c:orientation val="minMax"/>
        </c:scaling>
        <c:delete val="0"/>
        <c:axPos val="l"/>
        <c:majorGridlines/>
        <c:numFmt formatCode="General" sourceLinked="0"/>
        <c:majorTickMark val="out"/>
        <c:minorTickMark val="none"/>
        <c:tickLblPos val="nextTo"/>
        <c:crossAx val="59983360"/>
        <c:crosses val="autoZero"/>
        <c:crossBetween val="between"/>
      </c:valAx>
      <c:spPr>
        <a:solidFill>
          <a:srgbClr val="FFFFFF"/>
        </a:solidFill>
        <a:ln>
          <a:noFill/>
          <a:round/>
        </a:ln>
      </c:spPr>
    </c:plotArea>
    <c:legend>
      <c:legendPos val="r"/>
      <c:layout/>
      <c:overlay val="0"/>
      <c:spPr/>
    </c:legend>
    <c:plotVisOnly val="1"/>
    <c:dispBlanksAs val="gap"/>
  </c:chart>
  <c:spPr>
    <a:solidFill>
      <a:srgbClr val="FFFFFF"/>
    </a:solidFill>
  </c:spPr>
  <c:externalData r:id="rId1">
    <c:autoUpdate val="0"/>
  </c:externalData>
</c:chartSpace>
</file>

<file path=ppt/charts/chart2.xml><?xml version="1.0" encoding="utf-8"?>
<c:chartSpace xmlns:a="http://schemas.openxmlformats.org/drawingml/2006/main" xmlns:r="http://schemas.openxmlformats.org/officeDocument/2006/relationships" xmlns:c="http://schemas.openxmlformats.org/drawingml/2006/chart">
  <c:date1904 val="0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795728120525421"/>
          <c:y val="0.090272246991608"/>
          <c:w val="0.85810532227926073"/>
          <c:h val="0.81945550601678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Series1</c:v>
                </c:pt>
              </c:strCache>
            </c:strRef>
          </c:tx>
          <c:spPr>
            <a:solidFill>
              <a:srgbClr val="4FC042"/>
            </a:solidFill>
            <a:ln>
              <a:noFill/>
              <a:round/>
            </a:ln>
            <a:effectLst/>
          </c:spPr>
          <c:invertIfNegative val="1"/>
          <c:dLbls>
            <c:numFmt formatCode="0%" sourceLinked="0"/>
            <c:spPr>
              <a:noFill/>
              <a:ln>
                <a:noFill/>
                <a:round/>
              </a:ln>
              <a:effectLst/>
            </c:spPr>
            <c:txPr>
              <a:bodyPr/>
              <a:lstStyle/>
              <a:p>
                <a:pPr>
                  <a:defRPr b="0" sz="900" baseline="0">
                    <a:solidFill>
                      <a:srgbClr val="404040"/>
                    </a:solidFill>
                    <a:latin typeface="Montserrat"/>
                    <a:ea typeface="Montserrat"/>
                    <a:cs typeface="Montserrat"/>
                  </a:defRPr>
                </a:pPr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>
                      <a:solidFill>
                        <a:srgbClr val="A6A6A6"/>
                      </a:solidFill>
                      <a:prstDash val="solid"/>
                      <a:round/>
                    </a:ln>
                  </c:spPr>
                </c15:leaderLines>
              </c:ext>
            </c:extLst>
          </c:dLbls>
          <c:cat>
            <c:strRef>
              <c:f>'Sheet1'!$A$2:$A$3</c:f>
              <c:strCache>
                <c:ptCount val="2"/>
                <c:pt idx="0">
                  <c:v>Mon</c:v>
                </c:pt>
                <c:pt idx="1">
                  <c:v>Tue</c:v>
                </c:pt>
              </c:strCache>
            </c:strRef>
          </c:cat>
          <c:val>
            <c:numRef>
              <c:f>'Sheet1'!$D$2:$D$8</c:f>
              <c:numCache>
                <c:formatCode>General</c:formatCode>
                <c:ptCount val="7"/>
                <c:pt idx="0">
                  <c:v>-0.0272</c:v>
                </c:pt>
                <c:pt idx="1">
                  <c:v>-0.0114</c:v>
                </c:pt>
                <c:pt idx="2">
                  <c:v>-0.0308</c:v>
                </c:pt>
                <c:pt idx="3">
                  <c:v>-0.0353</c:v>
                </c:pt>
                <c:pt idx="4">
                  <c:v>0.0241</c:v>
                </c:pt>
                <c:pt idx="5">
                  <c:v>0.0802</c:v>
                </c:pt>
                <c:pt idx="6">
                  <c:v>0.0005</c:v>
                </c:pt>
              </c:numCache>
            </c:numRef>
          </c:val>
          <c:shape val="box"/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C04242"/>
                  </a:solidFill>
                  <a:ln>
                    <a:noFill/>
                    <a:round/>
                  </a:ln>
                </c14:spPr>
              </c14:invertSolidFillFmt>
            </c:ext>
          </c:extLst>
        </c:ser>
        <c:dLbls>
          <c:numFmt formatCode="General" sourceLinked="1"/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gapWidth val="219"/>
        <c:overlap val="-27"/>
        <c:axId val="156335232"/>
        <c:axId val="156333984"/>
      </c:barChart>
      <c:catAx>
        <c:axId val="156335232"/>
        <c:scaling>
          <c:orientation val="minMax"/>
        </c:scaling>
        <c:delete val="1"/>
        <c:axPos val="b"/>
        <c:numFmt formatCode="General" sourceLinked="0"/>
        <c:majorTickMark val="none"/>
        <c:minorTickMark val="none"/>
        <c:tickLblPos val="nextTo"/>
        <c:crossAx val="156333984"/>
        <c:crosses val="autoZero"/>
        <c:auto val="1"/>
        <c:lblAlgn val="ctr"/>
        <c:lblOffset val="100"/>
        <c:noMultiLvlLbl val="0"/>
      </c:catAx>
      <c:valAx>
        <c:axId val="156333984"/>
        <c:scaling>
          <c:orientation val="minMax"/>
        </c:scaling>
        <c:delete val="0"/>
        <c:axPos val="l"/>
        <c:numFmt formatCode="0%" sourceLinked="0"/>
        <c:majorTickMark val="out"/>
        <c:minorTickMark val="none"/>
        <c:tickLblPos val="nextTo"/>
        <c:spPr>
          <a:ln>
            <a:solidFill>
              <a:srgbClr val="E7E6E6"/>
            </a:solidFill>
            <a:prstDash val="solid"/>
            <a:round/>
          </a:ln>
        </c:spPr>
        <c:txPr>
          <a:bodyPr/>
          <a:p>
            <a:pPr algn="ctr">
              <a:defRPr sz="9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</a:p>
        </c:txPr>
        <c:crossAx val="156335232"/>
        <c:crosses val="autoZero"/>
        <c:crossBetween val="between"/>
      </c:valAx>
      <c:spPr>
        <a:noFill/>
        <a:ln>
          <a:noFill/>
          <a:round/>
        </a:ln>
        <a:effectLst/>
      </c:spPr>
    </c:plotArea>
    <c:plotVisOnly val="1"/>
    <c:dispBlanksAs val="gap"/>
  </c:chart>
  <c:spPr>
    <a:noFill/>
    <a:ln>
      <a:noFill/>
      <a:round/>
    </a:ln>
    <a:effectLst/>
  </c:spPr>
  <c:txPr xmlns:c="http://schemas.openxmlformats.org/drawingml/2006/chart">
    <a:bodyPr xmlns:a="http://schemas.openxmlformats.org/drawingml/2006/main"/>
    <a:lstStyle xmlns:a="http://schemas.openxmlformats.org/drawingml/2006/main"/>
    <a:p xmlns:a="http://schemas.openxmlformats.org/drawingml/2006/main">
      <a:pPr>
        <a:defRPr/>
      </a:pPr>
      <a:endParaRPr lang="en-US"/>
    </a:p>
  </c:txPr>
  <c:externalData r:id="rId1">
    <c:autoUpdate val="0"/>
  </c:externalData>
</c:chartSpace>
</file>

<file path=ppt/charts/chart20.xml><?xml version="1.0" encoding="utf-8"?>
<c:chartSpace xmlns:a="http://schemas.openxmlformats.org/drawingml/2006/main" xmlns:r="http://schemas.openxmlformats.org/officeDocument/2006/relationships" xmlns:c="http://schemas.openxmlformats.org/drawingml/2006/chart">
  <c:date1904 val="0"/>
  <c:roundedCorners val="0"/>
  <c:chart>
    <c:title>
      <c:layout/>
      <c:overlay val="0"/>
      <c:spPr>
        <a:ln>
          <a:noFill/>
          <a:round/>
        </a:ln>
      </c:spPr>
      <c:txPr>
        <a:bodyPr/>
        <a:lstStyle/>
        <a:p>
          <a:pPr>
            <a:defRPr b="1" sz="1860" baseline="0"/>
          </a:pPr>
        </a:p>
      </c:txPr>
    </c:title>
    <c:plotArea>
      <c:layout/>
      <c:barChart>
        <c:barDir val="col"/>
        <c:grouping val="clustered"/>
        <c:axId val="59983360"/>
        <c:axId val="57253888"/>
      </c:barChart>
      <c:catAx>
        <c:axId val="5998336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57253888"/>
        <c:crosses val="autoZero"/>
        <c:auto val="1"/>
        <c:lblAlgn val="ctr"/>
        <c:lblOffset val="100"/>
        <c:noMultiLvlLbl val="0"/>
      </c:catAx>
      <c:valAx>
        <c:axId val="57253888"/>
        <c:scaling>
          <c:orientation val="minMax"/>
        </c:scaling>
        <c:delete val="0"/>
        <c:axPos val="l"/>
        <c:majorGridlines/>
        <c:numFmt formatCode="General" sourceLinked="0"/>
        <c:majorTickMark val="out"/>
        <c:minorTickMark val="none"/>
        <c:tickLblPos val="nextTo"/>
        <c:crossAx val="59983360"/>
        <c:crosses val="autoZero"/>
        <c:crossBetween val="between"/>
      </c:valAx>
      <c:spPr>
        <a:solidFill>
          <a:srgbClr val="FFFFFF"/>
        </a:solidFill>
        <a:ln>
          <a:noFill/>
          <a:round/>
        </a:ln>
      </c:spPr>
    </c:plotArea>
    <c:legend>
      <c:legendPos val="r"/>
      <c:layout/>
      <c:overlay val="0"/>
      <c:spPr/>
    </c:legend>
    <c:plotVisOnly val="1"/>
    <c:dispBlanksAs val="gap"/>
  </c:chart>
  <c:spPr>
    <a:solidFill>
      <a:srgbClr val="FFFFFF"/>
    </a:solidFill>
  </c:spPr>
  <c:externalData r:id="rId1">
    <c:autoUpdate val="0"/>
  </c:externalData>
</c:chartSpace>
</file>

<file path=ppt/charts/chart21.xml><?xml version="1.0" encoding="utf-8"?>
<c:chartSpace xmlns:a="http://schemas.openxmlformats.org/drawingml/2006/main" xmlns:r="http://schemas.openxmlformats.org/officeDocument/2006/relationships" xmlns:c="http://schemas.openxmlformats.org/drawingml/2006/chart">
  <c:date1904 val="0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058824550553441"/>
          <c:y val="0.042361057701551658"/>
          <c:w val="0.8554743443406283"/>
          <c:h val="0.6580297400449922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Competitor</c:v>
                </c:pt>
              </c:strCache>
            </c:strRef>
          </c:tx>
          <c:spPr>
            <a:solidFill>
              <a:srgbClr val="142561"/>
            </a:solidFill>
            <a:ln>
              <a:noFill/>
              <a:round/>
            </a:ln>
            <a:effectLst/>
          </c:spPr>
          <c:invertIfNegative val="0"/>
          <c:dPt>
            <c:idx val="0"/>
            <c:bubble3D val="0"/>
            <c:invertIfNegative val="0"/>
            <c:spPr>
              <a:solidFill>
                <a:srgbClr val="142561"/>
              </a:solidFill>
              <a:ln>
                <a:noFill/>
                <a:round/>
              </a:ln>
              <a:effectLst/>
            </c:spPr>
          </c:dPt>
          <c:cat>
            <c:strRef>
              <c:f>'Sheet1'!$A$2:$A$4</c:f>
              <c:strCache>
                <c:ptCount val="3"/>
                <c:pt idx="0">
                  <c:v>High Income</c:v>
                </c:pt>
                <c:pt idx="1">
                  <c:v>Medium Income</c:v>
                </c:pt>
                <c:pt idx="2">
                  <c:v>Low Income</c:v>
                </c:pt>
              </c:strCache>
            </c:strRef>
          </c:cat>
          <c:val>
            <c:numRef>
              <c:f>'Sheet1'!$B$2:$B$4</c:f>
              <c:numCache>
                <c:formatCode>General</c:formatCode>
                <c:ptCount val="3"/>
                <c:pt idx="0">
                  <c:v>0.0981</c:v>
                </c:pt>
                <c:pt idx="1">
                  <c:v>0.6503</c:v>
                </c:pt>
                <c:pt idx="2">
                  <c:v>0.2515</c:v>
                </c:pt>
              </c:numCache>
            </c:numRef>
          </c:val>
          <c:shape val="box"/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The Dog and Gun LE71GN</c:v>
                </c:pt>
              </c:strCache>
            </c:strRef>
          </c:tx>
          <c:spPr>
            <a:solidFill>
              <a:srgbClr val="2EADE4"/>
            </a:solidFill>
            <a:ln>
              <a:noFill/>
              <a:round/>
            </a:ln>
            <a:effectLst/>
          </c:spPr>
          <c:invertIfNegative val="0"/>
          <c:dLbls>
            <c:numFmt formatCode="0%" sourceLinked="0"/>
            <c:spPr>
              <a:noFill/>
              <a:ln>
                <a:noFill/>
                <a:round/>
              </a:ln>
              <a:effectLst/>
            </c:spPr>
            <c:txPr>
              <a:bodyPr/>
              <a:lstStyle/>
              <a:p>
                <a:pPr>
                  <a:defRPr b="0" sz="900" baseline="0">
                    <a:solidFill>
                      <a:srgbClr val="404040"/>
                    </a:solidFill>
                    <a:latin typeface="Montserrat"/>
                    <a:ea typeface="Montserrat"/>
                    <a:cs typeface="Montserrat"/>
                  </a:defRPr>
                </a:pPr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>
                      <a:solidFill>
                        <a:srgbClr val="A6A6A6"/>
                      </a:solidFill>
                      <a:prstDash val="solid"/>
                      <a:round/>
                    </a:ln>
                  </c:spPr>
                </c15:leaderLines>
              </c:ext>
            </c:extLst>
          </c:dLbls>
          <c:cat>
            <c:strRef>
              <c:f>'Sheet1'!$A$2:$A$4</c:f>
              <c:strCache>
                <c:ptCount val="3"/>
                <c:pt idx="0">
                  <c:v>High Income</c:v>
                </c:pt>
                <c:pt idx="1">
                  <c:v>Medium Income</c:v>
                </c:pt>
                <c:pt idx="2">
                  <c:v>Low Income</c:v>
                </c:pt>
              </c:strCache>
            </c:strRef>
          </c:cat>
          <c:val>
            <c:numRef>
              <c:f>'Sheet1'!$C$2:$C$4</c:f>
              <c:numCache>
                <c:formatCode>General</c:formatCode>
                <c:ptCount val="3"/>
                <c:pt idx="0">
                  <c:v>0.059</c:v>
                </c:pt>
                <c:pt idx="1">
                  <c:v>0.6061</c:v>
                </c:pt>
                <c:pt idx="2">
                  <c:v>0.3348</c:v>
                </c:pt>
              </c:numCache>
            </c:numRef>
          </c:val>
          <c:shape val="box"/>
        </c:ser>
        <c:dLbls>
          <c:numFmt formatCode="General" sourceLinked="1"/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gapWidth val="219"/>
        <c:overlap val="-8"/>
        <c:axId val="1099973248"/>
        <c:axId val="1099974080"/>
      </c:barChart>
      <c:catAx>
        <c:axId val="1099973248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ln>
            <a:solidFill>
              <a:srgbClr val="D9D9D9"/>
            </a:solidFill>
            <a:prstDash val="solid"/>
            <a:round/>
          </a:ln>
        </c:spPr>
        <c:txPr>
          <a:bodyPr rot="-1500000"/>
          <a:p>
            <a:pPr algn="ctr">
              <a:defRPr sz="7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</a:p>
        </c:txPr>
        <c:crossAx val="1099974080"/>
        <c:crosses val="autoZero"/>
        <c:auto val="1"/>
        <c:lblAlgn val="ctr"/>
        <c:lblOffset val="100"/>
        <c:noMultiLvlLbl val="0"/>
      </c:catAx>
      <c:valAx>
        <c:axId val="1099974080"/>
        <c:scaling>
          <c:orientation val="minMax"/>
        </c:scaling>
        <c:delete val="0"/>
        <c:axPos val="l"/>
        <c:numFmt formatCode="0%" sourceLinked="0"/>
        <c:majorTickMark val="out"/>
        <c:minorTickMark val="none"/>
        <c:tickLblPos val="nextTo"/>
        <c:spPr>
          <a:ln>
            <a:solidFill>
              <a:srgbClr val="E7E6E6"/>
            </a:solidFill>
            <a:prstDash val="solid"/>
            <a:round/>
          </a:ln>
        </c:spPr>
        <c:txPr>
          <a:bodyPr/>
          <a:p>
            <a:pPr algn="ctr">
              <a:defRPr sz="9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</a:p>
        </c:txPr>
        <c:crossAx val="1099973248"/>
        <c:crosses val="autoZero"/>
        <c:crossBetween val="between"/>
      </c:valAx>
      <c:spPr>
        <a:noFill/>
        <a:ln>
          <a:noFill/>
          <a:round/>
        </a:ln>
        <a:effectLst/>
      </c:spPr>
    </c:plotArea>
    <c:legend>
      <c:legendPos val="b"/>
      <c:layout>
        <c:manualLayout>
          <c:xMode val="edge"/>
          <c:yMode val="edge"/>
          <c:x val="0.0050681491468499212"/>
          <c:y val="0.90038322694149087"/>
          <c:w val="0.41754724409448812"/>
          <c:h val="0.099616699630498448"/>
        </c:manualLayout>
      </c:layout>
      <c:overlay val="0"/>
      <c:spPr>
        <a:noFill/>
        <a:ln>
          <a:noFill/>
          <a:round/>
        </a:ln>
        <a:effectLst/>
      </c:spPr>
      <c:txPr>
        <a:bodyPr/>
        <a:lstStyle/>
        <a:p>
          <a:pPr>
            <a:defRPr b="0" sz="800" baseline="0">
              <a:solidFill>
                <a:srgbClr val="595959"/>
              </a:solidFill>
              <a:latin typeface="Montserrat"/>
              <a:ea typeface="Montserrat"/>
              <a:cs typeface="Montserrat"/>
            </a:defRPr>
          </a:pPr>
        </a:p>
      </c:txPr>
    </c:legend>
    <c:plotVisOnly val="1"/>
    <c:dispBlanksAs val="gap"/>
  </c:chart>
  <c:spPr>
    <a:noFill/>
    <a:ln>
      <a:noFill/>
      <a:round/>
    </a:ln>
    <a:effectLst/>
  </c:spPr>
  <c:txPr xmlns:c="http://schemas.openxmlformats.org/drawingml/2006/chart">
    <a:bodyPr xmlns:a="http://schemas.openxmlformats.org/drawingml/2006/main"/>
    <a:lstStyle xmlns:a="http://schemas.openxmlformats.org/drawingml/2006/main"/>
    <a:p xmlns:a="http://schemas.openxmlformats.org/drawingml/2006/main">
      <a:pPr>
        <a:defRPr/>
      </a:pPr>
      <a:endParaRPr lang="en-US"/>
    </a:p>
  </c:txPr>
  <c:externalData r:id="rId1">
    <c:autoUpdate val="0"/>
  </c:externalData>
</c:chartSpace>
</file>

<file path=ppt/charts/chart22.xml><?xml version="1.0" encoding="utf-8"?>
<c:chartSpace xmlns:a="http://schemas.openxmlformats.org/drawingml/2006/main" xmlns:r="http://schemas.openxmlformats.org/officeDocument/2006/relationships" xmlns:c="http://schemas.openxmlformats.org/drawingml/2006/chart">
  <c:date1904 val="0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795728120525421"/>
          <c:y val="0.090272246991608"/>
          <c:w val="0.85810532227926073"/>
          <c:h val="0.81945550601678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Series1</c:v>
                </c:pt>
              </c:strCache>
            </c:strRef>
          </c:tx>
          <c:spPr>
            <a:solidFill>
              <a:srgbClr val="4FC042"/>
            </a:solidFill>
            <a:ln>
              <a:noFill/>
              <a:round/>
            </a:ln>
            <a:effectLst/>
          </c:spPr>
          <c:invertIfNegative val="1"/>
          <c:dLbls>
            <c:numFmt formatCode="0%" sourceLinked="0"/>
            <c:spPr>
              <a:noFill/>
              <a:ln>
                <a:noFill/>
                <a:round/>
              </a:ln>
              <a:effectLst/>
            </c:spPr>
            <c:txPr>
              <a:bodyPr/>
              <a:lstStyle/>
              <a:p>
                <a:pPr>
                  <a:defRPr b="0" sz="900" baseline="0">
                    <a:solidFill>
                      <a:srgbClr val="404040"/>
                    </a:solidFill>
                    <a:latin typeface="Montserrat"/>
                    <a:ea typeface="Montserrat"/>
                    <a:cs typeface="Montserrat"/>
                  </a:defRPr>
                </a:pPr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>
                      <a:solidFill>
                        <a:srgbClr val="A6A6A6"/>
                      </a:solidFill>
                      <a:prstDash val="solid"/>
                      <a:round/>
                    </a:ln>
                  </c:spPr>
                </c15:leaderLines>
              </c:ext>
            </c:extLst>
          </c:dLbls>
          <c:cat>
            <c:strRef>
              <c:f>'Sheet1'!$A$2:$A$3</c:f>
              <c:strCache>
                <c:ptCount val="2"/>
                <c:pt idx="0">
                  <c:v>High Income</c:v>
                </c:pt>
                <c:pt idx="1">
                  <c:v>Medium Income</c:v>
                </c:pt>
              </c:strCache>
            </c:strRef>
          </c:cat>
          <c:val>
            <c:numRef>
              <c:f>'Sheet1'!$D$2:$D$4</c:f>
              <c:numCache>
                <c:formatCode>General</c:formatCode>
                <c:ptCount val="3"/>
                <c:pt idx="0">
                  <c:v>-0.0391</c:v>
                </c:pt>
                <c:pt idx="1">
                  <c:v>-0.0442</c:v>
                </c:pt>
                <c:pt idx="2">
                  <c:v>0.0833</c:v>
                </c:pt>
              </c:numCache>
            </c:numRef>
          </c:val>
          <c:shape val="box"/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C04242"/>
                  </a:solidFill>
                  <a:ln>
                    <a:noFill/>
                    <a:round/>
                  </a:ln>
                </c14:spPr>
              </c14:invertSolidFillFmt>
            </c:ext>
          </c:extLst>
        </c:ser>
        <c:dLbls>
          <c:numFmt formatCode="General" sourceLinked="1"/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gapWidth val="219"/>
        <c:overlap val="-27"/>
        <c:axId val="156335232"/>
        <c:axId val="156333984"/>
      </c:barChart>
      <c:catAx>
        <c:axId val="156335232"/>
        <c:scaling>
          <c:orientation val="minMax"/>
        </c:scaling>
        <c:delete val="1"/>
        <c:axPos val="b"/>
        <c:numFmt formatCode="General" sourceLinked="0"/>
        <c:majorTickMark val="none"/>
        <c:minorTickMark val="none"/>
        <c:tickLblPos val="nextTo"/>
        <c:crossAx val="156333984"/>
        <c:crosses val="autoZero"/>
        <c:auto val="1"/>
        <c:lblAlgn val="ctr"/>
        <c:lblOffset val="100"/>
        <c:noMultiLvlLbl val="0"/>
      </c:catAx>
      <c:valAx>
        <c:axId val="156333984"/>
        <c:scaling>
          <c:orientation val="minMax"/>
        </c:scaling>
        <c:delete val="0"/>
        <c:axPos val="l"/>
        <c:numFmt formatCode="0%" sourceLinked="0"/>
        <c:majorTickMark val="out"/>
        <c:minorTickMark val="none"/>
        <c:tickLblPos val="nextTo"/>
        <c:spPr>
          <a:ln>
            <a:solidFill>
              <a:srgbClr val="E7E6E6"/>
            </a:solidFill>
            <a:prstDash val="solid"/>
            <a:round/>
          </a:ln>
        </c:spPr>
        <c:txPr>
          <a:bodyPr/>
          <a:p>
            <a:pPr algn="ctr">
              <a:defRPr sz="9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</a:p>
        </c:txPr>
        <c:crossAx val="156335232"/>
        <c:crosses val="autoZero"/>
        <c:crossBetween val="between"/>
      </c:valAx>
      <c:spPr>
        <a:noFill/>
        <a:ln>
          <a:noFill/>
          <a:round/>
        </a:ln>
        <a:effectLst/>
      </c:spPr>
    </c:plotArea>
    <c:plotVisOnly val="1"/>
    <c:dispBlanksAs val="gap"/>
  </c:chart>
  <c:spPr>
    <a:noFill/>
    <a:ln>
      <a:noFill/>
      <a:round/>
    </a:ln>
    <a:effectLst/>
  </c:spPr>
  <c:txPr xmlns:c="http://schemas.openxmlformats.org/drawingml/2006/chart">
    <a:bodyPr xmlns:a="http://schemas.openxmlformats.org/drawingml/2006/main"/>
    <a:lstStyle xmlns:a="http://schemas.openxmlformats.org/drawingml/2006/main"/>
    <a:p xmlns:a="http://schemas.openxmlformats.org/drawingml/2006/main">
      <a:pPr>
        <a:defRPr/>
      </a:pPr>
      <a:endParaRPr lang="en-US"/>
    </a:p>
  </c:txPr>
  <c:externalData r:id="rId1">
    <c:autoUpdate val="0"/>
  </c:externalData>
</c:chartSpace>
</file>

<file path=ppt/charts/chart23.xml><?xml version="1.0" encoding="utf-8"?>
<c:chartSpace xmlns:a="http://schemas.openxmlformats.org/drawingml/2006/main" xmlns:r="http://schemas.openxmlformats.org/officeDocument/2006/relationships" xmlns:c="http://schemas.openxmlformats.org/drawingml/2006/chart">
  <c:date1904 val="0"/>
  <c:roundedCorners val="0"/>
  <c:chart>
    <c:title>
      <c:layout/>
      <c:overlay val="0"/>
      <c:spPr>
        <a:ln>
          <a:noFill/>
          <a:round/>
        </a:ln>
      </c:spPr>
      <c:txPr>
        <a:bodyPr/>
        <a:lstStyle/>
        <a:p>
          <a:pPr>
            <a:defRPr b="1" sz="1860" baseline="0"/>
          </a:pPr>
        </a:p>
      </c:txPr>
    </c:title>
    <c:plotArea>
      <c:layout/>
      <c:barChart>
        <c:barDir val="col"/>
        <c:grouping val="clustered"/>
        <c:axId val="59983360"/>
        <c:axId val="57253888"/>
      </c:barChart>
      <c:catAx>
        <c:axId val="5998336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57253888"/>
        <c:crosses val="autoZero"/>
        <c:auto val="1"/>
        <c:lblAlgn val="ctr"/>
        <c:lblOffset val="100"/>
        <c:noMultiLvlLbl val="0"/>
      </c:catAx>
      <c:valAx>
        <c:axId val="57253888"/>
        <c:scaling>
          <c:orientation val="minMax"/>
        </c:scaling>
        <c:delete val="0"/>
        <c:axPos val="l"/>
        <c:majorGridlines/>
        <c:numFmt formatCode="General" sourceLinked="0"/>
        <c:majorTickMark val="out"/>
        <c:minorTickMark val="none"/>
        <c:tickLblPos val="nextTo"/>
        <c:crossAx val="59983360"/>
        <c:crosses val="autoZero"/>
        <c:crossBetween val="between"/>
      </c:valAx>
      <c:spPr>
        <a:solidFill>
          <a:srgbClr val="FFFFFF"/>
        </a:solidFill>
        <a:ln>
          <a:noFill/>
          <a:round/>
        </a:ln>
      </c:spPr>
    </c:plotArea>
    <c:legend>
      <c:legendPos val="r"/>
      <c:layout/>
      <c:overlay val="0"/>
      <c:spPr/>
    </c:legend>
    <c:plotVisOnly val="1"/>
    <c:dispBlanksAs val="gap"/>
  </c:chart>
  <c:spPr>
    <a:solidFill>
      <a:srgbClr val="FFFFFF"/>
    </a:solidFill>
  </c:spPr>
  <c:externalData r:id="rId1">
    <c:autoUpdate val="0"/>
  </c:externalData>
</c:chartSpace>
</file>

<file path=ppt/charts/chart24.xml><?xml version="1.0" encoding="utf-8"?>
<c:chartSpace xmlns:a="http://schemas.openxmlformats.org/drawingml/2006/main" xmlns:r="http://schemas.openxmlformats.org/officeDocument/2006/relationships" xmlns:c="http://schemas.openxmlformats.org/drawingml/2006/chart">
  <c:date1904 val="0"/>
  <c:roundedCorners val="0"/>
  <c:chart>
    <c:title>
      <c:layout/>
      <c:overlay val="0"/>
      <c:spPr>
        <a:ln>
          <a:noFill/>
          <a:round/>
        </a:ln>
      </c:spPr>
      <c:txPr>
        <a:bodyPr/>
        <a:lstStyle/>
        <a:p>
          <a:pPr>
            <a:defRPr b="1" sz="1860" baseline="0"/>
          </a:pPr>
        </a:p>
      </c:txPr>
    </c:title>
    <c:plotArea>
      <c:layout/>
      <c:barChart>
        <c:barDir val="col"/>
        <c:grouping val="clustered"/>
        <c:axId val="59983360"/>
        <c:axId val="57253888"/>
      </c:barChart>
      <c:catAx>
        <c:axId val="5998336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57253888"/>
        <c:crosses val="autoZero"/>
        <c:auto val="1"/>
        <c:lblAlgn val="ctr"/>
        <c:lblOffset val="100"/>
        <c:noMultiLvlLbl val="0"/>
      </c:catAx>
      <c:valAx>
        <c:axId val="57253888"/>
        <c:scaling>
          <c:orientation val="minMax"/>
        </c:scaling>
        <c:delete val="0"/>
        <c:axPos val="l"/>
        <c:majorGridlines/>
        <c:numFmt formatCode="General" sourceLinked="0"/>
        <c:majorTickMark val="out"/>
        <c:minorTickMark val="none"/>
        <c:tickLblPos val="nextTo"/>
        <c:crossAx val="59983360"/>
        <c:crosses val="autoZero"/>
        <c:crossBetween val="between"/>
      </c:valAx>
      <c:spPr>
        <a:solidFill>
          <a:srgbClr val="FFFFFF"/>
        </a:solidFill>
        <a:ln>
          <a:noFill/>
          <a:round/>
        </a:ln>
      </c:spPr>
    </c:plotArea>
    <c:legend>
      <c:legendPos val="r"/>
      <c:layout/>
      <c:overlay val="0"/>
      <c:spPr/>
    </c:legend>
    <c:plotVisOnly val="1"/>
    <c:dispBlanksAs val="gap"/>
  </c:chart>
  <c:spPr>
    <a:solidFill>
      <a:srgbClr val="FFFFFF"/>
    </a:solidFill>
  </c:spPr>
  <c:externalData r:id="rId1">
    <c:autoUpdate val="0"/>
  </c:externalData>
</c:chartSpace>
</file>

<file path=ppt/charts/chart25.xml><?xml version="1.0" encoding="utf-8"?>
<c:chartSpace xmlns:a="http://schemas.openxmlformats.org/drawingml/2006/main" xmlns:r="http://schemas.openxmlformats.org/officeDocument/2006/relationships" xmlns:c="http://schemas.openxmlformats.org/drawingml/2006/chart">
  <c:date1904 val="0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058824550553441"/>
          <c:y val="0.042361057701551658"/>
          <c:w val="0.8554743443406283"/>
          <c:h val="0.6580297400449922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Competitor</c:v>
                </c:pt>
              </c:strCache>
            </c:strRef>
          </c:tx>
          <c:spPr>
            <a:solidFill>
              <a:srgbClr val="142561"/>
            </a:solidFill>
            <a:ln>
              <a:noFill/>
              <a:round/>
            </a:ln>
            <a:effectLst/>
          </c:spPr>
          <c:invertIfNegative val="0"/>
          <c:dPt>
            <c:idx val="0"/>
            <c:bubble3D val="0"/>
            <c:invertIfNegative val="0"/>
            <c:spPr>
              <a:solidFill>
                <a:srgbClr val="142561"/>
              </a:solidFill>
              <a:ln>
                <a:noFill/>
                <a:round/>
              </a:ln>
              <a:effectLst/>
            </c:spPr>
          </c:dPt>
          <c:cat>
            <c:strRef>
              <c:f>'Sheet1'!$A$2:$A$3</c:f>
              <c:strCache>
                <c:ptCount val="2"/>
                <c:pt idx="0">
                  <c:v>Female</c:v>
                </c:pt>
                <c:pt idx="1">
                  <c:v>Male</c:v>
                </c:pt>
              </c:strCache>
            </c:strRef>
          </c:cat>
          <c:val>
            <c:numRef>
              <c:f>'Sheet1'!$B$2:$B$3</c:f>
              <c:numCache>
                <c:formatCode>General</c:formatCode>
                <c:ptCount val="2"/>
                <c:pt idx="0">
                  <c:v>0.2998</c:v>
                </c:pt>
                <c:pt idx="1">
                  <c:v>0.7001</c:v>
                </c:pt>
              </c:numCache>
            </c:numRef>
          </c:val>
          <c:shape val="box"/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The Dog and Gun LE71GN</c:v>
                </c:pt>
              </c:strCache>
            </c:strRef>
          </c:tx>
          <c:spPr>
            <a:solidFill>
              <a:srgbClr val="2EADE4"/>
            </a:solidFill>
            <a:ln>
              <a:noFill/>
              <a:round/>
            </a:ln>
            <a:effectLst/>
          </c:spPr>
          <c:invertIfNegative val="0"/>
          <c:dLbls>
            <c:numFmt formatCode="0%" sourceLinked="0"/>
            <c:spPr>
              <a:noFill/>
              <a:ln>
                <a:noFill/>
                <a:round/>
              </a:ln>
              <a:effectLst/>
            </c:spPr>
            <c:txPr>
              <a:bodyPr/>
              <a:lstStyle/>
              <a:p>
                <a:pPr>
                  <a:defRPr b="0" sz="900" baseline="0">
                    <a:solidFill>
                      <a:srgbClr val="404040"/>
                    </a:solidFill>
                    <a:latin typeface="Montserrat"/>
                    <a:ea typeface="Montserrat"/>
                    <a:cs typeface="Montserrat"/>
                  </a:defRPr>
                </a:pPr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>
                      <a:solidFill>
                        <a:srgbClr val="A6A6A6"/>
                      </a:solidFill>
                      <a:prstDash val="solid"/>
                      <a:round/>
                    </a:ln>
                  </c:spPr>
                </c15:leaderLines>
              </c:ext>
            </c:extLst>
          </c:dLbls>
          <c:cat>
            <c:strRef>
              <c:f>'Sheet1'!$A$2:$A$3</c:f>
              <c:strCache>
                <c:ptCount val="2"/>
                <c:pt idx="0">
                  <c:v>Female</c:v>
                </c:pt>
                <c:pt idx="1">
                  <c:v>Male</c:v>
                </c:pt>
              </c:strCache>
            </c:strRef>
          </c:cat>
          <c:val>
            <c:numRef>
              <c:f>'Sheet1'!$C$2:$C$3</c:f>
              <c:numCache>
                <c:formatCode>General</c:formatCode>
                <c:ptCount val="2"/>
                <c:pt idx="0">
                  <c:v>0.2635</c:v>
                </c:pt>
                <c:pt idx="1">
                  <c:v>0.7364</c:v>
                </c:pt>
              </c:numCache>
            </c:numRef>
          </c:val>
          <c:shape val="box"/>
        </c:ser>
        <c:dLbls>
          <c:numFmt formatCode="General" sourceLinked="1"/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gapWidth val="219"/>
        <c:overlap val="-8"/>
        <c:axId val="1099973248"/>
        <c:axId val="1099974080"/>
      </c:barChart>
      <c:catAx>
        <c:axId val="1099973248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ln>
            <a:solidFill>
              <a:srgbClr val="D9D9D9"/>
            </a:solidFill>
            <a:prstDash val="solid"/>
            <a:round/>
          </a:ln>
        </c:spPr>
        <c:txPr>
          <a:bodyPr rot="-1500000"/>
          <a:p>
            <a:pPr algn="ctr">
              <a:defRPr sz="7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</a:p>
        </c:txPr>
        <c:crossAx val="1099974080"/>
        <c:crosses val="autoZero"/>
        <c:auto val="1"/>
        <c:lblAlgn val="ctr"/>
        <c:lblOffset val="100"/>
        <c:noMultiLvlLbl val="0"/>
      </c:catAx>
      <c:valAx>
        <c:axId val="1099974080"/>
        <c:scaling>
          <c:orientation val="minMax"/>
        </c:scaling>
        <c:delete val="0"/>
        <c:axPos val="l"/>
        <c:numFmt formatCode="0%" sourceLinked="0"/>
        <c:majorTickMark val="out"/>
        <c:minorTickMark val="none"/>
        <c:tickLblPos val="nextTo"/>
        <c:spPr>
          <a:ln>
            <a:solidFill>
              <a:srgbClr val="E7E6E6"/>
            </a:solidFill>
            <a:prstDash val="solid"/>
            <a:round/>
          </a:ln>
        </c:spPr>
        <c:txPr>
          <a:bodyPr/>
          <a:p>
            <a:pPr algn="ctr">
              <a:defRPr sz="9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</a:p>
        </c:txPr>
        <c:crossAx val="1099973248"/>
        <c:crosses val="autoZero"/>
        <c:crossBetween val="between"/>
      </c:valAx>
      <c:spPr>
        <a:noFill/>
        <a:ln>
          <a:noFill/>
          <a:round/>
        </a:ln>
        <a:effectLst/>
      </c:spPr>
    </c:plotArea>
    <c:legend>
      <c:legendPos val="b"/>
      <c:layout>
        <c:manualLayout>
          <c:xMode val="edge"/>
          <c:yMode val="edge"/>
          <c:x val="0.0050681491468499212"/>
          <c:y val="0.90038322694149087"/>
          <c:w val="0.41754724409448812"/>
          <c:h val="0.099616699630498448"/>
        </c:manualLayout>
      </c:layout>
      <c:overlay val="0"/>
      <c:spPr>
        <a:noFill/>
        <a:ln>
          <a:noFill/>
          <a:round/>
        </a:ln>
        <a:effectLst/>
      </c:spPr>
      <c:txPr>
        <a:bodyPr/>
        <a:lstStyle/>
        <a:p>
          <a:pPr>
            <a:defRPr b="0" sz="800" baseline="0">
              <a:solidFill>
                <a:srgbClr val="595959"/>
              </a:solidFill>
              <a:latin typeface="Montserrat"/>
              <a:ea typeface="Montserrat"/>
              <a:cs typeface="Montserrat"/>
            </a:defRPr>
          </a:pPr>
        </a:p>
      </c:txPr>
    </c:legend>
    <c:plotVisOnly val="1"/>
    <c:dispBlanksAs val="gap"/>
  </c:chart>
  <c:spPr>
    <a:noFill/>
    <a:ln>
      <a:noFill/>
      <a:round/>
    </a:ln>
    <a:effectLst/>
  </c:spPr>
  <c:txPr xmlns:c="http://schemas.openxmlformats.org/drawingml/2006/chart">
    <a:bodyPr xmlns:a="http://schemas.openxmlformats.org/drawingml/2006/main"/>
    <a:lstStyle xmlns:a="http://schemas.openxmlformats.org/drawingml/2006/main"/>
    <a:p xmlns:a="http://schemas.openxmlformats.org/drawingml/2006/main">
      <a:pPr>
        <a:defRPr/>
      </a:pPr>
      <a:endParaRPr lang="en-US"/>
    </a:p>
  </c:txPr>
  <c:externalData r:id="rId1">
    <c:autoUpdate val="0"/>
  </c:externalData>
</c:chartSpace>
</file>

<file path=ppt/charts/chart26.xml><?xml version="1.0" encoding="utf-8"?>
<c:chartSpace xmlns:a="http://schemas.openxmlformats.org/drawingml/2006/main" xmlns:r="http://schemas.openxmlformats.org/officeDocument/2006/relationships" xmlns:c="http://schemas.openxmlformats.org/drawingml/2006/chart">
  <c:date1904 val="0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795728120525421"/>
          <c:y val="0.090272246991608"/>
          <c:w val="0.85810532227926073"/>
          <c:h val="0.81945550601678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Series1</c:v>
                </c:pt>
              </c:strCache>
            </c:strRef>
          </c:tx>
          <c:spPr>
            <a:solidFill>
              <a:srgbClr val="4FC042"/>
            </a:solidFill>
            <a:ln>
              <a:noFill/>
              <a:round/>
            </a:ln>
            <a:effectLst/>
          </c:spPr>
          <c:invertIfNegative val="1"/>
          <c:dLbls>
            <c:numFmt formatCode="0%" sourceLinked="0"/>
            <c:spPr>
              <a:noFill/>
              <a:ln>
                <a:noFill/>
                <a:round/>
              </a:ln>
              <a:effectLst/>
            </c:spPr>
            <c:txPr>
              <a:bodyPr/>
              <a:lstStyle/>
              <a:p>
                <a:pPr>
                  <a:defRPr b="0" sz="900" baseline="0">
                    <a:solidFill>
                      <a:srgbClr val="404040"/>
                    </a:solidFill>
                    <a:latin typeface="Montserrat"/>
                    <a:ea typeface="Montserrat"/>
                    <a:cs typeface="Montserrat"/>
                  </a:defRPr>
                </a:pPr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>
                      <a:solidFill>
                        <a:srgbClr val="A6A6A6"/>
                      </a:solidFill>
                      <a:prstDash val="solid"/>
                      <a:round/>
                    </a:ln>
                  </c:spPr>
                </c15:leaderLines>
              </c:ext>
            </c:extLst>
          </c:dLbls>
          <c:cat>
            <c:strRef>
              <c:f>'Sheet1'!$A$2:$A$3</c:f>
              <c:strCache>
                <c:ptCount val="2"/>
                <c:pt idx="0">
                  <c:v>Female</c:v>
                </c:pt>
                <c:pt idx="1">
                  <c:v>Male</c:v>
                </c:pt>
              </c:strCache>
            </c:strRef>
          </c:cat>
          <c:val>
            <c:numRef>
              <c:f>'Sheet1'!$D$2:$D$3</c:f>
              <c:numCache>
                <c:formatCode>General</c:formatCode>
                <c:ptCount val="2"/>
                <c:pt idx="0">
                  <c:v>-0.0363</c:v>
                </c:pt>
                <c:pt idx="1">
                  <c:v>0.0363</c:v>
                </c:pt>
              </c:numCache>
            </c:numRef>
          </c:val>
          <c:shape val="box"/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C04242"/>
                  </a:solidFill>
                  <a:ln>
                    <a:noFill/>
                    <a:round/>
                  </a:ln>
                </c14:spPr>
              </c14:invertSolidFillFmt>
            </c:ext>
          </c:extLst>
        </c:ser>
        <c:dLbls>
          <c:numFmt formatCode="General" sourceLinked="1"/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gapWidth val="219"/>
        <c:overlap val="-27"/>
        <c:axId val="156335232"/>
        <c:axId val="156333984"/>
      </c:barChart>
      <c:catAx>
        <c:axId val="156335232"/>
        <c:scaling>
          <c:orientation val="minMax"/>
        </c:scaling>
        <c:delete val="1"/>
        <c:axPos val="b"/>
        <c:numFmt formatCode="General" sourceLinked="0"/>
        <c:majorTickMark val="none"/>
        <c:minorTickMark val="none"/>
        <c:tickLblPos val="nextTo"/>
        <c:crossAx val="156333984"/>
        <c:crosses val="autoZero"/>
        <c:auto val="1"/>
        <c:lblAlgn val="ctr"/>
        <c:lblOffset val="100"/>
        <c:noMultiLvlLbl val="0"/>
      </c:catAx>
      <c:valAx>
        <c:axId val="156333984"/>
        <c:scaling>
          <c:orientation val="minMax"/>
        </c:scaling>
        <c:delete val="0"/>
        <c:axPos val="l"/>
        <c:numFmt formatCode="0%" sourceLinked="0"/>
        <c:majorTickMark val="out"/>
        <c:minorTickMark val="none"/>
        <c:tickLblPos val="nextTo"/>
        <c:spPr>
          <a:ln>
            <a:solidFill>
              <a:srgbClr val="E7E6E6"/>
            </a:solidFill>
            <a:prstDash val="solid"/>
            <a:round/>
          </a:ln>
        </c:spPr>
        <c:txPr>
          <a:bodyPr/>
          <a:p>
            <a:pPr algn="ctr">
              <a:defRPr sz="9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</a:p>
        </c:txPr>
        <c:crossAx val="156335232"/>
        <c:crosses val="autoZero"/>
        <c:crossBetween val="between"/>
      </c:valAx>
      <c:spPr>
        <a:noFill/>
        <a:ln>
          <a:noFill/>
          <a:round/>
        </a:ln>
        <a:effectLst/>
      </c:spPr>
    </c:plotArea>
    <c:plotVisOnly val="1"/>
    <c:dispBlanksAs val="gap"/>
  </c:chart>
  <c:spPr>
    <a:noFill/>
    <a:ln>
      <a:noFill/>
      <a:round/>
    </a:ln>
    <a:effectLst/>
  </c:spPr>
  <c:txPr xmlns:c="http://schemas.openxmlformats.org/drawingml/2006/chart">
    <a:bodyPr xmlns:a="http://schemas.openxmlformats.org/drawingml/2006/main"/>
    <a:lstStyle xmlns:a="http://schemas.openxmlformats.org/drawingml/2006/main"/>
    <a:p xmlns:a="http://schemas.openxmlformats.org/drawingml/2006/main">
      <a:pPr>
        <a:defRPr/>
      </a:pPr>
      <a:endParaRPr lang="en-US"/>
    </a:p>
  </c:txPr>
  <c:externalData r:id="rId1">
    <c:autoUpdate val="0"/>
  </c:externalData>
</c:chartSpace>
</file>

<file path=ppt/charts/chart27.xml><?xml version="1.0" encoding="utf-8"?>
<c:chartSpace xmlns:a="http://schemas.openxmlformats.org/drawingml/2006/main" xmlns:r="http://schemas.openxmlformats.org/officeDocument/2006/relationships" xmlns:c="http://schemas.openxmlformats.org/drawingml/2006/chart">
  <c:date1904 val="0"/>
  <c:roundedCorners val="0"/>
  <c:chart>
    <c:title>
      <c:layout/>
      <c:overlay val="0"/>
      <c:spPr>
        <a:ln>
          <a:noFill/>
          <a:round/>
        </a:ln>
      </c:spPr>
      <c:txPr>
        <a:bodyPr/>
        <a:lstStyle/>
        <a:p>
          <a:pPr>
            <a:defRPr b="1" sz="1860" baseline="0"/>
          </a:pPr>
        </a:p>
      </c:txPr>
    </c:title>
    <c:plotArea>
      <c:layout/>
      <c:barChart>
        <c:barDir val="col"/>
        <c:grouping val="clustered"/>
        <c:axId val="59983360"/>
        <c:axId val="57253888"/>
      </c:barChart>
      <c:catAx>
        <c:axId val="5998336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57253888"/>
        <c:crosses val="autoZero"/>
        <c:auto val="1"/>
        <c:lblAlgn val="ctr"/>
        <c:lblOffset val="100"/>
        <c:noMultiLvlLbl val="0"/>
      </c:catAx>
      <c:valAx>
        <c:axId val="57253888"/>
        <c:scaling>
          <c:orientation val="minMax"/>
        </c:scaling>
        <c:delete val="0"/>
        <c:axPos val="l"/>
        <c:majorGridlines/>
        <c:numFmt formatCode="General" sourceLinked="0"/>
        <c:majorTickMark val="out"/>
        <c:minorTickMark val="none"/>
        <c:tickLblPos val="nextTo"/>
        <c:crossAx val="59983360"/>
        <c:crosses val="autoZero"/>
        <c:crossBetween val="between"/>
      </c:valAx>
      <c:spPr>
        <a:solidFill>
          <a:srgbClr val="FFFFFF"/>
        </a:solidFill>
        <a:ln>
          <a:noFill/>
          <a:round/>
        </a:ln>
      </c:spPr>
    </c:plotArea>
    <c:legend>
      <c:legendPos val="r"/>
      <c:layout/>
      <c:overlay val="0"/>
      <c:spPr/>
    </c:legend>
    <c:plotVisOnly val="1"/>
    <c:dispBlanksAs val="gap"/>
  </c:chart>
  <c:spPr>
    <a:solidFill>
      <a:srgbClr val="FFFFFF"/>
    </a:solidFill>
  </c:spPr>
  <c:externalData r:id="rId1">
    <c:autoUpdate val="0"/>
  </c:externalData>
</c:chartSpace>
</file>

<file path=ppt/charts/chart28.xml><?xml version="1.0" encoding="utf-8"?>
<c:chartSpace xmlns:a="http://schemas.openxmlformats.org/drawingml/2006/main" xmlns:r="http://schemas.openxmlformats.org/officeDocument/2006/relationships" xmlns:c="http://schemas.openxmlformats.org/drawingml/2006/chart">
  <c:date1904 val="0"/>
  <c:roundedCorners val="0"/>
  <c:chart>
    <c:title>
      <c:layout/>
      <c:overlay val="0"/>
      <c:spPr>
        <a:ln>
          <a:noFill/>
          <a:round/>
        </a:ln>
      </c:spPr>
      <c:txPr>
        <a:bodyPr/>
        <a:lstStyle/>
        <a:p>
          <a:pPr>
            <a:defRPr b="1" sz="1860" baseline="0"/>
          </a:pPr>
        </a:p>
      </c:txPr>
    </c:title>
    <c:plotArea>
      <c:layout/>
      <c:barChart>
        <c:barDir val="col"/>
        <c:grouping val="clustered"/>
        <c:axId val="59983360"/>
        <c:axId val="57253888"/>
      </c:barChart>
      <c:catAx>
        <c:axId val="5998336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57253888"/>
        <c:crosses val="autoZero"/>
        <c:auto val="1"/>
        <c:lblAlgn val="ctr"/>
        <c:lblOffset val="100"/>
        <c:noMultiLvlLbl val="0"/>
      </c:catAx>
      <c:valAx>
        <c:axId val="57253888"/>
        <c:scaling>
          <c:orientation val="minMax"/>
        </c:scaling>
        <c:delete val="0"/>
        <c:axPos val="l"/>
        <c:majorGridlines/>
        <c:numFmt formatCode="General" sourceLinked="0"/>
        <c:majorTickMark val="out"/>
        <c:minorTickMark val="none"/>
        <c:tickLblPos val="nextTo"/>
        <c:crossAx val="59983360"/>
        <c:crosses val="autoZero"/>
        <c:crossBetween val="between"/>
      </c:valAx>
      <c:spPr>
        <a:solidFill>
          <a:srgbClr val="FFFFFF"/>
        </a:solidFill>
        <a:ln>
          <a:noFill/>
          <a:round/>
        </a:ln>
      </c:spPr>
    </c:plotArea>
    <c:legend>
      <c:legendPos val="r"/>
      <c:layout/>
      <c:overlay val="0"/>
      <c:spPr/>
    </c:legend>
    <c:plotVisOnly val="1"/>
    <c:dispBlanksAs val="gap"/>
  </c:chart>
  <c:spPr>
    <a:solidFill>
      <a:srgbClr val="FFFFFF"/>
    </a:solidFill>
  </c:spPr>
  <c:externalData r:id="rId1">
    <c:autoUpdate val="0"/>
  </c:externalData>
</c:chartSpace>
</file>

<file path=ppt/charts/chart29.xml><?xml version="1.0" encoding="utf-8"?>
<c:chartSpace xmlns:a="http://schemas.openxmlformats.org/drawingml/2006/main" xmlns:r="http://schemas.openxmlformats.org/officeDocument/2006/relationships" xmlns:c="http://schemas.openxmlformats.org/drawingml/2006/chart">
  <c:date1904 val="0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058824550553441"/>
          <c:y val="0.042361057701551658"/>
          <c:w val="0.8554743443406283"/>
          <c:h val="0.6580297400449922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Competitor</c:v>
                </c:pt>
              </c:strCache>
            </c:strRef>
          </c:tx>
          <c:spPr>
            <a:solidFill>
              <a:srgbClr val="142561"/>
            </a:solidFill>
            <a:ln>
              <a:noFill/>
              <a:round/>
            </a:ln>
            <a:effectLst/>
          </c:spPr>
          <c:invertIfNegative val="0"/>
          <c:dPt>
            <c:idx val="0"/>
            <c:bubble3D val="0"/>
            <c:invertIfNegative val="0"/>
            <c:spPr>
              <a:solidFill>
                <a:srgbClr val="142561"/>
              </a:solidFill>
              <a:ln>
                <a:noFill/>
                <a:round/>
              </a:ln>
              <a:effectLst/>
            </c:spPr>
          </c:dPt>
          <c:cat>
            <c:strRef>
              <c:f>'Sheet1'!$A$2:$A$9</c:f>
              <c:strCache>
                <c:ptCount val="8"/>
                <c:pt idx="0">
                  <c:v>Family Familiar</c:v>
                </c:pt>
                <c:pt idx="1">
                  <c:v>Occasional &amp; Local</c:v>
                </c:pt>
                <c:pt idx="2">
                  <c:v>Mid-Week Seniors</c:v>
                </c:pt>
                <c:pt idx="3">
                  <c:v>Part Of The Pub</c:v>
                </c:pt>
                <c:pt idx="4">
                  <c:v>Metro Sophisticates</c:v>
                </c:pt>
                <c:pt idx="5">
                  <c:v>Young &amp; Connected</c:v>
                </c:pt>
                <c:pt idx="6">
                  <c:v>Bubbly Weekenders</c:v>
                </c:pt>
                <c:pt idx="7">
                  <c:v>Upmarket Diners</c:v>
                </c:pt>
              </c:strCache>
            </c:strRef>
          </c:cat>
          <c:val>
            <c:numRef>
              <c:f>'Sheet1'!$B$2:$B$9</c:f>
              <c:numCache>
                <c:formatCode>General</c:formatCode>
                <c:ptCount val="8"/>
                <c:pt idx="0">
                  <c:v>0.1564</c:v>
                </c:pt>
                <c:pt idx="1">
                  <c:v>0.0819</c:v>
                </c:pt>
                <c:pt idx="2">
                  <c:v>0.235</c:v>
                </c:pt>
                <c:pt idx="3">
                  <c:v>0.1327</c:v>
                </c:pt>
                <c:pt idx="4">
                  <c:v>0.1023</c:v>
                </c:pt>
                <c:pt idx="5">
                  <c:v>0.1364</c:v>
                </c:pt>
                <c:pt idx="6">
                  <c:v>0.0708</c:v>
                </c:pt>
                <c:pt idx="7">
                  <c:v>0.0841</c:v>
                </c:pt>
              </c:numCache>
            </c:numRef>
          </c:val>
          <c:shape val="box"/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The Dog and Gun LE71GN</c:v>
                </c:pt>
              </c:strCache>
            </c:strRef>
          </c:tx>
          <c:spPr>
            <a:solidFill>
              <a:srgbClr val="2EADE4"/>
            </a:solidFill>
            <a:ln>
              <a:noFill/>
              <a:round/>
            </a:ln>
            <a:effectLst/>
          </c:spPr>
          <c:invertIfNegative val="0"/>
          <c:dLbls>
            <c:numFmt formatCode="0%" sourceLinked="0"/>
            <c:spPr>
              <a:noFill/>
              <a:ln>
                <a:noFill/>
                <a:round/>
              </a:ln>
              <a:effectLst/>
            </c:spPr>
            <c:txPr>
              <a:bodyPr/>
              <a:lstStyle/>
              <a:p>
                <a:pPr>
                  <a:defRPr b="0" sz="900" baseline="0">
                    <a:solidFill>
                      <a:srgbClr val="404040"/>
                    </a:solidFill>
                    <a:latin typeface="Montserrat"/>
                    <a:ea typeface="Montserrat"/>
                    <a:cs typeface="Montserrat"/>
                  </a:defRPr>
                </a:pPr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>
                      <a:solidFill>
                        <a:srgbClr val="A6A6A6"/>
                      </a:solidFill>
                      <a:prstDash val="solid"/>
                      <a:round/>
                    </a:ln>
                  </c:spPr>
                </c15:leaderLines>
              </c:ext>
            </c:extLst>
          </c:dLbls>
          <c:cat>
            <c:strRef>
              <c:f>'Sheet1'!$A$2:$A$9</c:f>
              <c:strCache>
                <c:ptCount val="8"/>
                <c:pt idx="0">
                  <c:v>Family Familiar</c:v>
                </c:pt>
                <c:pt idx="1">
                  <c:v>Occasional &amp; Local</c:v>
                </c:pt>
                <c:pt idx="2">
                  <c:v>Mid-Week Seniors</c:v>
                </c:pt>
                <c:pt idx="3">
                  <c:v>Part Of The Pub</c:v>
                </c:pt>
                <c:pt idx="4">
                  <c:v>Metro Sophisticates</c:v>
                </c:pt>
                <c:pt idx="5">
                  <c:v>Young &amp; Connected</c:v>
                </c:pt>
                <c:pt idx="6">
                  <c:v>Bubbly Weekenders</c:v>
                </c:pt>
                <c:pt idx="7">
                  <c:v>Upmarket Diners</c:v>
                </c:pt>
              </c:strCache>
            </c:strRef>
          </c:cat>
          <c:val>
            <c:numRef>
              <c:f>'Sheet1'!$C$2:$C$9</c:f>
              <c:numCache>
                <c:formatCode>General</c:formatCode>
                <c:ptCount val="8"/>
                <c:pt idx="0">
                  <c:v>0.1216</c:v>
                </c:pt>
                <c:pt idx="1">
                  <c:v>0.094</c:v>
                </c:pt>
                <c:pt idx="2">
                  <c:v>0.3021</c:v>
                </c:pt>
                <c:pt idx="3">
                  <c:v>0.0789</c:v>
                </c:pt>
                <c:pt idx="4">
                  <c:v>0.0813</c:v>
                </c:pt>
                <c:pt idx="5">
                  <c:v>0.1477</c:v>
                </c:pt>
                <c:pt idx="6">
                  <c:v>0.1374</c:v>
                </c:pt>
                <c:pt idx="7">
                  <c:v>0.0365</c:v>
                </c:pt>
              </c:numCache>
            </c:numRef>
          </c:val>
          <c:shape val="box"/>
        </c:ser>
        <c:dLbls>
          <c:numFmt formatCode="General" sourceLinked="1"/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gapWidth val="219"/>
        <c:overlap val="-8"/>
        <c:axId val="1099973248"/>
        <c:axId val="1099974080"/>
      </c:barChart>
      <c:catAx>
        <c:axId val="1099973248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ln>
            <a:solidFill>
              <a:srgbClr val="D9D9D9"/>
            </a:solidFill>
            <a:prstDash val="solid"/>
            <a:round/>
          </a:ln>
        </c:spPr>
        <c:txPr>
          <a:bodyPr rot="-1500000"/>
          <a:p>
            <a:pPr algn="ctr">
              <a:defRPr sz="7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</a:p>
        </c:txPr>
        <c:crossAx val="1099974080"/>
        <c:crosses val="autoZero"/>
        <c:auto val="1"/>
        <c:lblAlgn val="ctr"/>
        <c:lblOffset val="100"/>
        <c:noMultiLvlLbl val="0"/>
      </c:catAx>
      <c:valAx>
        <c:axId val="1099974080"/>
        <c:scaling>
          <c:orientation val="minMax"/>
        </c:scaling>
        <c:delete val="0"/>
        <c:axPos val="l"/>
        <c:numFmt formatCode="0%" sourceLinked="0"/>
        <c:majorTickMark val="out"/>
        <c:minorTickMark val="none"/>
        <c:tickLblPos val="nextTo"/>
        <c:spPr>
          <a:ln>
            <a:solidFill>
              <a:srgbClr val="E7E6E6"/>
            </a:solidFill>
            <a:prstDash val="solid"/>
            <a:round/>
          </a:ln>
        </c:spPr>
        <c:txPr>
          <a:bodyPr/>
          <a:p>
            <a:pPr algn="ctr">
              <a:defRPr sz="9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</a:p>
        </c:txPr>
        <c:crossAx val="1099973248"/>
        <c:crosses val="autoZero"/>
        <c:crossBetween val="between"/>
      </c:valAx>
      <c:spPr>
        <a:noFill/>
        <a:ln>
          <a:noFill/>
          <a:round/>
        </a:ln>
        <a:effectLst/>
      </c:spPr>
    </c:plotArea>
    <c:legend>
      <c:legendPos val="b"/>
      <c:layout>
        <c:manualLayout>
          <c:xMode val="edge"/>
          <c:yMode val="edge"/>
          <c:x val="0.0050681491468499212"/>
          <c:y val="0.90038322694149087"/>
          <c:w val="0.41754724409448812"/>
          <c:h val="0.099616699630498448"/>
        </c:manualLayout>
      </c:layout>
      <c:overlay val="0"/>
      <c:spPr>
        <a:noFill/>
        <a:ln>
          <a:noFill/>
          <a:round/>
        </a:ln>
        <a:effectLst/>
      </c:spPr>
      <c:txPr>
        <a:bodyPr/>
        <a:lstStyle/>
        <a:p>
          <a:pPr>
            <a:defRPr b="0" sz="800" baseline="0">
              <a:solidFill>
                <a:srgbClr val="595959"/>
              </a:solidFill>
              <a:latin typeface="Montserrat"/>
              <a:ea typeface="Montserrat"/>
              <a:cs typeface="Montserrat"/>
            </a:defRPr>
          </a:pPr>
        </a:p>
      </c:txPr>
    </c:legend>
    <c:plotVisOnly val="1"/>
    <c:dispBlanksAs val="gap"/>
  </c:chart>
  <c:spPr>
    <a:noFill/>
    <a:ln>
      <a:noFill/>
      <a:round/>
    </a:ln>
    <a:effectLst/>
  </c:spPr>
  <c:txPr xmlns:c="http://schemas.openxmlformats.org/drawingml/2006/chart">
    <a:bodyPr xmlns:a="http://schemas.openxmlformats.org/drawingml/2006/main"/>
    <a:lstStyle xmlns:a="http://schemas.openxmlformats.org/drawingml/2006/main"/>
    <a:p xmlns:a="http://schemas.openxmlformats.org/drawingml/2006/main">
      <a:pPr>
        <a:defRPr/>
      </a:pPr>
      <a:endParaRPr lang="en-US"/>
    </a:p>
  </c:txPr>
  <c:externalData r:id="rId1">
    <c:autoUpdate val="0"/>
  </c:externalData>
</c:chartSpace>
</file>

<file path=ppt/charts/chart3.xml><?xml version="1.0" encoding="utf-8"?>
<c:chartSpace xmlns:a="http://schemas.openxmlformats.org/drawingml/2006/main" xmlns:r="http://schemas.openxmlformats.org/officeDocument/2006/relationships" xmlns:c="http://schemas.openxmlformats.org/drawingml/2006/chart">
  <c:date1904 val="0"/>
  <c:roundedCorners val="0"/>
  <c:chart>
    <c:title>
      <c:layout/>
      <c:overlay val="0"/>
      <c:spPr>
        <a:ln>
          <a:noFill/>
          <a:round/>
        </a:ln>
      </c:spPr>
      <c:txPr>
        <a:bodyPr/>
        <a:lstStyle/>
        <a:p>
          <a:pPr>
            <a:defRPr b="1" sz="1860" baseline="0"/>
          </a:pPr>
        </a:p>
      </c:txPr>
    </c:title>
    <c:plotArea>
      <c:layout/>
      <c:barChart>
        <c:barDir val="col"/>
        <c:grouping val="clustered"/>
        <c:axId val="59983360"/>
        <c:axId val="57253888"/>
      </c:barChart>
      <c:catAx>
        <c:axId val="5998336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57253888"/>
        <c:crosses val="autoZero"/>
        <c:auto val="1"/>
        <c:lblAlgn val="ctr"/>
        <c:lblOffset val="100"/>
        <c:noMultiLvlLbl val="0"/>
      </c:catAx>
      <c:valAx>
        <c:axId val="57253888"/>
        <c:scaling>
          <c:orientation val="minMax"/>
        </c:scaling>
        <c:delete val="0"/>
        <c:axPos val="l"/>
        <c:majorGridlines/>
        <c:numFmt formatCode="General" sourceLinked="0"/>
        <c:majorTickMark val="out"/>
        <c:minorTickMark val="none"/>
        <c:tickLblPos val="nextTo"/>
        <c:crossAx val="59983360"/>
        <c:crosses val="autoZero"/>
        <c:crossBetween val="between"/>
      </c:valAx>
      <c:spPr>
        <a:solidFill>
          <a:srgbClr val="FFFFFF"/>
        </a:solidFill>
        <a:ln>
          <a:noFill/>
          <a:round/>
        </a:ln>
      </c:spPr>
    </c:plotArea>
    <c:legend>
      <c:legendPos val="r"/>
      <c:layout/>
      <c:overlay val="0"/>
      <c:spPr/>
    </c:legend>
    <c:plotVisOnly val="1"/>
    <c:dispBlanksAs val="gap"/>
  </c:chart>
  <c:spPr>
    <a:solidFill>
      <a:srgbClr val="FFFFFF"/>
    </a:solidFill>
  </c:spPr>
  <c:externalData r:id="rId1">
    <c:autoUpdate val="0"/>
  </c:externalData>
</c:chartSpace>
</file>

<file path=ppt/charts/chart30.xml><?xml version="1.0" encoding="utf-8"?>
<c:chartSpace xmlns:a="http://schemas.openxmlformats.org/drawingml/2006/main" xmlns:r="http://schemas.openxmlformats.org/officeDocument/2006/relationships" xmlns:c="http://schemas.openxmlformats.org/drawingml/2006/chart">
  <c:date1904 val="0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795728120525421"/>
          <c:y val="0.090272246991608"/>
          <c:w val="0.85810532227926073"/>
          <c:h val="0.81945550601678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Series1</c:v>
                </c:pt>
              </c:strCache>
            </c:strRef>
          </c:tx>
          <c:spPr>
            <a:solidFill>
              <a:srgbClr val="4FC042"/>
            </a:solidFill>
            <a:ln>
              <a:noFill/>
              <a:round/>
            </a:ln>
            <a:effectLst/>
          </c:spPr>
          <c:invertIfNegative val="1"/>
          <c:dLbls>
            <c:numFmt formatCode="0%" sourceLinked="0"/>
            <c:spPr>
              <a:noFill/>
              <a:ln>
                <a:noFill/>
                <a:round/>
              </a:ln>
              <a:effectLst/>
            </c:spPr>
            <c:txPr>
              <a:bodyPr/>
              <a:lstStyle/>
              <a:p>
                <a:pPr>
                  <a:defRPr b="0" sz="900" baseline="0">
                    <a:solidFill>
                      <a:srgbClr val="404040"/>
                    </a:solidFill>
                    <a:latin typeface="Montserrat"/>
                    <a:ea typeface="Montserrat"/>
                    <a:cs typeface="Montserrat"/>
                  </a:defRPr>
                </a:pPr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>
                      <a:solidFill>
                        <a:srgbClr val="A6A6A6"/>
                      </a:solidFill>
                      <a:prstDash val="solid"/>
                      <a:round/>
                    </a:ln>
                  </c:spPr>
                </c15:leaderLines>
              </c:ext>
            </c:extLst>
          </c:dLbls>
          <c:cat>
            <c:strRef>
              <c:f>'Sheet1'!$A$2:$A$3</c:f>
              <c:strCache>
                <c:ptCount val="2"/>
                <c:pt idx="0">
                  <c:v>Family Familiar</c:v>
                </c:pt>
                <c:pt idx="1">
                  <c:v>Occasional &amp; Local</c:v>
                </c:pt>
              </c:strCache>
            </c:strRef>
          </c:cat>
          <c:val>
            <c:numRef>
              <c:f>'Sheet1'!$D$2:$D$9</c:f>
              <c:numCache>
                <c:formatCode>General</c:formatCode>
                <c:ptCount val="8"/>
                <c:pt idx="0">
                  <c:v>-0.0348</c:v>
                </c:pt>
                <c:pt idx="1">
                  <c:v>0.0121</c:v>
                </c:pt>
                <c:pt idx="2">
                  <c:v>0.0671</c:v>
                </c:pt>
                <c:pt idx="3">
                  <c:v>-0.0538</c:v>
                </c:pt>
                <c:pt idx="4">
                  <c:v>-0.021</c:v>
                </c:pt>
                <c:pt idx="5">
                  <c:v>0.0113</c:v>
                </c:pt>
                <c:pt idx="6">
                  <c:v>0.0666</c:v>
                </c:pt>
                <c:pt idx="7">
                  <c:v>-0.0476</c:v>
                </c:pt>
              </c:numCache>
            </c:numRef>
          </c:val>
          <c:shape val="box"/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C04242"/>
                  </a:solidFill>
                  <a:ln>
                    <a:noFill/>
                    <a:round/>
                  </a:ln>
                </c14:spPr>
              </c14:invertSolidFillFmt>
            </c:ext>
          </c:extLst>
        </c:ser>
        <c:dLbls>
          <c:numFmt formatCode="General" sourceLinked="1"/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gapWidth val="219"/>
        <c:overlap val="-27"/>
        <c:axId val="156335232"/>
        <c:axId val="156333984"/>
      </c:barChart>
      <c:catAx>
        <c:axId val="156335232"/>
        <c:scaling>
          <c:orientation val="minMax"/>
        </c:scaling>
        <c:delete val="1"/>
        <c:axPos val="b"/>
        <c:numFmt formatCode="General" sourceLinked="0"/>
        <c:majorTickMark val="none"/>
        <c:minorTickMark val="none"/>
        <c:tickLblPos val="nextTo"/>
        <c:crossAx val="156333984"/>
        <c:crosses val="autoZero"/>
        <c:auto val="1"/>
        <c:lblAlgn val="ctr"/>
        <c:lblOffset val="100"/>
        <c:noMultiLvlLbl val="0"/>
      </c:catAx>
      <c:valAx>
        <c:axId val="156333984"/>
        <c:scaling>
          <c:orientation val="minMax"/>
        </c:scaling>
        <c:delete val="0"/>
        <c:axPos val="l"/>
        <c:numFmt formatCode="0%" sourceLinked="0"/>
        <c:majorTickMark val="out"/>
        <c:minorTickMark val="none"/>
        <c:tickLblPos val="nextTo"/>
        <c:spPr>
          <a:ln>
            <a:solidFill>
              <a:srgbClr val="E7E6E6"/>
            </a:solidFill>
            <a:prstDash val="solid"/>
            <a:round/>
          </a:ln>
        </c:spPr>
        <c:txPr>
          <a:bodyPr/>
          <a:p>
            <a:pPr algn="ctr">
              <a:defRPr sz="9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</a:p>
        </c:txPr>
        <c:crossAx val="156335232"/>
        <c:crosses val="autoZero"/>
        <c:crossBetween val="between"/>
      </c:valAx>
      <c:spPr>
        <a:noFill/>
        <a:ln>
          <a:noFill/>
          <a:round/>
        </a:ln>
        <a:effectLst/>
      </c:spPr>
    </c:plotArea>
    <c:plotVisOnly val="1"/>
    <c:dispBlanksAs val="gap"/>
  </c:chart>
  <c:spPr>
    <a:noFill/>
    <a:ln>
      <a:noFill/>
      <a:round/>
    </a:ln>
    <a:effectLst/>
  </c:spPr>
  <c:txPr xmlns:c="http://schemas.openxmlformats.org/drawingml/2006/chart">
    <a:bodyPr xmlns:a="http://schemas.openxmlformats.org/drawingml/2006/main"/>
    <a:lstStyle xmlns:a="http://schemas.openxmlformats.org/drawingml/2006/main"/>
    <a:p xmlns:a="http://schemas.openxmlformats.org/drawingml/2006/main">
      <a:pPr>
        <a:defRPr/>
      </a:pPr>
      <a:endParaRPr lang="en-US"/>
    </a:p>
  </c:txPr>
  <c:externalData r:id="rId1">
    <c:autoUpdate val="0"/>
  </c:externalData>
</c:chartSpace>
</file>

<file path=ppt/charts/chart31.xml><?xml version="1.0" encoding="utf-8"?>
<c:chartSpace xmlns:a="http://schemas.openxmlformats.org/drawingml/2006/main" xmlns:r="http://schemas.openxmlformats.org/officeDocument/2006/relationships" xmlns:c="http://schemas.openxmlformats.org/drawingml/2006/chart">
  <c:date1904 val="0"/>
  <c:roundedCorners val="0"/>
  <c:chart>
    <c:title>
      <c:layout/>
      <c:overlay val="0"/>
      <c:spPr>
        <a:ln>
          <a:noFill/>
          <a:round/>
        </a:ln>
      </c:spPr>
      <c:txPr>
        <a:bodyPr/>
        <a:lstStyle/>
        <a:p>
          <a:pPr>
            <a:defRPr b="1" sz="1860" baseline="0"/>
          </a:pPr>
        </a:p>
      </c:txPr>
    </c:title>
    <c:plotArea>
      <c:layout/>
      <c:barChart>
        <c:barDir val="col"/>
        <c:grouping val="clustered"/>
        <c:axId val="59983360"/>
        <c:axId val="57253888"/>
      </c:barChart>
      <c:catAx>
        <c:axId val="5998336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57253888"/>
        <c:crosses val="autoZero"/>
        <c:auto val="1"/>
        <c:lblAlgn val="ctr"/>
        <c:lblOffset val="100"/>
        <c:noMultiLvlLbl val="0"/>
      </c:catAx>
      <c:valAx>
        <c:axId val="57253888"/>
        <c:scaling>
          <c:orientation val="minMax"/>
        </c:scaling>
        <c:delete val="0"/>
        <c:axPos val="l"/>
        <c:majorGridlines/>
        <c:numFmt formatCode="General" sourceLinked="0"/>
        <c:majorTickMark val="out"/>
        <c:minorTickMark val="none"/>
        <c:tickLblPos val="nextTo"/>
        <c:crossAx val="59983360"/>
        <c:crosses val="autoZero"/>
        <c:crossBetween val="between"/>
      </c:valAx>
      <c:spPr>
        <a:solidFill>
          <a:srgbClr val="FFFFFF"/>
        </a:solidFill>
        <a:ln>
          <a:noFill/>
          <a:round/>
        </a:ln>
      </c:spPr>
    </c:plotArea>
    <c:legend>
      <c:legendPos val="r"/>
      <c:layout/>
      <c:overlay val="0"/>
      <c:spPr/>
    </c:legend>
    <c:plotVisOnly val="1"/>
    <c:dispBlanksAs val="gap"/>
  </c:chart>
  <c:spPr>
    <a:solidFill>
      <a:srgbClr val="FFFFFF"/>
    </a:solidFill>
  </c:spPr>
  <c:externalData r:id="rId1">
    <c:autoUpdate val="0"/>
  </c:externalData>
</c:chartSpace>
</file>

<file path=ppt/charts/chart32.xml><?xml version="1.0" encoding="utf-8"?>
<c:chartSpace xmlns:a="http://schemas.openxmlformats.org/drawingml/2006/main" xmlns:r="http://schemas.openxmlformats.org/officeDocument/2006/relationships" xmlns:c="http://schemas.openxmlformats.org/drawingml/2006/chart">
  <c:date1904 val="0"/>
  <c:roundedCorners val="0"/>
  <c:chart>
    <c:title>
      <c:layout/>
      <c:overlay val="0"/>
      <c:spPr>
        <a:ln>
          <a:noFill/>
          <a:round/>
        </a:ln>
      </c:spPr>
      <c:txPr>
        <a:bodyPr/>
        <a:lstStyle/>
        <a:p>
          <a:pPr>
            <a:defRPr b="1" sz="1860" baseline="0"/>
          </a:pPr>
        </a:p>
      </c:txPr>
    </c:title>
    <c:plotArea>
      <c:layout/>
      <c:barChart>
        <c:barDir val="col"/>
        <c:grouping val="clustered"/>
        <c:axId val="59983360"/>
        <c:axId val="57253888"/>
      </c:barChart>
      <c:catAx>
        <c:axId val="5998336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57253888"/>
        <c:crosses val="autoZero"/>
        <c:auto val="1"/>
        <c:lblAlgn val="ctr"/>
        <c:lblOffset val="100"/>
        <c:noMultiLvlLbl val="0"/>
      </c:catAx>
      <c:valAx>
        <c:axId val="57253888"/>
        <c:scaling>
          <c:orientation val="minMax"/>
        </c:scaling>
        <c:delete val="0"/>
        <c:axPos val="l"/>
        <c:majorGridlines/>
        <c:numFmt formatCode="General" sourceLinked="0"/>
        <c:majorTickMark val="out"/>
        <c:minorTickMark val="none"/>
        <c:tickLblPos val="nextTo"/>
        <c:crossAx val="59983360"/>
        <c:crosses val="autoZero"/>
        <c:crossBetween val="between"/>
      </c:valAx>
      <c:spPr>
        <a:solidFill>
          <a:srgbClr val="FFFFFF"/>
        </a:solidFill>
        <a:ln>
          <a:noFill/>
          <a:round/>
        </a:ln>
      </c:spPr>
    </c:plotArea>
    <c:legend>
      <c:legendPos val="r"/>
      <c:layout/>
      <c:overlay val="0"/>
      <c:spPr/>
    </c:legend>
    <c:plotVisOnly val="1"/>
    <c:dispBlanksAs val="gap"/>
  </c:chart>
  <c:spPr>
    <a:solidFill>
      <a:srgbClr val="FFFFFF"/>
    </a:solidFill>
  </c:spPr>
  <c:externalData r:id="rId1">
    <c:autoUpdate val="0"/>
  </c:externalData>
</c:chartSpace>
</file>

<file path=ppt/charts/chart33.xml><?xml version="1.0" encoding="utf-8"?>
<c:chartSpace xmlns:a="http://schemas.openxmlformats.org/drawingml/2006/main" xmlns:r="http://schemas.openxmlformats.org/officeDocument/2006/relationships" xmlns:c="http://schemas.openxmlformats.org/drawingml/2006/chart">
  <c:date1904 val="0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058824550553441"/>
          <c:y val="0.042361057701551658"/>
          <c:w val="0.8554743443406283"/>
          <c:h val="0.6580297400449922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Competitor</c:v>
                </c:pt>
              </c:strCache>
            </c:strRef>
          </c:tx>
          <c:spPr>
            <a:solidFill>
              <a:srgbClr val="142561"/>
            </a:solidFill>
            <a:ln>
              <a:noFill/>
              <a:round/>
            </a:ln>
            <a:effectLst/>
          </c:spPr>
          <c:invertIfNegative val="0"/>
          <c:dPt>
            <c:idx val="0"/>
            <c:bubble3D val="0"/>
            <c:invertIfNegative val="0"/>
            <c:spPr>
              <a:solidFill>
                <a:srgbClr val="142561"/>
              </a:solidFill>
              <a:ln>
                <a:noFill/>
                <a:round/>
              </a:ln>
              <a:effectLst/>
            </c:spPr>
          </c:dPt>
          <c:cat>
            <c:strRef>
              <c:f>'Sheet1'!$A$2:$A$8</c:f>
              <c:strCache>
                <c:ptCount val="7"/>
                <c:pt idx="0">
                  <c:v>0-1 Mile</c:v>
                </c:pt>
                <c:pt idx="1">
                  <c:v>1-3 Miles</c:v>
                </c:pt>
                <c:pt idx="2">
                  <c:v>3-5 Miles</c:v>
                </c:pt>
                <c:pt idx="3">
                  <c:v>5-10 Miles</c:v>
                </c:pt>
                <c:pt idx="4">
                  <c:v>10-20 Miles</c:v>
                </c:pt>
                <c:pt idx="5">
                  <c:v>20-50 Miles</c:v>
                </c:pt>
                <c:pt idx="6">
                  <c:v>National</c:v>
                </c:pt>
              </c:strCache>
            </c:strRef>
          </c:cat>
          <c:val>
            <c:numRef>
              <c:f>'Sheet1'!$B$2:$B$8</c:f>
              <c:numCache>
                <c:formatCode>General</c:formatCode>
                <c:ptCount val="7"/>
                <c:pt idx="0">
                  <c:v>0.4467</c:v>
                </c:pt>
                <c:pt idx="1">
                  <c:v>0.227</c:v>
                </c:pt>
                <c:pt idx="2">
                  <c:v>0.0967</c:v>
                </c:pt>
                <c:pt idx="3">
                  <c:v>0.1338</c:v>
                </c:pt>
                <c:pt idx="4">
                  <c:v>0.0456</c:v>
                </c:pt>
                <c:pt idx="5">
                  <c:v>0.019</c:v>
                </c:pt>
                <c:pt idx="6">
                  <c:v>0.0309</c:v>
                </c:pt>
              </c:numCache>
            </c:numRef>
          </c:val>
          <c:shape val="box"/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The Dog and Gun LE71GN</c:v>
                </c:pt>
              </c:strCache>
            </c:strRef>
          </c:tx>
          <c:spPr>
            <a:solidFill>
              <a:srgbClr val="2EADE4"/>
            </a:solidFill>
            <a:ln>
              <a:noFill/>
              <a:round/>
            </a:ln>
            <a:effectLst/>
          </c:spPr>
          <c:invertIfNegative val="0"/>
          <c:dLbls>
            <c:numFmt formatCode="0%" sourceLinked="0"/>
            <c:spPr>
              <a:noFill/>
              <a:ln>
                <a:noFill/>
                <a:round/>
              </a:ln>
              <a:effectLst/>
            </c:spPr>
            <c:txPr>
              <a:bodyPr/>
              <a:lstStyle/>
              <a:p>
                <a:pPr>
                  <a:defRPr b="0" sz="900" baseline="0">
                    <a:solidFill>
                      <a:srgbClr val="404040"/>
                    </a:solidFill>
                    <a:latin typeface="Montserrat"/>
                    <a:ea typeface="Montserrat"/>
                    <a:cs typeface="Montserrat"/>
                  </a:defRPr>
                </a:pPr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>
                      <a:solidFill>
                        <a:srgbClr val="A6A6A6"/>
                      </a:solidFill>
                      <a:prstDash val="solid"/>
                      <a:round/>
                    </a:ln>
                  </c:spPr>
                </c15:leaderLines>
              </c:ext>
            </c:extLst>
          </c:dLbls>
          <c:cat>
            <c:strRef>
              <c:f>'Sheet1'!$A$2:$A$8</c:f>
              <c:strCache>
                <c:ptCount val="7"/>
                <c:pt idx="0">
                  <c:v>0-1 Mile</c:v>
                </c:pt>
                <c:pt idx="1">
                  <c:v>1-3 Miles</c:v>
                </c:pt>
                <c:pt idx="2">
                  <c:v>3-5 Miles</c:v>
                </c:pt>
                <c:pt idx="3">
                  <c:v>5-10 Miles</c:v>
                </c:pt>
                <c:pt idx="4">
                  <c:v>10-20 Miles</c:v>
                </c:pt>
                <c:pt idx="5">
                  <c:v>20-50 Miles</c:v>
                </c:pt>
                <c:pt idx="6">
                  <c:v>National</c:v>
                </c:pt>
              </c:strCache>
            </c:strRef>
          </c:cat>
          <c:val>
            <c:numRef>
              <c:f>'Sheet1'!$C$2:$C$8</c:f>
              <c:numCache>
                <c:formatCode>General</c:formatCode>
                <c:ptCount val="7"/>
                <c:pt idx="0">
                  <c:v>0.5829</c:v>
                </c:pt>
                <c:pt idx="1">
                  <c:v>0.1605</c:v>
                </c:pt>
                <c:pt idx="2">
                  <c:v>0.0696</c:v>
                </c:pt>
                <c:pt idx="3">
                  <c:v>0.1035</c:v>
                </c:pt>
                <c:pt idx="4">
                  <c:v>0.0287</c:v>
                </c:pt>
                <c:pt idx="5">
                  <c:v>0.0218</c:v>
                </c:pt>
                <c:pt idx="6">
                  <c:v>0.0326</c:v>
                </c:pt>
              </c:numCache>
            </c:numRef>
          </c:val>
          <c:shape val="box"/>
        </c:ser>
        <c:dLbls>
          <c:numFmt formatCode="General" sourceLinked="1"/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gapWidth val="219"/>
        <c:overlap val="-8"/>
        <c:axId val="1099973248"/>
        <c:axId val="1099974080"/>
      </c:barChart>
      <c:catAx>
        <c:axId val="1099973248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ln>
            <a:solidFill>
              <a:srgbClr val="D9D9D9"/>
            </a:solidFill>
            <a:prstDash val="solid"/>
            <a:round/>
          </a:ln>
        </c:spPr>
        <c:txPr>
          <a:bodyPr rot="-1500000"/>
          <a:p>
            <a:pPr algn="ctr">
              <a:defRPr sz="7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</a:p>
        </c:txPr>
        <c:crossAx val="1099974080"/>
        <c:crosses val="autoZero"/>
        <c:auto val="1"/>
        <c:lblAlgn val="ctr"/>
        <c:lblOffset val="100"/>
        <c:noMultiLvlLbl val="0"/>
      </c:catAx>
      <c:valAx>
        <c:axId val="1099974080"/>
        <c:scaling>
          <c:orientation val="minMax"/>
        </c:scaling>
        <c:delete val="0"/>
        <c:axPos val="l"/>
        <c:numFmt formatCode="0%" sourceLinked="0"/>
        <c:majorTickMark val="out"/>
        <c:minorTickMark val="none"/>
        <c:tickLblPos val="nextTo"/>
        <c:spPr>
          <a:ln>
            <a:solidFill>
              <a:srgbClr val="E7E6E6"/>
            </a:solidFill>
            <a:prstDash val="solid"/>
            <a:round/>
          </a:ln>
        </c:spPr>
        <c:txPr>
          <a:bodyPr/>
          <a:p>
            <a:pPr algn="ctr">
              <a:defRPr sz="9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</a:p>
        </c:txPr>
        <c:crossAx val="1099973248"/>
        <c:crosses val="autoZero"/>
        <c:crossBetween val="between"/>
      </c:valAx>
      <c:spPr>
        <a:noFill/>
        <a:ln>
          <a:noFill/>
          <a:round/>
        </a:ln>
        <a:effectLst/>
      </c:spPr>
    </c:plotArea>
    <c:legend>
      <c:legendPos val="b"/>
      <c:layout>
        <c:manualLayout>
          <c:xMode val="edge"/>
          <c:yMode val="edge"/>
          <c:x val="0.0050681491468499212"/>
          <c:y val="0.90038322694149087"/>
          <c:w val="0.41754724409448812"/>
          <c:h val="0.099616699630498448"/>
        </c:manualLayout>
      </c:layout>
      <c:overlay val="0"/>
      <c:spPr>
        <a:noFill/>
        <a:ln>
          <a:noFill/>
          <a:round/>
        </a:ln>
        <a:effectLst/>
      </c:spPr>
      <c:txPr>
        <a:bodyPr/>
        <a:lstStyle/>
        <a:p>
          <a:pPr>
            <a:defRPr b="0" sz="800" baseline="0">
              <a:solidFill>
                <a:srgbClr val="595959"/>
              </a:solidFill>
              <a:latin typeface="Montserrat"/>
              <a:ea typeface="Montserrat"/>
              <a:cs typeface="Montserrat"/>
            </a:defRPr>
          </a:pPr>
        </a:p>
      </c:txPr>
    </c:legend>
    <c:plotVisOnly val="1"/>
    <c:dispBlanksAs val="gap"/>
  </c:chart>
  <c:spPr>
    <a:noFill/>
    <a:ln>
      <a:noFill/>
      <a:round/>
    </a:ln>
    <a:effectLst/>
  </c:spPr>
  <c:txPr xmlns:c="http://schemas.openxmlformats.org/drawingml/2006/chart">
    <a:bodyPr xmlns:a="http://schemas.openxmlformats.org/drawingml/2006/main"/>
    <a:lstStyle xmlns:a="http://schemas.openxmlformats.org/drawingml/2006/main"/>
    <a:p xmlns:a="http://schemas.openxmlformats.org/drawingml/2006/main">
      <a:pPr>
        <a:defRPr/>
      </a:pPr>
      <a:endParaRPr lang="en-US"/>
    </a:p>
  </c:txPr>
  <c:externalData r:id="rId1">
    <c:autoUpdate val="0"/>
  </c:externalData>
</c:chartSpace>
</file>

<file path=ppt/charts/chart34.xml><?xml version="1.0" encoding="utf-8"?>
<c:chartSpace xmlns:a="http://schemas.openxmlformats.org/drawingml/2006/main" xmlns:r="http://schemas.openxmlformats.org/officeDocument/2006/relationships" xmlns:c="http://schemas.openxmlformats.org/drawingml/2006/chart">
  <c:date1904 val="0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795728120525421"/>
          <c:y val="0.090272246991608"/>
          <c:w val="0.85810532227926073"/>
          <c:h val="0.81945550601678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Series1</c:v>
                </c:pt>
              </c:strCache>
            </c:strRef>
          </c:tx>
          <c:spPr>
            <a:solidFill>
              <a:srgbClr val="4FC042"/>
            </a:solidFill>
            <a:ln>
              <a:noFill/>
              <a:round/>
            </a:ln>
            <a:effectLst/>
          </c:spPr>
          <c:invertIfNegative val="1"/>
          <c:dLbls>
            <c:numFmt formatCode="0%" sourceLinked="0"/>
            <c:spPr>
              <a:noFill/>
              <a:ln>
                <a:noFill/>
                <a:round/>
              </a:ln>
              <a:effectLst/>
            </c:spPr>
            <c:txPr>
              <a:bodyPr/>
              <a:lstStyle/>
              <a:p>
                <a:pPr>
                  <a:defRPr b="0" sz="900" baseline="0">
                    <a:solidFill>
                      <a:srgbClr val="404040"/>
                    </a:solidFill>
                    <a:latin typeface="Montserrat"/>
                    <a:ea typeface="Montserrat"/>
                    <a:cs typeface="Montserrat"/>
                  </a:defRPr>
                </a:pPr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>
                      <a:solidFill>
                        <a:srgbClr val="A6A6A6"/>
                      </a:solidFill>
                      <a:prstDash val="solid"/>
                      <a:round/>
                    </a:ln>
                  </c:spPr>
                </c15:leaderLines>
              </c:ext>
            </c:extLst>
          </c:dLbls>
          <c:cat>
            <c:strRef>
              <c:f>'Sheet1'!$A$2:$A$3</c:f>
              <c:strCache>
                <c:ptCount val="2"/>
                <c:pt idx="0">
                  <c:v>0-1 Mile</c:v>
                </c:pt>
                <c:pt idx="1">
                  <c:v>1-3 Miles</c:v>
                </c:pt>
              </c:strCache>
            </c:strRef>
          </c:cat>
          <c:val>
            <c:numRef>
              <c:f>'Sheet1'!$D$2:$D$8</c:f>
              <c:numCache>
                <c:formatCode>General</c:formatCode>
                <c:ptCount val="7"/>
                <c:pt idx="0">
                  <c:v>0.1362</c:v>
                </c:pt>
                <c:pt idx="1">
                  <c:v>-0.0665</c:v>
                </c:pt>
                <c:pt idx="2">
                  <c:v>-0.0271</c:v>
                </c:pt>
                <c:pt idx="3">
                  <c:v>-0.0303</c:v>
                </c:pt>
                <c:pt idx="4">
                  <c:v>-0.0169</c:v>
                </c:pt>
                <c:pt idx="5">
                  <c:v>0.0028</c:v>
                </c:pt>
                <c:pt idx="6">
                  <c:v>0.0017</c:v>
                </c:pt>
              </c:numCache>
            </c:numRef>
          </c:val>
          <c:shape val="box"/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C04242"/>
                  </a:solidFill>
                  <a:ln>
                    <a:noFill/>
                    <a:round/>
                  </a:ln>
                </c14:spPr>
              </c14:invertSolidFillFmt>
            </c:ext>
          </c:extLst>
        </c:ser>
        <c:dLbls>
          <c:numFmt formatCode="General" sourceLinked="1"/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gapWidth val="219"/>
        <c:overlap val="-27"/>
        <c:axId val="156335232"/>
        <c:axId val="156333984"/>
      </c:barChart>
      <c:catAx>
        <c:axId val="156335232"/>
        <c:scaling>
          <c:orientation val="minMax"/>
        </c:scaling>
        <c:delete val="1"/>
        <c:axPos val="b"/>
        <c:numFmt formatCode="General" sourceLinked="0"/>
        <c:majorTickMark val="none"/>
        <c:minorTickMark val="none"/>
        <c:tickLblPos val="nextTo"/>
        <c:crossAx val="156333984"/>
        <c:crosses val="autoZero"/>
        <c:auto val="1"/>
        <c:lblAlgn val="ctr"/>
        <c:lblOffset val="100"/>
        <c:noMultiLvlLbl val="0"/>
      </c:catAx>
      <c:valAx>
        <c:axId val="156333984"/>
        <c:scaling>
          <c:orientation val="minMax"/>
        </c:scaling>
        <c:delete val="0"/>
        <c:axPos val="l"/>
        <c:numFmt formatCode="0%" sourceLinked="0"/>
        <c:majorTickMark val="out"/>
        <c:minorTickMark val="none"/>
        <c:tickLblPos val="nextTo"/>
        <c:spPr>
          <a:ln>
            <a:solidFill>
              <a:srgbClr val="E7E6E6"/>
            </a:solidFill>
            <a:prstDash val="solid"/>
            <a:round/>
          </a:ln>
        </c:spPr>
        <c:txPr>
          <a:bodyPr/>
          <a:p>
            <a:pPr algn="ctr">
              <a:defRPr sz="9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</a:p>
        </c:txPr>
        <c:crossAx val="156335232"/>
        <c:crosses val="autoZero"/>
        <c:crossBetween val="between"/>
      </c:valAx>
      <c:spPr>
        <a:noFill/>
        <a:ln>
          <a:noFill/>
          <a:round/>
        </a:ln>
        <a:effectLst/>
      </c:spPr>
    </c:plotArea>
    <c:plotVisOnly val="1"/>
    <c:dispBlanksAs val="gap"/>
  </c:chart>
  <c:spPr>
    <a:noFill/>
    <a:ln>
      <a:noFill/>
      <a:round/>
    </a:ln>
    <a:effectLst/>
  </c:spPr>
  <c:txPr xmlns:c="http://schemas.openxmlformats.org/drawingml/2006/chart">
    <a:bodyPr xmlns:a="http://schemas.openxmlformats.org/drawingml/2006/main"/>
    <a:lstStyle xmlns:a="http://schemas.openxmlformats.org/drawingml/2006/main"/>
    <a:p xmlns:a="http://schemas.openxmlformats.org/drawingml/2006/main">
      <a:pPr>
        <a:defRPr/>
      </a:pPr>
      <a:endParaRPr lang="en-US"/>
    </a:p>
  </c:txPr>
  <c:externalData r:id="rId1">
    <c:autoUpdate val="0"/>
  </c:externalData>
</c:chartSpace>
</file>

<file path=ppt/charts/chart35.xml><?xml version="1.0" encoding="utf-8"?>
<c:chartSpace xmlns:a="http://schemas.openxmlformats.org/drawingml/2006/main" xmlns:r="http://schemas.openxmlformats.org/officeDocument/2006/relationships" xmlns:c="http://schemas.openxmlformats.org/drawingml/2006/chart">
  <c:date1904 val="0"/>
  <c:roundedCorners val="0"/>
  <c:chart>
    <c:title>
      <c:layout/>
      <c:overlay val="0"/>
      <c:spPr>
        <a:ln>
          <a:noFill/>
          <a:round/>
        </a:ln>
      </c:spPr>
      <c:txPr>
        <a:bodyPr/>
        <a:lstStyle/>
        <a:p>
          <a:pPr>
            <a:defRPr b="1" sz="1860" baseline="0"/>
          </a:pPr>
        </a:p>
      </c:txPr>
    </c:title>
    <c:plotArea>
      <c:layout/>
      <c:barChart>
        <c:barDir val="col"/>
        <c:grouping val="clustered"/>
        <c:axId val="59983360"/>
        <c:axId val="57253888"/>
      </c:barChart>
      <c:catAx>
        <c:axId val="5998336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57253888"/>
        <c:crosses val="autoZero"/>
        <c:auto val="1"/>
        <c:lblAlgn val="ctr"/>
        <c:lblOffset val="100"/>
        <c:noMultiLvlLbl val="0"/>
      </c:catAx>
      <c:valAx>
        <c:axId val="57253888"/>
        <c:scaling>
          <c:orientation val="minMax"/>
        </c:scaling>
        <c:delete val="0"/>
        <c:axPos val="l"/>
        <c:majorGridlines/>
        <c:numFmt formatCode="General" sourceLinked="0"/>
        <c:majorTickMark val="out"/>
        <c:minorTickMark val="none"/>
        <c:tickLblPos val="nextTo"/>
        <c:crossAx val="59983360"/>
        <c:crosses val="autoZero"/>
        <c:crossBetween val="between"/>
      </c:valAx>
      <c:spPr>
        <a:solidFill>
          <a:srgbClr val="FFFFFF"/>
        </a:solidFill>
        <a:ln>
          <a:noFill/>
          <a:round/>
        </a:ln>
      </c:spPr>
    </c:plotArea>
    <c:legend>
      <c:legendPos val="r"/>
      <c:layout/>
      <c:overlay val="0"/>
      <c:spPr/>
    </c:legend>
    <c:plotVisOnly val="1"/>
    <c:dispBlanksAs val="gap"/>
  </c:chart>
  <c:spPr>
    <a:solidFill>
      <a:srgbClr val="FFFFFF"/>
    </a:solidFill>
  </c:spPr>
  <c:externalData r:id="rId1">
    <c:autoUpdate val="0"/>
  </c:externalData>
</c:chartSpace>
</file>

<file path=ppt/charts/chart36.xml><?xml version="1.0" encoding="utf-8"?>
<c:chartSpace xmlns:a="http://schemas.openxmlformats.org/drawingml/2006/main" xmlns:r="http://schemas.openxmlformats.org/officeDocument/2006/relationships" xmlns:c="http://schemas.openxmlformats.org/drawingml/2006/chart">
  <c:date1904 val="0"/>
  <c:roundedCorners val="0"/>
  <c:chart>
    <c:title>
      <c:layout/>
      <c:overlay val="0"/>
      <c:spPr>
        <a:ln>
          <a:noFill/>
          <a:round/>
        </a:ln>
      </c:spPr>
      <c:txPr>
        <a:bodyPr/>
        <a:lstStyle/>
        <a:p>
          <a:pPr>
            <a:defRPr b="1" sz="1860" baseline="0"/>
          </a:pPr>
        </a:p>
      </c:txPr>
    </c:title>
    <c:plotArea>
      <c:layout/>
      <c:barChart>
        <c:barDir val="col"/>
        <c:grouping val="clustered"/>
        <c:axId val="59983360"/>
        <c:axId val="57253888"/>
      </c:barChart>
      <c:catAx>
        <c:axId val="5998336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57253888"/>
        <c:crosses val="autoZero"/>
        <c:auto val="1"/>
        <c:lblAlgn val="ctr"/>
        <c:lblOffset val="100"/>
        <c:noMultiLvlLbl val="0"/>
      </c:catAx>
      <c:valAx>
        <c:axId val="57253888"/>
        <c:scaling>
          <c:orientation val="minMax"/>
        </c:scaling>
        <c:delete val="0"/>
        <c:axPos val="l"/>
        <c:majorGridlines/>
        <c:numFmt formatCode="General" sourceLinked="0"/>
        <c:majorTickMark val="out"/>
        <c:minorTickMark val="none"/>
        <c:tickLblPos val="nextTo"/>
        <c:crossAx val="59983360"/>
        <c:crosses val="autoZero"/>
        <c:crossBetween val="between"/>
      </c:valAx>
      <c:spPr>
        <a:solidFill>
          <a:srgbClr val="FFFFFF"/>
        </a:solidFill>
        <a:ln>
          <a:noFill/>
          <a:round/>
        </a:ln>
      </c:spPr>
    </c:plotArea>
    <c:legend>
      <c:legendPos val="r"/>
      <c:layout/>
      <c:overlay val="0"/>
      <c:spPr/>
    </c:legend>
    <c:plotVisOnly val="1"/>
    <c:dispBlanksAs val="gap"/>
  </c:chart>
  <c:spPr>
    <a:solidFill>
      <a:srgbClr val="FFFFFF"/>
    </a:solidFill>
  </c:spPr>
  <c:externalData r:id="rId1">
    <c:autoUpdate val="0"/>
  </c:externalData>
</c:chartSpace>
</file>

<file path=ppt/charts/chart37.xml><?xml version="1.0" encoding="utf-8"?>
<c:chartSpace xmlns:a="http://schemas.openxmlformats.org/drawingml/2006/main" xmlns:r="http://schemas.openxmlformats.org/officeDocument/2006/relationships" xmlns:c="http://schemas.openxmlformats.org/drawingml/2006/chart">
  <c:date1904 val="0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Latitude</c:v>
                </c:pt>
              </c:strCache>
            </c:strRef>
          </c:tx>
          <c:spPr>
            <a:solidFill>
              <a:srgbClr val="142561"/>
            </a:solidFill>
            <a:ln>
              <a:noFill/>
              <a:round/>
            </a:ln>
            <a:effectLst/>
          </c:spPr>
          <c:invertIfNegative val="0"/>
          <c:dLbls>
            <c:numFmt formatCode="0%" sourceLinked="0"/>
            <c:spPr>
              <a:noFill/>
              <a:ln>
                <a:noFill/>
                <a:round/>
              </a:ln>
              <a:effectLst/>
            </c:spPr>
            <c:txPr>
              <a:bodyPr/>
              <a:lstStyle/>
              <a:p>
                <a:pPr>
                  <a:defRPr b="0" sz="900" baseline="0">
                    <a:solidFill>
                      <a:srgbClr val="404040"/>
                    </a:solidFill>
                    <a:latin typeface="Montserrat"/>
                    <a:ea typeface="Montserrat"/>
                    <a:cs typeface="Montserrat"/>
                  </a:defRPr>
                </a:pPr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>
                      <a:solidFill>
                        <a:srgbClr val="A6A6A6"/>
                      </a:solidFill>
                      <a:prstDash val="solid"/>
                      <a:round/>
                    </a:ln>
                  </c:spPr>
                </c15:leaderLines>
              </c:ext>
            </c:extLst>
          </c:dLbls>
          <c:cat>
            <c:strRef>
              <c:f>'Sheet1'!$A$2:$A$11</c:f>
              <c:strCache>
                <c:ptCount val="10"/>
                <c:pt idx="0">
                  <c:v>The Dog and Gun LE71GN</c:v>
                </c:pt>
                <c:pt idx="1">
                  <c:v>The Queen Victoria LE71GQ</c:v>
                </c:pt>
                <c:pt idx="2">
                  <c:v>Syston Working Mens Club LE71GG</c:v>
                </c:pt>
                <c:pt idx="3">
                  <c:v>Midland Railway Hotel LE72JS</c:v>
                </c:pt>
                <c:pt idx="4">
                  <c:v>Fox &amp; Hounds LE71NH</c:v>
                </c:pt>
                <c:pt idx="5">
                  <c:v>Pharmacie Arms LE71GP</c:v>
                </c:pt>
                <c:pt idx="6">
                  <c:v>Mansha Lounge LE72JS</c:v>
                </c:pt>
                <c:pt idx="7">
                  <c:v>The Gate Hangs Well LE71JB</c:v>
                </c:pt>
                <c:pt idx="8">
                  <c:v>Red Rose LE72HA</c:v>
                </c:pt>
                <c:pt idx="9">
                  <c:v>Syston &amp; District Social Club LE71GP</c:v>
                </c:pt>
              </c:strCache>
            </c:strRef>
          </c:cat>
          <c:val>
            <c:numRef>
              <c:f>'Sheet1'!$F$2:$F$11</c:f>
              <c:numCache>
                <c:formatCode>General</c:formatCode>
                <c:ptCount val="10"/>
                <c:pt idx="0">
                  <c:v>0.2699</c:v>
                </c:pt>
                <c:pt idx="1">
                  <c:v>0.1964</c:v>
                </c:pt>
                <c:pt idx="2">
                  <c:v>0.1101</c:v>
                </c:pt>
                <c:pt idx="3">
                  <c:v>0.1089</c:v>
                </c:pt>
                <c:pt idx="4">
                  <c:v>0.0799</c:v>
                </c:pt>
                <c:pt idx="5">
                  <c:v>0.0754</c:v>
                </c:pt>
                <c:pt idx="6">
                  <c:v>0.0627</c:v>
                </c:pt>
                <c:pt idx="7">
                  <c:v>0.0502</c:v>
                </c:pt>
                <c:pt idx="8">
                  <c:v>0.0238</c:v>
                </c:pt>
                <c:pt idx="9">
                  <c:v>0.0223</c:v>
                </c:pt>
              </c:numCache>
            </c:numRef>
          </c:val>
          <c:shape val="box"/>
        </c:ser>
        <c:dLbls>
          <c:numFmt formatCode="General" sourceLinked="1"/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gapWidth val="219"/>
        <c:overlap val="-27"/>
        <c:axId val="156328160"/>
        <c:axId val="156329408"/>
      </c:barChart>
      <c:catAx>
        <c:axId val="156328160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ln>
            <a:solidFill>
              <a:srgbClr val="D9D9D9"/>
            </a:solidFill>
            <a:prstDash val="solid"/>
            <a:round/>
          </a:ln>
        </c:spPr>
        <c:txPr>
          <a:bodyPr rot="-1500000"/>
          <a:p>
            <a:pPr algn="ctr">
              <a:defRPr sz="7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</a:p>
        </c:txPr>
        <c:crossAx val="156329408"/>
        <c:crosses val="autoZero"/>
        <c:auto val="1"/>
        <c:lblAlgn val="ctr"/>
        <c:lblOffset val="100"/>
        <c:noMultiLvlLbl val="0"/>
      </c:catAx>
      <c:valAx>
        <c:axId val="156329408"/>
        <c:scaling>
          <c:orientation val="minMax"/>
        </c:scaling>
        <c:delete val="0"/>
        <c:axPos val="l"/>
        <c:numFmt formatCode="0%" sourceLinked="0"/>
        <c:majorTickMark val="out"/>
        <c:minorTickMark val="none"/>
        <c:tickLblPos val="nextTo"/>
        <c:spPr>
          <a:ln>
            <a:solidFill>
              <a:srgbClr val="E7E6E6"/>
            </a:solidFill>
            <a:prstDash val="solid"/>
            <a:round/>
          </a:ln>
        </c:spPr>
        <c:txPr>
          <a:bodyPr/>
          <a:p>
            <a:pPr algn="ctr">
              <a:defRPr sz="9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</a:p>
        </c:txPr>
        <c:crossAx val="156328160"/>
        <c:crosses val="autoZero"/>
        <c:crossBetween val="between"/>
      </c:valAx>
      <c:spPr>
        <a:noFill/>
        <a:ln>
          <a:noFill/>
          <a:round/>
        </a:ln>
        <a:effectLst/>
      </c:spPr>
    </c:plotArea>
    <c:plotVisOnly val="1"/>
    <c:dispBlanksAs val="gap"/>
  </c:chart>
  <c:spPr>
    <a:noFill/>
    <a:ln>
      <a:noFill/>
      <a:round/>
    </a:ln>
    <a:effectLst/>
  </c:spPr>
  <c:txPr xmlns:c="http://schemas.openxmlformats.org/drawingml/2006/chart">
    <a:bodyPr xmlns:a="http://schemas.openxmlformats.org/drawingml/2006/main"/>
    <a:lstStyle xmlns:a="http://schemas.openxmlformats.org/drawingml/2006/main"/>
    <a:p xmlns:a="http://schemas.openxmlformats.org/drawingml/2006/main">
      <a:pPr>
        <a:defRPr/>
      </a:pPr>
      <a:endParaRPr lang="en-US"/>
    </a:p>
  </c:txPr>
  <c:externalData r:id="rId1">
    <c:autoUpdate val="0"/>
  </c:externalData>
</c:chartSpace>
</file>

<file path=ppt/charts/chart38.xml><?xml version="1.0" encoding="utf-8"?>
<c:chartSpace xmlns:a="http://schemas.openxmlformats.org/drawingml/2006/main" xmlns:r="http://schemas.openxmlformats.org/officeDocument/2006/relationships" xmlns:c="http://schemas.openxmlformats.org/drawingml/2006/chart">
  <c:date1904 val="0"/>
  <c:roundedCorners val="0"/>
  <c:chart>
    <c:title>
      <c:layout/>
      <c:overlay val="0"/>
      <c:spPr>
        <a:ln>
          <a:noFill/>
          <a:round/>
        </a:ln>
      </c:spPr>
      <c:txPr>
        <a:bodyPr/>
        <a:lstStyle/>
        <a:p>
          <a:pPr>
            <a:defRPr b="1" sz="1860" baseline="0"/>
          </a:pPr>
        </a:p>
      </c:txPr>
    </c:title>
    <c:plotArea>
      <c:layout/>
      <c:barChart>
        <c:barDir val="col"/>
        <c:grouping val="clustered"/>
        <c:axId val="59983360"/>
        <c:axId val="57253888"/>
      </c:barChart>
      <c:catAx>
        <c:axId val="5998336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57253888"/>
        <c:crosses val="autoZero"/>
        <c:auto val="1"/>
        <c:lblAlgn val="ctr"/>
        <c:lblOffset val="100"/>
        <c:noMultiLvlLbl val="0"/>
      </c:catAx>
      <c:valAx>
        <c:axId val="57253888"/>
        <c:scaling>
          <c:orientation val="minMax"/>
        </c:scaling>
        <c:delete val="0"/>
        <c:axPos val="l"/>
        <c:majorGridlines/>
        <c:numFmt formatCode="General" sourceLinked="0"/>
        <c:majorTickMark val="out"/>
        <c:minorTickMark val="none"/>
        <c:tickLblPos val="nextTo"/>
        <c:crossAx val="59983360"/>
        <c:crosses val="autoZero"/>
        <c:crossBetween val="between"/>
      </c:valAx>
      <c:spPr>
        <a:solidFill>
          <a:srgbClr val="FFFFFF"/>
        </a:solidFill>
        <a:ln>
          <a:noFill/>
          <a:round/>
        </a:ln>
      </c:spPr>
    </c:plotArea>
    <c:legend>
      <c:legendPos val="r"/>
      <c:layout/>
      <c:overlay val="0"/>
      <c:spPr/>
    </c:legend>
    <c:plotVisOnly val="1"/>
    <c:dispBlanksAs val="gap"/>
  </c:chart>
  <c:spPr>
    <a:solidFill>
      <a:srgbClr val="FFFFFF"/>
    </a:solidFill>
  </c:spPr>
  <c:externalData r:id="rId1">
    <c:autoUpdate val="0"/>
  </c:externalData>
</c:chartSpace>
</file>

<file path=ppt/charts/chart39.xml><?xml version="1.0" encoding="utf-8"?>
<c:chartSpace xmlns:a="http://schemas.openxmlformats.org/drawingml/2006/main" xmlns:r="http://schemas.openxmlformats.org/officeDocument/2006/relationships" xmlns:c="http://schemas.openxmlformats.org/drawingml/2006/chart">
  <c:date1904 val="0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058824550553441"/>
          <c:y val="0.042361057701551658"/>
          <c:w val="0.8554743443406283"/>
          <c:h val="0.6580297400449922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23/02/2022 - 15/02/2023</c:v>
                </c:pt>
              </c:strCache>
            </c:strRef>
          </c:tx>
          <c:spPr>
            <a:solidFill>
              <a:srgbClr val="142561"/>
            </a:solidFill>
            <a:ln>
              <a:noFill/>
              <a:round/>
            </a:ln>
            <a:effectLst/>
          </c:spPr>
          <c:invertIfNegative val="0"/>
          <c:dPt>
            <c:idx val="0"/>
            <c:bubble3D val="0"/>
            <c:invertIfNegative val="0"/>
            <c:spPr>
              <a:solidFill>
                <a:srgbClr val="142561"/>
              </a:solidFill>
              <a:ln>
                <a:noFill/>
                <a:round/>
              </a:ln>
              <a:effectLst/>
            </c:spPr>
          </c:dPt>
          <c:cat>
            <c:strRef>
              <c:f>'Sheet1'!$A$2:$A$11</c:f>
              <c:strCache>
                <c:ptCount val="10"/>
                <c:pt idx="0">
                  <c:v>Midland Railway Hotel LE72JS</c:v>
                </c:pt>
                <c:pt idx="1">
                  <c:v>Mansha Lounge LE72JS</c:v>
                </c:pt>
                <c:pt idx="2">
                  <c:v>Syston Working Mens Club LE71GG</c:v>
                </c:pt>
                <c:pt idx="3">
                  <c:v>The Dog and Gun LE71GN</c:v>
                </c:pt>
                <c:pt idx="4">
                  <c:v>Fox &amp; Hounds LE71NH</c:v>
                </c:pt>
                <c:pt idx="5">
                  <c:v>Red Rose LE72HA</c:v>
                </c:pt>
                <c:pt idx="6">
                  <c:v>The Gate Hangs Well LE71JB</c:v>
                </c:pt>
                <c:pt idx="7">
                  <c:v>Syston &amp; District Social Club LE71GP</c:v>
                </c:pt>
                <c:pt idx="8">
                  <c:v>The Queen Victoria LE71GQ</c:v>
                </c:pt>
                <c:pt idx="9">
                  <c:v>Pharmacie Arms LE71GP</c:v>
                </c:pt>
              </c:strCache>
            </c:strRef>
          </c:cat>
          <c:val>
            <c:numRef>
              <c:f>'Sheet1'!$B$2:$B$11</c:f>
              <c:numCache>
                <c:formatCode>General</c:formatCode>
                <c:ptCount val="10"/>
                <c:pt idx="0">
                  <c:v>0.0937</c:v>
                </c:pt>
                <c:pt idx="1">
                  <c:v>0.0521</c:v>
                </c:pt>
                <c:pt idx="2">
                  <c:v>0.1227</c:v>
                </c:pt>
                <c:pt idx="3">
                  <c:v>0.2212</c:v>
                </c:pt>
                <c:pt idx="4">
                  <c:v>0.0841</c:v>
                </c:pt>
                <c:pt idx="5">
                  <c:v>0.026</c:v>
                </c:pt>
                <c:pt idx="6">
                  <c:v>0.0555</c:v>
                </c:pt>
                <c:pt idx="7">
                  <c:v>0.0417</c:v>
                </c:pt>
                <c:pt idx="8">
                  <c:v>0.2143</c:v>
                </c:pt>
                <c:pt idx="9">
                  <c:v>0.0882</c:v>
                </c:pt>
              </c:numCache>
            </c:numRef>
          </c:val>
          <c:shape val="box"/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01/03/2023 - 21/02/2024</c:v>
                </c:pt>
              </c:strCache>
            </c:strRef>
          </c:tx>
          <c:spPr>
            <a:solidFill>
              <a:srgbClr val="2EADE4"/>
            </a:solidFill>
            <a:ln>
              <a:noFill/>
              <a:round/>
            </a:ln>
            <a:effectLst/>
          </c:spPr>
          <c:invertIfNegative val="0"/>
          <c:dLbls>
            <c:numFmt formatCode="0%" sourceLinked="0"/>
            <c:spPr>
              <a:noFill/>
              <a:ln>
                <a:noFill/>
                <a:round/>
              </a:ln>
              <a:effectLst/>
            </c:spPr>
            <c:txPr>
              <a:bodyPr/>
              <a:lstStyle/>
              <a:p>
                <a:pPr>
                  <a:defRPr b="0" sz="900" baseline="0">
                    <a:solidFill>
                      <a:srgbClr val="404040"/>
                    </a:solidFill>
                    <a:latin typeface="Montserrat"/>
                    <a:ea typeface="Montserrat"/>
                    <a:cs typeface="Montserrat"/>
                  </a:defRPr>
                </a:pPr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>
                      <a:solidFill>
                        <a:srgbClr val="A6A6A6"/>
                      </a:solidFill>
                      <a:prstDash val="solid"/>
                      <a:round/>
                    </a:ln>
                  </c:spPr>
                </c15:leaderLines>
              </c:ext>
            </c:extLst>
          </c:dLbls>
          <c:cat>
            <c:strRef>
              <c:f>'Sheet1'!$A$2:$A$11</c:f>
              <c:strCache>
                <c:ptCount val="10"/>
                <c:pt idx="0">
                  <c:v>Midland Railway Hotel LE72JS</c:v>
                </c:pt>
                <c:pt idx="1">
                  <c:v>Mansha Lounge LE72JS</c:v>
                </c:pt>
                <c:pt idx="2">
                  <c:v>Syston Working Mens Club LE71GG</c:v>
                </c:pt>
                <c:pt idx="3">
                  <c:v>The Dog and Gun LE71GN</c:v>
                </c:pt>
                <c:pt idx="4">
                  <c:v>Fox &amp; Hounds LE71NH</c:v>
                </c:pt>
                <c:pt idx="5">
                  <c:v>Red Rose LE72HA</c:v>
                </c:pt>
                <c:pt idx="6">
                  <c:v>The Gate Hangs Well LE71JB</c:v>
                </c:pt>
                <c:pt idx="7">
                  <c:v>Syston &amp; District Social Club LE71GP</c:v>
                </c:pt>
                <c:pt idx="8">
                  <c:v>The Queen Victoria LE71GQ</c:v>
                </c:pt>
                <c:pt idx="9">
                  <c:v>Pharmacie Arms LE71GP</c:v>
                </c:pt>
              </c:strCache>
            </c:strRef>
          </c:cat>
          <c:val>
            <c:numRef>
              <c:f>'Sheet1'!$C$2:$C$11</c:f>
              <c:numCache>
                <c:formatCode>General</c:formatCode>
                <c:ptCount val="10"/>
                <c:pt idx="0">
                  <c:v>0.1295</c:v>
                </c:pt>
                <c:pt idx="1">
                  <c:v>0.0757</c:v>
                </c:pt>
                <c:pt idx="2">
                  <c:v>0.1306</c:v>
                </c:pt>
                <c:pt idx="3">
                  <c:v>0.2255</c:v>
                </c:pt>
                <c:pt idx="4">
                  <c:v>0.0803</c:v>
                </c:pt>
                <c:pt idx="5">
                  <c:v>0.022</c:v>
                </c:pt>
                <c:pt idx="6">
                  <c:v>0.0487</c:v>
                </c:pt>
                <c:pt idx="7">
                  <c:v>0.0273</c:v>
                </c:pt>
                <c:pt idx="8">
                  <c:v>0.1941</c:v>
                </c:pt>
                <c:pt idx="9">
                  <c:v>0.0658</c:v>
                </c:pt>
              </c:numCache>
            </c:numRef>
          </c:val>
          <c:shape val="box"/>
        </c:ser>
        <c:dLbls>
          <c:numFmt formatCode="General" sourceLinked="1"/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gapWidth val="219"/>
        <c:overlap val="-8"/>
        <c:axId val="1099973248"/>
        <c:axId val="1099974080"/>
      </c:barChart>
      <c:catAx>
        <c:axId val="1099973248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ln>
            <a:solidFill>
              <a:srgbClr val="D9D9D9"/>
            </a:solidFill>
            <a:prstDash val="solid"/>
            <a:round/>
          </a:ln>
        </c:spPr>
        <c:txPr>
          <a:bodyPr rot="-1500000"/>
          <a:p>
            <a:pPr algn="ctr">
              <a:defRPr sz="7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</a:p>
        </c:txPr>
        <c:crossAx val="1099974080"/>
        <c:crosses val="autoZero"/>
        <c:auto val="1"/>
        <c:lblAlgn val="ctr"/>
        <c:lblOffset val="100"/>
        <c:noMultiLvlLbl val="0"/>
      </c:catAx>
      <c:valAx>
        <c:axId val="1099974080"/>
        <c:scaling>
          <c:orientation val="minMax"/>
        </c:scaling>
        <c:delete val="0"/>
        <c:axPos val="l"/>
        <c:numFmt formatCode="0%" sourceLinked="0"/>
        <c:majorTickMark val="out"/>
        <c:minorTickMark val="none"/>
        <c:tickLblPos val="nextTo"/>
        <c:spPr>
          <a:ln>
            <a:solidFill>
              <a:srgbClr val="E7E6E6"/>
            </a:solidFill>
            <a:prstDash val="solid"/>
            <a:round/>
          </a:ln>
        </c:spPr>
        <c:txPr>
          <a:bodyPr/>
          <a:p>
            <a:pPr algn="ctr">
              <a:defRPr sz="9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</a:p>
        </c:txPr>
        <c:crossAx val="1099973248"/>
        <c:crosses val="autoZero"/>
        <c:crossBetween val="between"/>
      </c:valAx>
      <c:spPr>
        <a:noFill/>
        <a:ln>
          <a:noFill/>
          <a:round/>
        </a:ln>
        <a:effectLst/>
      </c:spPr>
    </c:plotArea>
    <c:legend>
      <c:legendPos val="b"/>
      <c:layout>
        <c:manualLayout>
          <c:xMode val="edge"/>
          <c:yMode val="edge"/>
          <c:x val="0.0050681491468499212"/>
          <c:y val="0.90038322694149087"/>
          <c:w val="0.41754724409448812"/>
          <c:h val="0.099616699630498448"/>
        </c:manualLayout>
      </c:layout>
      <c:overlay val="0"/>
      <c:spPr>
        <a:noFill/>
        <a:ln>
          <a:noFill/>
          <a:round/>
        </a:ln>
        <a:effectLst/>
      </c:spPr>
      <c:txPr>
        <a:bodyPr/>
        <a:lstStyle/>
        <a:p>
          <a:pPr>
            <a:defRPr b="0" sz="800" baseline="0">
              <a:solidFill>
                <a:srgbClr val="595959"/>
              </a:solidFill>
              <a:latin typeface="Montserrat"/>
              <a:ea typeface="Montserrat"/>
              <a:cs typeface="Montserrat"/>
            </a:defRPr>
          </a:pPr>
        </a:p>
      </c:txPr>
    </c:legend>
    <c:plotVisOnly val="1"/>
    <c:dispBlanksAs val="gap"/>
  </c:chart>
  <c:spPr>
    <a:noFill/>
    <a:ln>
      <a:noFill/>
      <a:round/>
    </a:ln>
    <a:effectLst/>
  </c:spPr>
  <c:txPr xmlns:c="http://schemas.openxmlformats.org/drawingml/2006/chart">
    <a:bodyPr xmlns:a="http://schemas.openxmlformats.org/drawingml/2006/main"/>
    <a:lstStyle xmlns:a="http://schemas.openxmlformats.org/drawingml/2006/main"/>
    <a:p xmlns:a="http://schemas.openxmlformats.org/drawingml/2006/main">
      <a:pPr>
        <a:defRPr/>
      </a:pPr>
      <a:endParaRPr lang="en-US"/>
    </a:p>
  </c:txPr>
  <c:externalData r:id="rId1">
    <c:autoUpdate val="0"/>
  </c:externalData>
</c:chartSpace>
</file>

<file path=ppt/charts/chart4.xml><?xml version="1.0" encoding="utf-8"?>
<c:chartSpace xmlns:a="http://schemas.openxmlformats.org/drawingml/2006/main" xmlns:r="http://schemas.openxmlformats.org/officeDocument/2006/relationships" xmlns:c="http://schemas.openxmlformats.org/drawingml/2006/chart">
  <c:date1904 val="0"/>
  <c:roundedCorners val="0"/>
  <c:chart>
    <c:title>
      <c:layout/>
      <c:overlay val="0"/>
      <c:spPr>
        <a:ln>
          <a:noFill/>
          <a:round/>
        </a:ln>
      </c:spPr>
      <c:txPr>
        <a:bodyPr/>
        <a:lstStyle/>
        <a:p>
          <a:pPr>
            <a:defRPr b="1" sz="1860" baseline="0"/>
          </a:pPr>
        </a:p>
      </c:txPr>
    </c:title>
    <c:plotArea>
      <c:layout/>
      <c:barChart>
        <c:barDir val="col"/>
        <c:grouping val="clustered"/>
        <c:axId val="59983360"/>
        <c:axId val="57253888"/>
      </c:barChart>
      <c:catAx>
        <c:axId val="5998336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57253888"/>
        <c:crosses val="autoZero"/>
        <c:auto val="1"/>
        <c:lblAlgn val="ctr"/>
        <c:lblOffset val="100"/>
        <c:noMultiLvlLbl val="0"/>
      </c:catAx>
      <c:valAx>
        <c:axId val="57253888"/>
        <c:scaling>
          <c:orientation val="minMax"/>
        </c:scaling>
        <c:delete val="0"/>
        <c:axPos val="l"/>
        <c:majorGridlines/>
        <c:numFmt formatCode="General" sourceLinked="0"/>
        <c:majorTickMark val="out"/>
        <c:minorTickMark val="none"/>
        <c:tickLblPos val="nextTo"/>
        <c:crossAx val="59983360"/>
        <c:crosses val="autoZero"/>
        <c:crossBetween val="between"/>
      </c:valAx>
      <c:spPr>
        <a:solidFill>
          <a:srgbClr val="FFFFFF"/>
        </a:solidFill>
        <a:ln>
          <a:noFill/>
          <a:round/>
        </a:ln>
      </c:spPr>
    </c:plotArea>
    <c:legend>
      <c:legendPos val="r"/>
      <c:layout/>
      <c:overlay val="0"/>
      <c:spPr/>
    </c:legend>
    <c:plotVisOnly val="1"/>
    <c:dispBlanksAs val="gap"/>
  </c:chart>
  <c:spPr>
    <a:solidFill>
      <a:srgbClr val="FFFFFF"/>
    </a:solidFill>
  </c:spPr>
  <c:externalData r:id="rId1">
    <c:autoUpdate val="0"/>
  </c:externalData>
</c:chartSpace>
</file>

<file path=ppt/charts/chart40.xml><?xml version="1.0" encoding="utf-8"?>
<c:chartSpace xmlns:a="http://schemas.openxmlformats.org/drawingml/2006/main" xmlns:r="http://schemas.openxmlformats.org/officeDocument/2006/relationships" xmlns:c="http://schemas.openxmlformats.org/drawingml/2006/chart">
  <c:date1904 val="0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795728120525421"/>
          <c:y val="0.090272246991608"/>
          <c:w val="0.85810532227926073"/>
          <c:h val="0.81945550601678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Series1</c:v>
                </c:pt>
              </c:strCache>
            </c:strRef>
          </c:tx>
          <c:spPr>
            <a:solidFill>
              <a:srgbClr val="4FC042"/>
            </a:solidFill>
            <a:ln>
              <a:noFill/>
              <a:round/>
            </a:ln>
            <a:effectLst/>
          </c:spPr>
          <c:invertIfNegative val="1"/>
          <c:dLbls>
            <c:numFmt formatCode="0%" sourceLinked="0"/>
            <c:spPr>
              <a:noFill/>
              <a:ln>
                <a:noFill/>
                <a:round/>
              </a:ln>
              <a:effectLst/>
            </c:spPr>
            <c:txPr>
              <a:bodyPr/>
              <a:lstStyle/>
              <a:p>
                <a:pPr>
                  <a:defRPr b="0" sz="900" baseline="0">
                    <a:solidFill>
                      <a:srgbClr val="404040"/>
                    </a:solidFill>
                    <a:latin typeface="Montserrat"/>
                    <a:ea typeface="Montserrat"/>
                    <a:cs typeface="Montserrat"/>
                  </a:defRPr>
                </a:pPr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>
                      <a:solidFill>
                        <a:srgbClr val="A6A6A6"/>
                      </a:solidFill>
                      <a:prstDash val="solid"/>
                      <a:round/>
                    </a:ln>
                  </c:spPr>
                </c15:leaderLines>
              </c:ext>
            </c:extLst>
          </c:dLbls>
          <c:cat>
            <c:strRef>
              <c:f>'Sheet1'!$A$2:$A$3</c:f>
              <c:strCache>
                <c:ptCount val="2"/>
                <c:pt idx="0">
                  <c:v>Midland Railway Hotel LE72JS</c:v>
                </c:pt>
                <c:pt idx="1">
                  <c:v>Mansha Lounge LE72JS</c:v>
                </c:pt>
              </c:strCache>
            </c:strRef>
          </c:cat>
          <c:val>
            <c:numRef>
              <c:f>'Sheet1'!$D$2:$D$11</c:f>
              <c:numCache>
                <c:formatCode>General</c:formatCode>
                <c:ptCount val="10"/>
                <c:pt idx="0">
                  <c:v>0.0358</c:v>
                </c:pt>
                <c:pt idx="1">
                  <c:v>0.0236</c:v>
                </c:pt>
                <c:pt idx="2">
                  <c:v>0.0079</c:v>
                </c:pt>
                <c:pt idx="3">
                  <c:v>0.0043</c:v>
                </c:pt>
                <c:pt idx="4">
                  <c:v>-0.0038</c:v>
                </c:pt>
                <c:pt idx="5">
                  <c:v>-0.004</c:v>
                </c:pt>
                <c:pt idx="6">
                  <c:v>-0.0068</c:v>
                </c:pt>
                <c:pt idx="7">
                  <c:v>-0.0144</c:v>
                </c:pt>
                <c:pt idx="8">
                  <c:v>-0.0202</c:v>
                </c:pt>
                <c:pt idx="9">
                  <c:v>-0.0224</c:v>
                </c:pt>
              </c:numCache>
            </c:numRef>
          </c:val>
          <c:shape val="box"/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C04242"/>
                  </a:solidFill>
                  <a:ln>
                    <a:noFill/>
                    <a:round/>
                  </a:ln>
                </c14:spPr>
              </c14:invertSolidFillFmt>
            </c:ext>
          </c:extLst>
        </c:ser>
        <c:dLbls>
          <c:numFmt formatCode="General" sourceLinked="1"/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gapWidth val="219"/>
        <c:overlap val="-27"/>
        <c:axId val="156335232"/>
        <c:axId val="156333984"/>
      </c:barChart>
      <c:catAx>
        <c:axId val="156335232"/>
        <c:scaling>
          <c:orientation val="minMax"/>
        </c:scaling>
        <c:delete val="1"/>
        <c:axPos val="b"/>
        <c:numFmt formatCode="General" sourceLinked="0"/>
        <c:majorTickMark val="none"/>
        <c:minorTickMark val="none"/>
        <c:tickLblPos val="nextTo"/>
        <c:crossAx val="156333984"/>
        <c:crosses val="autoZero"/>
        <c:auto val="1"/>
        <c:lblAlgn val="ctr"/>
        <c:lblOffset val="100"/>
        <c:noMultiLvlLbl val="0"/>
      </c:catAx>
      <c:valAx>
        <c:axId val="156333984"/>
        <c:scaling>
          <c:orientation val="minMax"/>
        </c:scaling>
        <c:delete val="0"/>
        <c:axPos val="l"/>
        <c:numFmt formatCode="0%" sourceLinked="0"/>
        <c:majorTickMark val="out"/>
        <c:minorTickMark val="none"/>
        <c:tickLblPos val="nextTo"/>
        <c:spPr>
          <a:ln>
            <a:solidFill>
              <a:srgbClr val="E7E6E6"/>
            </a:solidFill>
            <a:prstDash val="solid"/>
            <a:round/>
          </a:ln>
        </c:spPr>
        <c:txPr>
          <a:bodyPr/>
          <a:p>
            <a:pPr algn="ctr">
              <a:defRPr sz="9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</a:p>
        </c:txPr>
        <c:crossAx val="156335232"/>
        <c:crosses val="autoZero"/>
        <c:crossBetween val="between"/>
      </c:valAx>
      <c:spPr>
        <a:noFill/>
        <a:ln>
          <a:noFill/>
          <a:round/>
        </a:ln>
        <a:effectLst/>
      </c:spPr>
    </c:plotArea>
    <c:plotVisOnly val="1"/>
    <c:dispBlanksAs val="gap"/>
  </c:chart>
  <c:spPr>
    <a:noFill/>
    <a:ln>
      <a:noFill/>
      <a:round/>
    </a:ln>
    <a:effectLst/>
  </c:spPr>
  <c:txPr xmlns:c="http://schemas.openxmlformats.org/drawingml/2006/chart">
    <a:bodyPr xmlns:a="http://schemas.openxmlformats.org/drawingml/2006/main"/>
    <a:lstStyle xmlns:a="http://schemas.openxmlformats.org/drawingml/2006/main"/>
    <a:p xmlns:a="http://schemas.openxmlformats.org/drawingml/2006/main">
      <a:pPr>
        <a:defRPr/>
      </a:pPr>
      <a:endParaRPr lang="en-US"/>
    </a:p>
  </c:txPr>
  <c:externalData r:id="rId1">
    <c:autoUpdate val="0"/>
  </c:externalData>
</c:chartSpace>
</file>

<file path=ppt/charts/chart41.xml><?xml version="1.0" encoding="utf-8"?>
<c:chartSpace xmlns:a="http://schemas.openxmlformats.org/drawingml/2006/main" xmlns:r="http://schemas.openxmlformats.org/officeDocument/2006/relationships" xmlns:c="http://schemas.openxmlformats.org/drawingml/2006/chart">
  <c:date1904 val="0"/>
  <c:roundedCorners val="0"/>
  <c:chart>
    <c:title>
      <c:layout/>
      <c:overlay val="0"/>
      <c:spPr>
        <a:ln>
          <a:noFill/>
          <a:round/>
        </a:ln>
      </c:spPr>
      <c:txPr>
        <a:bodyPr/>
        <a:lstStyle/>
        <a:p>
          <a:pPr>
            <a:defRPr b="1" sz="1860" baseline="0"/>
          </a:pPr>
        </a:p>
      </c:txPr>
    </c:title>
    <c:plotArea>
      <c:layout/>
      <c:barChart>
        <c:barDir val="col"/>
        <c:grouping val="clustered"/>
        <c:axId val="59983360"/>
        <c:axId val="57253888"/>
      </c:barChart>
      <c:catAx>
        <c:axId val="5998336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57253888"/>
        <c:crosses val="autoZero"/>
        <c:auto val="1"/>
        <c:lblAlgn val="ctr"/>
        <c:lblOffset val="100"/>
        <c:noMultiLvlLbl val="0"/>
      </c:catAx>
      <c:valAx>
        <c:axId val="57253888"/>
        <c:scaling>
          <c:orientation val="minMax"/>
        </c:scaling>
        <c:delete val="0"/>
        <c:axPos val="l"/>
        <c:majorGridlines/>
        <c:numFmt formatCode="General" sourceLinked="0"/>
        <c:majorTickMark val="out"/>
        <c:minorTickMark val="none"/>
        <c:tickLblPos val="nextTo"/>
        <c:crossAx val="59983360"/>
        <c:crosses val="autoZero"/>
        <c:crossBetween val="between"/>
      </c:valAx>
      <c:spPr>
        <a:solidFill>
          <a:srgbClr val="FFFFFF"/>
        </a:solidFill>
        <a:ln>
          <a:noFill/>
          <a:round/>
        </a:ln>
      </c:spPr>
    </c:plotArea>
    <c:legend>
      <c:legendPos val="r"/>
      <c:layout/>
      <c:overlay val="0"/>
      <c:spPr/>
    </c:legend>
    <c:plotVisOnly val="1"/>
    <c:dispBlanksAs val="gap"/>
  </c:chart>
  <c:spPr>
    <a:solidFill>
      <a:srgbClr val="FFFFFF"/>
    </a:solidFill>
  </c:spPr>
  <c:externalData r:id="rId1">
    <c:autoUpdate val="0"/>
  </c:externalData>
</c:chartSpace>
</file>

<file path=ppt/charts/chart42.xml><?xml version="1.0" encoding="utf-8"?>
<c:chartSpace xmlns:a="http://schemas.openxmlformats.org/drawingml/2006/main" xmlns:r="http://schemas.openxmlformats.org/officeDocument/2006/relationships" xmlns:c="http://schemas.openxmlformats.org/drawingml/2006/chart">
  <c:date1904 val="0"/>
  <c:roundedCorners val="0"/>
  <c:chart>
    <c:title>
      <c:layout/>
      <c:overlay val="0"/>
      <c:spPr>
        <a:ln>
          <a:noFill/>
          <a:round/>
        </a:ln>
      </c:spPr>
      <c:txPr>
        <a:bodyPr/>
        <a:lstStyle/>
        <a:p>
          <a:pPr>
            <a:defRPr b="1" sz="1860" baseline="0"/>
          </a:pPr>
        </a:p>
      </c:txPr>
    </c:title>
    <c:plotArea>
      <c:layout/>
      <c:barChart>
        <c:barDir val="col"/>
        <c:grouping val="clustered"/>
        <c:axId val="59983360"/>
        <c:axId val="57253888"/>
      </c:barChart>
      <c:catAx>
        <c:axId val="5998336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57253888"/>
        <c:crosses val="autoZero"/>
        <c:auto val="1"/>
        <c:lblAlgn val="ctr"/>
        <c:lblOffset val="100"/>
        <c:noMultiLvlLbl val="0"/>
      </c:catAx>
      <c:valAx>
        <c:axId val="57253888"/>
        <c:scaling>
          <c:orientation val="minMax"/>
        </c:scaling>
        <c:delete val="0"/>
        <c:axPos val="l"/>
        <c:majorGridlines/>
        <c:numFmt formatCode="General" sourceLinked="0"/>
        <c:majorTickMark val="out"/>
        <c:minorTickMark val="none"/>
        <c:tickLblPos val="nextTo"/>
        <c:crossAx val="59983360"/>
        <c:crosses val="autoZero"/>
        <c:crossBetween val="between"/>
      </c:valAx>
      <c:spPr>
        <a:solidFill>
          <a:srgbClr val="FFFFFF"/>
        </a:solidFill>
        <a:ln>
          <a:noFill/>
          <a:round/>
        </a:ln>
      </c:spPr>
    </c:plotArea>
    <c:legend>
      <c:legendPos val="r"/>
      <c:layout/>
      <c:overlay val="0"/>
      <c:spPr/>
    </c:legend>
    <c:plotVisOnly val="1"/>
    <c:dispBlanksAs val="gap"/>
  </c:chart>
  <c:spPr>
    <a:solidFill>
      <a:srgbClr val="FFFFFF"/>
    </a:solidFill>
  </c:spPr>
  <c:externalData r:id="rId1">
    <c:autoUpdate val="0"/>
  </c:externalData>
</c:chartSpace>
</file>

<file path=ppt/charts/chart5.xml><?xml version="1.0" encoding="utf-8"?>
<c:chartSpace xmlns:a="http://schemas.openxmlformats.org/drawingml/2006/main" xmlns:r="http://schemas.openxmlformats.org/officeDocument/2006/relationships" xmlns:c="http://schemas.openxmlformats.org/drawingml/2006/chart">
  <c:date1904 val="0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058824550553441"/>
          <c:y val="0.042361057701551658"/>
          <c:w val="0.8554743443406283"/>
          <c:h val="0.6580297400449922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Competitor</c:v>
                </c:pt>
              </c:strCache>
            </c:strRef>
          </c:tx>
          <c:spPr>
            <a:solidFill>
              <a:srgbClr val="142561"/>
            </a:solidFill>
            <a:ln>
              <a:noFill/>
              <a:round/>
            </a:ln>
            <a:effectLst/>
          </c:spPr>
          <c:invertIfNegative val="0"/>
          <c:dPt>
            <c:idx val="0"/>
            <c:bubble3D val="0"/>
            <c:invertIfNegative val="0"/>
            <c:spPr>
              <a:solidFill>
                <a:srgbClr val="142561"/>
              </a:solidFill>
              <a:ln>
                <a:noFill/>
                <a:round/>
              </a:ln>
              <a:effectLst/>
            </c:spPr>
          </c:dPt>
          <c:cat>
            <c:strRef>
              <c:f>'Sheet1'!$A$2:$A$6</c:f>
              <c:strCache>
                <c:ptCount val="5"/>
                <c:pt idx="0">
                  <c:v>Once Per Year</c:v>
                </c:pt>
                <c:pt idx="1">
                  <c:v>2-3 Times Per Year</c:v>
                </c:pt>
                <c:pt idx="2">
                  <c:v>4-5 Times Per Year</c:v>
                </c:pt>
                <c:pt idx="3">
                  <c:v>6-9 Times Per Year</c:v>
                </c:pt>
                <c:pt idx="4">
                  <c:v>10+ Times Per Year</c:v>
                </c:pt>
              </c:strCache>
            </c:strRef>
          </c:cat>
          <c:val>
            <c:numRef>
              <c:f>'Sheet1'!$B$2:$B$6</c:f>
              <c:numCache>
                <c:formatCode>General</c:formatCode>
                <c:ptCount val="5"/>
                <c:pt idx="0">
                  <c:v>0.4909</c:v>
                </c:pt>
                <c:pt idx="1">
                  <c:v>0.2939</c:v>
                </c:pt>
                <c:pt idx="2">
                  <c:v>0.0922</c:v>
                </c:pt>
                <c:pt idx="3">
                  <c:v>0.0535</c:v>
                </c:pt>
                <c:pt idx="4">
                  <c:v>0.0692</c:v>
                </c:pt>
              </c:numCache>
            </c:numRef>
          </c:val>
          <c:shape val="box"/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The Dog and Gun LE71GN</c:v>
                </c:pt>
              </c:strCache>
            </c:strRef>
          </c:tx>
          <c:spPr>
            <a:solidFill>
              <a:srgbClr val="2EADE4"/>
            </a:solidFill>
            <a:ln>
              <a:noFill/>
              <a:round/>
            </a:ln>
            <a:effectLst/>
          </c:spPr>
          <c:invertIfNegative val="0"/>
          <c:dLbls>
            <c:numFmt formatCode="0%" sourceLinked="0"/>
            <c:spPr>
              <a:noFill/>
              <a:ln>
                <a:noFill/>
                <a:round/>
              </a:ln>
              <a:effectLst/>
            </c:spPr>
            <c:txPr>
              <a:bodyPr/>
              <a:lstStyle/>
              <a:p>
                <a:pPr>
                  <a:defRPr b="0" sz="900" baseline="0">
                    <a:solidFill>
                      <a:srgbClr val="404040"/>
                    </a:solidFill>
                    <a:latin typeface="Montserrat"/>
                    <a:ea typeface="Montserrat"/>
                    <a:cs typeface="Montserrat"/>
                  </a:defRPr>
                </a:pPr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>
                      <a:solidFill>
                        <a:srgbClr val="A6A6A6"/>
                      </a:solidFill>
                      <a:prstDash val="solid"/>
                      <a:round/>
                    </a:ln>
                  </c:spPr>
                </c15:leaderLines>
              </c:ext>
            </c:extLst>
          </c:dLbls>
          <c:cat>
            <c:strRef>
              <c:f>'Sheet1'!$A$2:$A$6</c:f>
              <c:strCache>
                <c:ptCount val="5"/>
                <c:pt idx="0">
                  <c:v>Once Per Year</c:v>
                </c:pt>
                <c:pt idx="1">
                  <c:v>2-3 Times Per Year</c:v>
                </c:pt>
                <c:pt idx="2">
                  <c:v>4-5 Times Per Year</c:v>
                </c:pt>
                <c:pt idx="3">
                  <c:v>6-9 Times Per Year</c:v>
                </c:pt>
                <c:pt idx="4">
                  <c:v>10+ Times Per Year</c:v>
                </c:pt>
              </c:strCache>
            </c:strRef>
          </c:cat>
          <c:val>
            <c:numRef>
              <c:f>'Sheet1'!$C$2:$C$6</c:f>
              <c:numCache>
                <c:formatCode>General</c:formatCode>
                <c:ptCount val="5"/>
                <c:pt idx="0">
                  <c:v>0.4662</c:v>
                </c:pt>
                <c:pt idx="1">
                  <c:v>0.2903</c:v>
                </c:pt>
                <c:pt idx="2">
                  <c:v>0.0674</c:v>
                </c:pt>
                <c:pt idx="3">
                  <c:v>0.0736</c:v>
                </c:pt>
                <c:pt idx="4">
                  <c:v>0.1022</c:v>
                </c:pt>
              </c:numCache>
            </c:numRef>
          </c:val>
          <c:shape val="box"/>
        </c:ser>
        <c:dLbls>
          <c:numFmt formatCode="General" sourceLinked="1"/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gapWidth val="219"/>
        <c:overlap val="-8"/>
        <c:axId val="1099973248"/>
        <c:axId val="1099974080"/>
      </c:barChart>
      <c:catAx>
        <c:axId val="1099973248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ln>
            <a:solidFill>
              <a:srgbClr val="D9D9D9"/>
            </a:solidFill>
            <a:prstDash val="solid"/>
            <a:round/>
          </a:ln>
        </c:spPr>
        <c:txPr>
          <a:bodyPr rot="-1500000"/>
          <a:p>
            <a:pPr algn="ctr">
              <a:defRPr sz="7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</a:p>
        </c:txPr>
        <c:crossAx val="1099974080"/>
        <c:crosses val="autoZero"/>
        <c:auto val="1"/>
        <c:lblAlgn val="ctr"/>
        <c:lblOffset val="100"/>
        <c:noMultiLvlLbl val="0"/>
      </c:catAx>
      <c:valAx>
        <c:axId val="1099974080"/>
        <c:scaling>
          <c:orientation val="minMax"/>
        </c:scaling>
        <c:delete val="0"/>
        <c:axPos val="l"/>
        <c:numFmt formatCode="0%" sourceLinked="0"/>
        <c:majorTickMark val="out"/>
        <c:minorTickMark val="none"/>
        <c:tickLblPos val="nextTo"/>
        <c:spPr>
          <a:ln>
            <a:solidFill>
              <a:srgbClr val="E7E6E6"/>
            </a:solidFill>
            <a:prstDash val="solid"/>
            <a:round/>
          </a:ln>
        </c:spPr>
        <c:txPr>
          <a:bodyPr/>
          <a:p>
            <a:pPr algn="ctr">
              <a:defRPr sz="9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</a:p>
        </c:txPr>
        <c:crossAx val="1099973248"/>
        <c:crosses val="autoZero"/>
        <c:crossBetween val="between"/>
      </c:valAx>
      <c:spPr>
        <a:noFill/>
        <a:ln>
          <a:noFill/>
          <a:round/>
        </a:ln>
        <a:effectLst/>
      </c:spPr>
    </c:plotArea>
    <c:legend>
      <c:legendPos val="b"/>
      <c:layout>
        <c:manualLayout>
          <c:xMode val="edge"/>
          <c:yMode val="edge"/>
          <c:x val="0.0050681491468499212"/>
          <c:y val="0.90038322694149087"/>
          <c:w val="0.41754724409448812"/>
          <c:h val="0.099616699630498448"/>
        </c:manualLayout>
      </c:layout>
      <c:overlay val="0"/>
      <c:spPr>
        <a:noFill/>
        <a:ln>
          <a:noFill/>
          <a:round/>
        </a:ln>
        <a:effectLst/>
      </c:spPr>
      <c:txPr>
        <a:bodyPr/>
        <a:lstStyle/>
        <a:p>
          <a:pPr>
            <a:defRPr b="0" sz="800" baseline="0">
              <a:solidFill>
                <a:srgbClr val="595959"/>
              </a:solidFill>
              <a:latin typeface="Montserrat"/>
              <a:ea typeface="Montserrat"/>
              <a:cs typeface="Montserrat"/>
            </a:defRPr>
          </a:pPr>
        </a:p>
      </c:txPr>
    </c:legend>
    <c:plotVisOnly val="1"/>
    <c:dispBlanksAs val="gap"/>
  </c:chart>
  <c:spPr>
    <a:noFill/>
    <a:ln>
      <a:noFill/>
      <a:round/>
    </a:ln>
    <a:effectLst/>
  </c:spPr>
  <c:txPr xmlns:c="http://schemas.openxmlformats.org/drawingml/2006/chart">
    <a:bodyPr xmlns:a="http://schemas.openxmlformats.org/drawingml/2006/main"/>
    <a:lstStyle xmlns:a="http://schemas.openxmlformats.org/drawingml/2006/main"/>
    <a:p xmlns:a="http://schemas.openxmlformats.org/drawingml/2006/main">
      <a:pPr>
        <a:defRPr/>
      </a:pPr>
      <a:endParaRPr lang="en-US"/>
    </a:p>
  </c:txPr>
  <c:externalData r:id="rId1">
    <c:autoUpdate val="0"/>
  </c:externalData>
</c:chartSpace>
</file>

<file path=ppt/charts/chart6.xml><?xml version="1.0" encoding="utf-8"?>
<c:chartSpace xmlns:a="http://schemas.openxmlformats.org/drawingml/2006/main" xmlns:r="http://schemas.openxmlformats.org/officeDocument/2006/relationships" xmlns:c="http://schemas.openxmlformats.org/drawingml/2006/chart">
  <c:date1904 val="0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795728120525421"/>
          <c:y val="0.090272246991608"/>
          <c:w val="0.85810532227926073"/>
          <c:h val="0.81945550601678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Series1</c:v>
                </c:pt>
              </c:strCache>
            </c:strRef>
          </c:tx>
          <c:spPr>
            <a:solidFill>
              <a:srgbClr val="4FC042"/>
            </a:solidFill>
            <a:ln>
              <a:noFill/>
              <a:round/>
            </a:ln>
            <a:effectLst/>
          </c:spPr>
          <c:invertIfNegative val="1"/>
          <c:dLbls>
            <c:numFmt formatCode="0%" sourceLinked="0"/>
            <c:spPr>
              <a:noFill/>
              <a:ln>
                <a:noFill/>
                <a:round/>
              </a:ln>
              <a:effectLst/>
            </c:spPr>
            <c:txPr>
              <a:bodyPr/>
              <a:lstStyle/>
              <a:p>
                <a:pPr>
                  <a:defRPr b="0" sz="900" baseline="0">
                    <a:solidFill>
                      <a:srgbClr val="404040"/>
                    </a:solidFill>
                    <a:latin typeface="Montserrat"/>
                    <a:ea typeface="Montserrat"/>
                    <a:cs typeface="Montserrat"/>
                  </a:defRPr>
                </a:pPr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>
                      <a:solidFill>
                        <a:srgbClr val="A6A6A6"/>
                      </a:solidFill>
                      <a:prstDash val="solid"/>
                      <a:round/>
                    </a:ln>
                  </c:spPr>
                </c15:leaderLines>
              </c:ext>
            </c:extLst>
          </c:dLbls>
          <c:cat>
            <c:strRef>
              <c:f>'Sheet1'!$A$2:$A$3</c:f>
              <c:strCache>
                <c:ptCount val="2"/>
                <c:pt idx="0">
                  <c:v>Once Per Year</c:v>
                </c:pt>
                <c:pt idx="1">
                  <c:v>2-3 Times Per Year</c:v>
                </c:pt>
              </c:strCache>
            </c:strRef>
          </c:cat>
          <c:val>
            <c:numRef>
              <c:f>'Sheet1'!$D$2:$D$6</c:f>
              <c:numCache>
                <c:formatCode>General</c:formatCode>
                <c:ptCount val="5"/>
                <c:pt idx="0">
                  <c:v>-0.0247</c:v>
                </c:pt>
                <c:pt idx="1">
                  <c:v>-0.0036</c:v>
                </c:pt>
                <c:pt idx="2">
                  <c:v>-0.0248</c:v>
                </c:pt>
                <c:pt idx="3">
                  <c:v>0.0201</c:v>
                </c:pt>
                <c:pt idx="4">
                  <c:v>0.033</c:v>
                </c:pt>
              </c:numCache>
            </c:numRef>
          </c:val>
          <c:shape val="box"/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C04242"/>
                  </a:solidFill>
                  <a:ln>
                    <a:noFill/>
                    <a:round/>
                  </a:ln>
                </c14:spPr>
              </c14:invertSolidFillFmt>
            </c:ext>
          </c:extLst>
        </c:ser>
        <c:dLbls>
          <c:numFmt formatCode="General" sourceLinked="1"/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gapWidth val="219"/>
        <c:overlap val="-27"/>
        <c:axId val="156335232"/>
        <c:axId val="156333984"/>
      </c:barChart>
      <c:catAx>
        <c:axId val="156335232"/>
        <c:scaling>
          <c:orientation val="minMax"/>
        </c:scaling>
        <c:delete val="1"/>
        <c:axPos val="b"/>
        <c:numFmt formatCode="General" sourceLinked="0"/>
        <c:majorTickMark val="none"/>
        <c:minorTickMark val="none"/>
        <c:tickLblPos val="nextTo"/>
        <c:crossAx val="156333984"/>
        <c:crosses val="autoZero"/>
        <c:auto val="1"/>
        <c:lblAlgn val="ctr"/>
        <c:lblOffset val="100"/>
        <c:noMultiLvlLbl val="0"/>
      </c:catAx>
      <c:valAx>
        <c:axId val="156333984"/>
        <c:scaling>
          <c:orientation val="minMax"/>
        </c:scaling>
        <c:delete val="0"/>
        <c:axPos val="l"/>
        <c:numFmt formatCode="0%" sourceLinked="0"/>
        <c:majorTickMark val="out"/>
        <c:minorTickMark val="none"/>
        <c:tickLblPos val="nextTo"/>
        <c:spPr>
          <a:ln>
            <a:solidFill>
              <a:srgbClr val="E7E6E6"/>
            </a:solidFill>
            <a:prstDash val="solid"/>
            <a:round/>
          </a:ln>
        </c:spPr>
        <c:txPr>
          <a:bodyPr/>
          <a:p>
            <a:pPr algn="ctr">
              <a:defRPr sz="9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</a:p>
        </c:txPr>
        <c:crossAx val="156335232"/>
        <c:crosses val="autoZero"/>
        <c:crossBetween val="between"/>
      </c:valAx>
      <c:spPr>
        <a:noFill/>
        <a:ln>
          <a:noFill/>
          <a:round/>
        </a:ln>
        <a:effectLst/>
      </c:spPr>
    </c:plotArea>
    <c:plotVisOnly val="1"/>
    <c:dispBlanksAs val="gap"/>
  </c:chart>
  <c:spPr>
    <a:noFill/>
    <a:ln>
      <a:noFill/>
      <a:round/>
    </a:ln>
    <a:effectLst/>
  </c:spPr>
  <c:txPr xmlns:c="http://schemas.openxmlformats.org/drawingml/2006/chart">
    <a:bodyPr xmlns:a="http://schemas.openxmlformats.org/drawingml/2006/main"/>
    <a:lstStyle xmlns:a="http://schemas.openxmlformats.org/drawingml/2006/main"/>
    <a:p xmlns:a="http://schemas.openxmlformats.org/drawingml/2006/main">
      <a:pPr>
        <a:defRPr/>
      </a:pPr>
      <a:endParaRPr lang="en-US"/>
    </a:p>
  </c:txPr>
  <c:externalData r:id="rId1">
    <c:autoUpdate val="0"/>
  </c:externalData>
</c:chartSpace>
</file>

<file path=ppt/charts/chart7.xml><?xml version="1.0" encoding="utf-8"?>
<c:chartSpace xmlns:a="http://schemas.openxmlformats.org/drawingml/2006/main" xmlns:r="http://schemas.openxmlformats.org/officeDocument/2006/relationships" xmlns:c="http://schemas.openxmlformats.org/drawingml/2006/chart">
  <c:date1904 val="0"/>
  <c:roundedCorners val="0"/>
  <c:chart>
    <c:title>
      <c:layout/>
      <c:overlay val="0"/>
      <c:spPr>
        <a:ln>
          <a:noFill/>
          <a:round/>
        </a:ln>
      </c:spPr>
      <c:txPr>
        <a:bodyPr/>
        <a:lstStyle/>
        <a:p>
          <a:pPr>
            <a:defRPr b="1" sz="1860" baseline="0"/>
          </a:pPr>
        </a:p>
      </c:txPr>
    </c:title>
    <c:plotArea>
      <c:layout/>
      <c:barChart>
        <c:barDir val="col"/>
        <c:grouping val="clustered"/>
        <c:axId val="59983360"/>
        <c:axId val="57253888"/>
      </c:barChart>
      <c:catAx>
        <c:axId val="5998336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57253888"/>
        <c:crosses val="autoZero"/>
        <c:auto val="1"/>
        <c:lblAlgn val="ctr"/>
        <c:lblOffset val="100"/>
        <c:noMultiLvlLbl val="0"/>
      </c:catAx>
      <c:valAx>
        <c:axId val="57253888"/>
        <c:scaling>
          <c:orientation val="minMax"/>
        </c:scaling>
        <c:delete val="0"/>
        <c:axPos val="l"/>
        <c:majorGridlines/>
        <c:numFmt formatCode="General" sourceLinked="0"/>
        <c:majorTickMark val="out"/>
        <c:minorTickMark val="none"/>
        <c:tickLblPos val="nextTo"/>
        <c:crossAx val="59983360"/>
        <c:crosses val="autoZero"/>
        <c:crossBetween val="between"/>
      </c:valAx>
      <c:spPr>
        <a:solidFill>
          <a:srgbClr val="FFFFFF"/>
        </a:solidFill>
        <a:ln>
          <a:noFill/>
          <a:round/>
        </a:ln>
      </c:spPr>
    </c:plotArea>
    <c:legend>
      <c:legendPos val="r"/>
      <c:layout/>
      <c:overlay val="0"/>
      <c:spPr/>
    </c:legend>
    <c:plotVisOnly val="1"/>
    <c:dispBlanksAs val="gap"/>
  </c:chart>
  <c:spPr>
    <a:solidFill>
      <a:srgbClr val="FFFFFF"/>
    </a:solidFill>
  </c:spPr>
  <c:externalData r:id="rId1">
    <c:autoUpdate val="0"/>
  </c:externalData>
</c:chartSpace>
</file>

<file path=ppt/charts/chart8.xml><?xml version="1.0" encoding="utf-8"?>
<c:chartSpace xmlns:a="http://schemas.openxmlformats.org/drawingml/2006/main" xmlns:r="http://schemas.openxmlformats.org/officeDocument/2006/relationships" xmlns:c="http://schemas.openxmlformats.org/drawingml/2006/chart">
  <c:date1904 val="0"/>
  <c:roundedCorners val="0"/>
  <c:chart>
    <c:title>
      <c:layout/>
      <c:overlay val="0"/>
      <c:spPr>
        <a:ln>
          <a:noFill/>
          <a:round/>
        </a:ln>
      </c:spPr>
      <c:txPr>
        <a:bodyPr/>
        <a:lstStyle/>
        <a:p>
          <a:pPr>
            <a:defRPr b="1" sz="1860" baseline="0"/>
          </a:pPr>
        </a:p>
      </c:txPr>
    </c:title>
    <c:plotArea>
      <c:layout/>
      <c:barChart>
        <c:barDir val="col"/>
        <c:grouping val="clustered"/>
        <c:axId val="59983360"/>
        <c:axId val="57253888"/>
      </c:barChart>
      <c:catAx>
        <c:axId val="5998336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57253888"/>
        <c:crosses val="autoZero"/>
        <c:auto val="1"/>
        <c:lblAlgn val="ctr"/>
        <c:lblOffset val="100"/>
        <c:noMultiLvlLbl val="0"/>
      </c:catAx>
      <c:valAx>
        <c:axId val="57253888"/>
        <c:scaling>
          <c:orientation val="minMax"/>
        </c:scaling>
        <c:delete val="0"/>
        <c:axPos val="l"/>
        <c:majorGridlines/>
        <c:numFmt formatCode="General" sourceLinked="0"/>
        <c:majorTickMark val="out"/>
        <c:minorTickMark val="none"/>
        <c:tickLblPos val="nextTo"/>
        <c:crossAx val="59983360"/>
        <c:crosses val="autoZero"/>
        <c:crossBetween val="between"/>
      </c:valAx>
      <c:spPr>
        <a:solidFill>
          <a:srgbClr val="FFFFFF"/>
        </a:solidFill>
        <a:ln>
          <a:noFill/>
          <a:round/>
        </a:ln>
      </c:spPr>
    </c:plotArea>
    <c:legend>
      <c:legendPos val="r"/>
      <c:layout/>
      <c:overlay val="0"/>
      <c:spPr/>
    </c:legend>
    <c:plotVisOnly val="1"/>
    <c:dispBlanksAs val="gap"/>
  </c:chart>
  <c:spPr>
    <a:solidFill>
      <a:srgbClr val="FFFFFF"/>
    </a:solidFill>
  </c:spPr>
  <c:externalData r:id="rId1">
    <c:autoUpdate val="0"/>
  </c:externalData>
</c:chartSpace>
</file>

<file path=ppt/charts/chart9.xml><?xml version="1.0" encoding="utf-8"?>
<c:chartSpace xmlns:a="http://schemas.openxmlformats.org/drawingml/2006/main" xmlns:r="http://schemas.openxmlformats.org/officeDocument/2006/relationships" xmlns:c="http://schemas.openxmlformats.org/drawingml/2006/chart">
  <c:date1904 val="0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058824550553441"/>
          <c:y val="0.042361057701551658"/>
          <c:w val="0.8554743443406283"/>
          <c:h val="0.6580297400449922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23/02/2022 - 15/02/2023</c:v>
                </c:pt>
              </c:strCache>
            </c:strRef>
          </c:tx>
          <c:spPr>
            <a:solidFill>
              <a:srgbClr val="142561"/>
            </a:solidFill>
            <a:ln>
              <a:noFill/>
              <a:round/>
            </a:ln>
            <a:effectLst/>
          </c:spPr>
          <c:invertIfNegative val="0"/>
          <c:dPt>
            <c:idx val="0"/>
            <c:bubble3D val="0"/>
            <c:invertIfNegative val="0"/>
            <c:spPr>
              <a:solidFill>
                <a:srgbClr val="142561"/>
              </a:solidFill>
              <a:ln>
                <a:noFill/>
                <a:round/>
              </a:ln>
              <a:effectLst/>
            </c:spPr>
          </c:dPt>
          <c:cat>
            <c:strRef>
              <c:f>'Sheet1'!$A$2:$A$11</c:f>
              <c:strCache>
                <c:ptCount val="10"/>
                <c:pt idx="0">
                  <c:v>Syston &amp; District Social Club LE71GP</c:v>
                </c:pt>
                <c:pt idx="1">
                  <c:v>Mansha Lounge LE72JS</c:v>
                </c:pt>
                <c:pt idx="2">
                  <c:v>Fox &amp; Hounds LE71NH</c:v>
                </c:pt>
                <c:pt idx="3">
                  <c:v>The Dog and Gun LE71GN</c:v>
                </c:pt>
                <c:pt idx="4">
                  <c:v>Midland Railway Hotel LE72JS</c:v>
                </c:pt>
                <c:pt idx="5">
                  <c:v>Syston Working Mens Club LE71GG</c:v>
                </c:pt>
                <c:pt idx="6">
                  <c:v>The Queen Victoria LE71GQ</c:v>
                </c:pt>
                <c:pt idx="7">
                  <c:v>The Gate Hangs Well LE71JB</c:v>
                </c:pt>
                <c:pt idx="8">
                  <c:v>Pharmacie Arms LE71GP</c:v>
                </c:pt>
                <c:pt idx="9">
                  <c:v>Red Rose LE72HA</c:v>
                </c:pt>
              </c:strCache>
            </c:strRef>
          </c:cat>
          <c:val>
            <c:numRef>
              <c:f>'Sheet1'!$B$2:$B$11</c:f>
              <c:numCache>
                <c:formatCode>General</c:formatCode>
                <c:ptCount val="10"/>
                <c:pt idx="0">
                  <c:v>12.7625</c:v>
                </c:pt>
                <c:pt idx="1">
                  <c:v>6.8836</c:v>
                </c:pt>
                <c:pt idx="2">
                  <c:v>12.6612</c:v>
                </c:pt>
                <c:pt idx="3">
                  <c:v>9.9753</c:v>
                </c:pt>
                <c:pt idx="4">
                  <c:v>10.4971</c:v>
                </c:pt>
                <c:pt idx="5">
                  <c:v>7.3472</c:v>
                </c:pt>
                <c:pt idx="6">
                  <c:v>12.8833</c:v>
                </c:pt>
                <c:pt idx="7">
                  <c:v>14.6338</c:v>
                </c:pt>
                <c:pt idx="8">
                  <c:v>16.7921</c:v>
                </c:pt>
                <c:pt idx="9">
                  <c:v>36.6624</c:v>
                </c:pt>
              </c:numCache>
            </c:numRef>
          </c:val>
          <c:shape val="box"/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01/03/2023 - 21/02/2024</c:v>
                </c:pt>
              </c:strCache>
            </c:strRef>
          </c:tx>
          <c:spPr>
            <a:solidFill>
              <a:srgbClr val="2EADE4"/>
            </a:solidFill>
            <a:ln>
              <a:noFill/>
              <a:round/>
            </a:ln>
            <a:effectLst/>
          </c:spPr>
          <c:invertIfNegative val="0"/>
          <c:dLbls>
            <c:numFmt formatCode="£0.00" sourceLinked="0"/>
            <c:spPr>
              <a:noFill/>
              <a:ln>
                <a:noFill/>
                <a:round/>
              </a:ln>
              <a:effectLst/>
            </c:spPr>
            <c:txPr>
              <a:bodyPr/>
              <a:lstStyle/>
              <a:p>
                <a:pPr>
                  <a:defRPr b="0" sz="900" baseline="0">
                    <a:solidFill>
                      <a:srgbClr val="404040"/>
                    </a:solidFill>
                    <a:latin typeface="Montserrat"/>
                    <a:ea typeface="Montserrat"/>
                    <a:cs typeface="Montserrat"/>
                  </a:defRPr>
                </a:pPr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>
                      <a:solidFill>
                        <a:srgbClr val="A6A6A6"/>
                      </a:solidFill>
                      <a:prstDash val="solid"/>
                      <a:round/>
                    </a:ln>
                  </c:spPr>
                </c15:leaderLines>
              </c:ext>
            </c:extLst>
          </c:dLbls>
          <c:cat>
            <c:strRef>
              <c:f>'Sheet1'!$A$2:$A$11</c:f>
              <c:strCache>
                <c:ptCount val="10"/>
                <c:pt idx="0">
                  <c:v>Syston &amp; District Social Club LE71GP</c:v>
                </c:pt>
                <c:pt idx="1">
                  <c:v>Mansha Lounge LE72JS</c:v>
                </c:pt>
                <c:pt idx="2">
                  <c:v>Fox &amp; Hounds LE71NH</c:v>
                </c:pt>
                <c:pt idx="3">
                  <c:v>The Dog and Gun LE71GN</c:v>
                </c:pt>
                <c:pt idx="4">
                  <c:v>Midland Railway Hotel LE72JS</c:v>
                </c:pt>
                <c:pt idx="5">
                  <c:v>Syston Working Mens Club LE71GG</c:v>
                </c:pt>
                <c:pt idx="6">
                  <c:v>The Queen Victoria LE71GQ</c:v>
                </c:pt>
                <c:pt idx="7">
                  <c:v>The Gate Hangs Well LE71JB</c:v>
                </c:pt>
                <c:pt idx="8">
                  <c:v>Pharmacie Arms LE71GP</c:v>
                </c:pt>
                <c:pt idx="9">
                  <c:v>Red Rose LE72HA</c:v>
                </c:pt>
              </c:strCache>
            </c:strRef>
          </c:cat>
          <c:val>
            <c:numRef>
              <c:f>'Sheet1'!$C$2:$C$11</c:f>
              <c:numCache>
                <c:formatCode>General</c:formatCode>
                <c:ptCount val="10"/>
                <c:pt idx="0">
                  <c:v>14.7404</c:v>
                </c:pt>
                <c:pt idx="1">
                  <c:v>8.1501</c:v>
                </c:pt>
                <c:pt idx="2">
                  <c:v>13.3746</c:v>
                </c:pt>
                <c:pt idx="3">
                  <c:v>10.3308</c:v>
                </c:pt>
                <c:pt idx="4">
                  <c:v>10.6955</c:v>
                </c:pt>
                <c:pt idx="5">
                  <c:v>7.337</c:v>
                </c:pt>
                <c:pt idx="6">
                  <c:v>12.8559</c:v>
                </c:pt>
                <c:pt idx="7">
                  <c:v>14.3206</c:v>
                </c:pt>
                <c:pt idx="8">
                  <c:v>16.1754</c:v>
                </c:pt>
                <c:pt idx="9">
                  <c:v>35.684</c:v>
                </c:pt>
              </c:numCache>
            </c:numRef>
          </c:val>
          <c:shape val="box"/>
        </c:ser>
        <c:dLbls>
          <c:numFmt formatCode="General" sourceLinked="1"/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gapWidth val="219"/>
        <c:overlap val="-8"/>
        <c:axId val="1099973248"/>
        <c:axId val="1099974080"/>
      </c:barChart>
      <c:catAx>
        <c:axId val="1099973248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ln>
            <a:solidFill>
              <a:srgbClr val="D9D9D9"/>
            </a:solidFill>
            <a:prstDash val="solid"/>
            <a:round/>
          </a:ln>
        </c:spPr>
        <c:txPr>
          <a:bodyPr rot="-1500000"/>
          <a:p>
            <a:pPr algn="ctr">
              <a:defRPr sz="7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</a:p>
        </c:txPr>
        <c:crossAx val="1099974080"/>
        <c:crosses val="autoZero"/>
        <c:auto val="1"/>
        <c:lblAlgn val="ctr"/>
        <c:lblOffset val="100"/>
        <c:noMultiLvlLbl val="0"/>
      </c:catAx>
      <c:valAx>
        <c:axId val="1099974080"/>
        <c:scaling>
          <c:orientation val="minMax"/>
        </c:scaling>
        <c:delete val="0"/>
        <c:axPos val="l"/>
        <c:numFmt formatCode="£0.00" sourceLinked="0"/>
        <c:majorTickMark val="out"/>
        <c:minorTickMark val="none"/>
        <c:tickLblPos val="nextTo"/>
        <c:spPr>
          <a:ln>
            <a:solidFill>
              <a:srgbClr val="E7E6E6"/>
            </a:solidFill>
            <a:prstDash val="solid"/>
            <a:round/>
          </a:ln>
        </c:spPr>
        <c:txPr>
          <a:bodyPr/>
          <a:p>
            <a:pPr algn="ctr">
              <a:defRPr sz="9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</a:p>
        </c:txPr>
        <c:crossAx val="1099973248"/>
        <c:crosses val="autoZero"/>
        <c:crossBetween val="between"/>
      </c:valAx>
      <c:spPr>
        <a:noFill/>
        <a:ln>
          <a:noFill/>
          <a:round/>
        </a:ln>
        <a:effectLst/>
      </c:spPr>
    </c:plotArea>
    <c:legend>
      <c:legendPos val="b"/>
      <c:layout>
        <c:manualLayout>
          <c:xMode val="edge"/>
          <c:yMode val="edge"/>
          <c:x val="0.0050681491468499212"/>
          <c:y val="0.90038322694149087"/>
          <c:w val="0.41754724409448812"/>
          <c:h val="0.099616699630498448"/>
        </c:manualLayout>
      </c:layout>
      <c:overlay val="0"/>
      <c:spPr>
        <a:noFill/>
        <a:ln>
          <a:noFill/>
          <a:round/>
        </a:ln>
        <a:effectLst/>
      </c:spPr>
      <c:txPr>
        <a:bodyPr/>
        <a:lstStyle/>
        <a:p>
          <a:pPr>
            <a:defRPr b="0" sz="800" baseline="0">
              <a:solidFill>
                <a:srgbClr val="595959"/>
              </a:solidFill>
              <a:latin typeface="Montserrat"/>
              <a:ea typeface="Montserrat"/>
              <a:cs typeface="Montserrat"/>
            </a:defRPr>
          </a:pPr>
        </a:p>
      </c:txPr>
    </c:legend>
    <c:plotVisOnly val="1"/>
    <c:dispBlanksAs val="gap"/>
  </c:chart>
  <c:spPr>
    <a:noFill/>
    <a:ln>
      <a:noFill/>
      <a:round/>
    </a:ln>
    <a:effectLst/>
  </c:spPr>
  <c:txPr xmlns:c="http://schemas.openxmlformats.org/drawingml/2006/chart">
    <a:bodyPr xmlns:a="http://schemas.openxmlformats.org/drawingml/2006/main"/>
    <a:lstStyle xmlns:a="http://schemas.openxmlformats.org/drawingml/2006/main"/>
    <a:p xmlns:a="http://schemas.openxmlformats.org/drawingml/2006/main">
      <a:pPr>
        <a:defRPr/>
      </a:pPr>
      <a:endParaRPr lang="en-US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8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9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0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9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0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31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 bwMode="white">
          <a:xfrm>
            <a:off x="1524000" y="1122363"/>
            <a:ext cx="9144000" cy="2387600"/>
          </a:xfrm>
          <a:ln>
            <a:headEnd type="none"/>
            <a:tailEnd type="none"/>
          </a:ln>
        </p:spPr>
        <p:txBody>
          <a:bodyPr anchor="b" wrap="square"/>
          <a:lstStyle>
            <a:lvl1pPr algn="ctr">
              <a:defRPr sz="6000" dirty="0"/>
            </a:lvl1pPr>
          </a:lstStyle>
          <a:p>
            <a:pPr/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white">
          <a:xfrm>
            <a:off x="1524000" y="3602038"/>
            <a:ext cx="9144000" cy="1655762"/>
          </a:xfrm>
          <a:ln>
            <a:headEnd type="none"/>
            <a:tailEnd type="none"/>
          </a:ln>
        </p:spPr>
        <p:txBody>
          <a:bodyPr wrap="square"/>
          <a:lstStyle>
            <a:lvl1pPr marL="0" indent="0" algn="ctr">
              <a:buNone/>
              <a:defRPr sz="2400" dirty="0"/>
            </a:lvl1pPr>
            <a:lvl2pPr marL="457200" indent="0" algn="ctr">
              <a:buNone/>
              <a:defRPr sz="2000" dirty="0"/>
            </a:lvl2pPr>
            <a:lvl3pPr marL="914400" indent="0" algn="ctr">
              <a:buNone/>
              <a:defRPr sz="1800" dirty="0"/>
            </a:lvl3pPr>
            <a:lvl4pPr marL="1371600" indent="0" algn="ctr">
              <a:buNone/>
              <a:defRPr sz="1600" dirty="0"/>
            </a:lvl4pPr>
            <a:lvl5pPr marL="1828800" indent="0" algn="ctr">
              <a:buNone/>
              <a:defRPr sz="1600" dirty="0"/>
            </a:lvl5pPr>
            <a:lvl6pPr marL="2286000" indent="0" algn="ctr">
              <a:buNone/>
              <a:defRPr sz="1600" dirty="0"/>
            </a:lvl6pPr>
            <a:lvl7pPr marL="2743200" indent="0" algn="ctr">
              <a:buNone/>
              <a:defRPr sz="1600" dirty="0"/>
            </a:lvl7pPr>
            <a:lvl8pPr marL="3200400" indent="0" algn="ctr">
              <a:buNone/>
              <a:defRPr sz="1600" dirty="0"/>
            </a:lvl8pPr>
            <a:lvl9pPr marL="3657600" indent="0" algn="ctr">
              <a:buNone/>
              <a:defRPr sz="1600" dirty="0"/>
            </a:lvl9pPr>
          </a:lstStyle>
          <a:p>
            <a:pPr/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white">
          <a:ln>
            <a:headEnd type="none"/>
            <a:tailEnd type="none"/>
          </a:ln>
        </p:spPr>
        <p:txBody>
          <a:bodyPr wrap="square"/>
          <a:lstStyle/>
          <a:p>
            <a:pPr/>
            <a:fld id="{4DE0A778-0017-4C63-95AB-A5EF0DCCE56C}" type="datetimeFigureOut">
              <a:rPr lang="en-GB" dirty="0"/>
              <a:t>16/02/2024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white">
          <a:ln>
            <a:headEnd type="none"/>
            <a:tailEnd type="none"/>
          </a:ln>
        </p:spPr>
        <p:txBody>
          <a:bodyPr wrap="square"/>
          <a:lstStyle/>
          <a:p>
            <a:pPr/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white">
          <a:ln>
            <a:headEnd type="none"/>
            <a:tailEnd type="none"/>
          </a:ln>
        </p:spPr>
        <p:txBody>
          <a:bodyPr wrap="square"/>
          <a:lstStyle/>
          <a:p>
            <a:pPr/>
            <a:fld id="{30DCA2EA-7626-49FF-B973-213EEDB2C2D4}" type="slidenum">
              <a:rPr lang="en-GB" dirty="0"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white">
          <a:ln>
            <a:headEnd type="none"/>
            <a:tailEnd type="none"/>
          </a:ln>
        </p:spPr>
        <p:txBody>
          <a:bodyPr wrap="square"/>
          <a:lstStyle/>
          <a:p>
            <a:pPr/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 bwMode="white">
          <a:ln>
            <a:headEnd type="none"/>
            <a:tailEnd type="none"/>
          </a:ln>
        </p:spPr>
        <p:txBody>
          <a:bodyPr vert="eaVert" wrap="square"/>
          <a:lstStyle/>
          <a:p>
            <a:pPr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white">
          <a:ln>
            <a:headEnd type="none"/>
            <a:tailEnd type="none"/>
          </a:ln>
        </p:spPr>
        <p:txBody>
          <a:bodyPr wrap="square"/>
          <a:lstStyle/>
          <a:p>
            <a:pPr/>
            <a:fld id="{4DE0A778-0017-4C63-95AB-A5EF0DCCE56C}" type="datetimeFigureOut">
              <a:rPr lang="en-GB" dirty="0"/>
              <a:t>16/02/2024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white">
          <a:ln>
            <a:headEnd type="none"/>
            <a:tailEnd type="none"/>
          </a:ln>
        </p:spPr>
        <p:txBody>
          <a:bodyPr wrap="square"/>
          <a:lstStyle/>
          <a:p>
            <a:pPr/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white">
          <a:ln>
            <a:headEnd type="none"/>
            <a:tailEnd type="none"/>
          </a:ln>
        </p:spPr>
        <p:txBody>
          <a:bodyPr wrap="square"/>
          <a:lstStyle/>
          <a:p>
            <a:pPr/>
            <a:fld id="{30DCA2EA-7626-49FF-B973-213EEDB2C2D4}" type="slidenum">
              <a:rPr lang="en-GB" dirty="0"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 bwMode="white">
          <a:xfrm>
            <a:off x="8724900" y="365125"/>
            <a:ext cx="2628900" cy="5811838"/>
          </a:xfrm>
          <a:ln>
            <a:headEnd type="none"/>
            <a:tailEnd type="none"/>
          </a:ln>
        </p:spPr>
        <p:txBody>
          <a:bodyPr vert="eaVert" wrap="square"/>
          <a:lstStyle/>
          <a:p>
            <a:pPr/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 bwMode="white">
          <a:xfrm>
            <a:off x="838200" y="365125"/>
            <a:ext cx="7734300" cy="5811838"/>
          </a:xfrm>
          <a:ln>
            <a:headEnd type="none"/>
            <a:tailEnd type="none"/>
          </a:ln>
        </p:spPr>
        <p:txBody>
          <a:bodyPr vert="eaVert" wrap="square"/>
          <a:lstStyle/>
          <a:p>
            <a:pPr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white">
          <a:ln>
            <a:headEnd type="none"/>
            <a:tailEnd type="none"/>
          </a:ln>
        </p:spPr>
        <p:txBody>
          <a:bodyPr wrap="square"/>
          <a:lstStyle/>
          <a:p>
            <a:pPr/>
            <a:fld id="{4DE0A778-0017-4C63-95AB-A5EF0DCCE56C}" type="datetimeFigureOut">
              <a:rPr lang="en-GB" dirty="0"/>
              <a:t>16/02/2024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white">
          <a:ln>
            <a:headEnd type="none"/>
            <a:tailEnd type="none"/>
          </a:ln>
        </p:spPr>
        <p:txBody>
          <a:bodyPr wrap="square"/>
          <a:lstStyle/>
          <a:p>
            <a:pPr/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white">
          <a:ln>
            <a:headEnd type="none"/>
            <a:tailEnd type="none"/>
          </a:ln>
        </p:spPr>
        <p:txBody>
          <a:bodyPr wrap="square"/>
          <a:lstStyle/>
          <a:p>
            <a:pPr/>
            <a:fld id="{30DCA2EA-7626-49FF-B973-213EEDB2C2D4}" type="slidenum">
              <a:rPr lang="en-GB" dirty="0"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white">
          <a:ln>
            <a:headEnd type="none"/>
            <a:tailEnd type="none"/>
          </a:ln>
        </p:spPr>
        <p:txBody>
          <a:bodyPr wrap="square"/>
          <a:lstStyle/>
          <a:p>
            <a:pPr/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 bwMode="white">
          <a:ln>
            <a:headEnd type="none"/>
            <a:tailEnd type="none"/>
          </a:ln>
        </p:spPr>
        <p:txBody>
          <a:bodyPr wrap="square"/>
          <a:lstStyle/>
          <a:p>
            <a:pPr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white">
          <a:ln>
            <a:headEnd type="none"/>
            <a:tailEnd type="none"/>
          </a:ln>
        </p:spPr>
        <p:txBody>
          <a:bodyPr wrap="square"/>
          <a:lstStyle/>
          <a:p>
            <a:pPr/>
            <a:fld id="{4DE0A778-0017-4C63-95AB-A5EF0DCCE56C}" type="datetimeFigureOut">
              <a:rPr lang="en-GB" dirty="0"/>
              <a:t>16/02/2024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white">
          <a:ln>
            <a:headEnd type="none"/>
            <a:tailEnd type="none"/>
          </a:ln>
        </p:spPr>
        <p:txBody>
          <a:bodyPr wrap="square"/>
          <a:lstStyle/>
          <a:p>
            <a:pPr/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white">
          <a:ln>
            <a:headEnd type="none"/>
            <a:tailEnd type="none"/>
          </a:ln>
        </p:spPr>
        <p:txBody>
          <a:bodyPr wrap="square"/>
          <a:lstStyle/>
          <a:p>
            <a:pPr/>
            <a:fld id="{30DCA2EA-7626-49FF-B973-213EEDB2C2D4}" type="slidenum">
              <a:rPr lang="en-GB" dirty="0"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white">
          <a:xfrm>
            <a:off x="831850" y="1709738"/>
            <a:ext cx="10515600" cy="2852737"/>
          </a:xfrm>
          <a:ln>
            <a:headEnd type="none"/>
            <a:tailEnd type="none"/>
          </a:ln>
        </p:spPr>
        <p:txBody>
          <a:bodyPr anchor="b" wrap="square"/>
          <a:lstStyle>
            <a:lvl1pPr>
              <a:defRPr sz="6000" dirty="0"/>
            </a:lvl1pPr>
          </a:lstStyle>
          <a:p>
            <a:pPr/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white">
          <a:xfrm>
            <a:off x="831850" y="4589463"/>
            <a:ext cx="10515600" cy="1500187"/>
          </a:xfrm>
          <a:ln>
            <a:headEnd type="none"/>
            <a:tailEnd type="none"/>
          </a:ln>
        </p:spPr>
        <p:txBody>
          <a:bodyPr wrap="square"/>
          <a:lstStyle>
            <a:lvl1pPr marL="0" indent="0">
              <a:buNone/>
              <a:defRPr sz="2400" dirty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 dirty="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 dirty="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 dirty="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 dirty="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 dirty="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 dirty="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 dirty="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 dirty="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white">
          <a:ln>
            <a:headEnd type="none"/>
            <a:tailEnd type="none"/>
          </a:ln>
        </p:spPr>
        <p:txBody>
          <a:bodyPr wrap="square"/>
          <a:lstStyle/>
          <a:p>
            <a:pPr/>
            <a:fld id="{4DE0A778-0017-4C63-95AB-A5EF0DCCE56C}" type="datetimeFigureOut">
              <a:rPr lang="en-GB" dirty="0"/>
              <a:t>16/02/2024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white">
          <a:ln>
            <a:headEnd type="none"/>
            <a:tailEnd type="none"/>
          </a:ln>
        </p:spPr>
        <p:txBody>
          <a:bodyPr wrap="square"/>
          <a:lstStyle/>
          <a:p>
            <a:pPr/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white">
          <a:ln>
            <a:headEnd type="none"/>
            <a:tailEnd type="none"/>
          </a:ln>
        </p:spPr>
        <p:txBody>
          <a:bodyPr wrap="square"/>
          <a:lstStyle/>
          <a:p>
            <a:pPr/>
            <a:fld id="{30DCA2EA-7626-49FF-B973-213EEDB2C2D4}" type="slidenum">
              <a:rPr lang="en-GB" dirty="0"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white">
          <a:ln>
            <a:headEnd type="none"/>
            <a:tailEnd type="none"/>
          </a:ln>
        </p:spPr>
        <p:txBody>
          <a:bodyPr wrap="square"/>
          <a:lstStyle/>
          <a:p>
            <a:pPr/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 bwMode="white">
          <a:xfrm>
            <a:off x="838200" y="1825625"/>
            <a:ext cx="5181600" cy="4351338"/>
          </a:xfrm>
          <a:ln>
            <a:headEnd type="none"/>
            <a:tailEnd type="none"/>
          </a:ln>
        </p:spPr>
        <p:txBody>
          <a:bodyPr wrap="square"/>
          <a:lstStyle/>
          <a:p>
            <a:pPr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 bwMode="white">
          <a:xfrm>
            <a:off x="6172200" y="1825625"/>
            <a:ext cx="5181600" cy="4351338"/>
          </a:xfrm>
          <a:ln>
            <a:headEnd type="none"/>
            <a:tailEnd type="none"/>
          </a:ln>
        </p:spPr>
        <p:txBody>
          <a:bodyPr wrap="square"/>
          <a:lstStyle/>
          <a:p>
            <a:pPr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 bwMode="white">
          <a:ln>
            <a:headEnd type="none"/>
            <a:tailEnd type="none"/>
          </a:ln>
        </p:spPr>
        <p:txBody>
          <a:bodyPr wrap="square"/>
          <a:lstStyle/>
          <a:p>
            <a:pPr/>
            <a:fld id="{4DE0A778-0017-4C63-95AB-A5EF0DCCE56C}" type="datetimeFigureOut">
              <a:rPr lang="en-GB" dirty="0"/>
              <a:t>16/02/2024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 bwMode="white">
          <a:ln>
            <a:headEnd type="none"/>
            <a:tailEnd type="none"/>
          </a:ln>
        </p:spPr>
        <p:txBody>
          <a:bodyPr wrap="square"/>
          <a:lstStyle/>
          <a:p>
            <a:pPr/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 bwMode="white">
          <a:ln>
            <a:headEnd type="none"/>
            <a:tailEnd type="none"/>
          </a:ln>
        </p:spPr>
        <p:txBody>
          <a:bodyPr wrap="square"/>
          <a:lstStyle/>
          <a:p>
            <a:pPr/>
            <a:fld id="{30DCA2EA-7626-49FF-B973-213EEDB2C2D4}" type="slidenum">
              <a:rPr lang="en-GB" dirty="0"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white">
          <a:xfrm>
            <a:off x="839788" y="365125"/>
            <a:ext cx="10515600" cy="1325563"/>
          </a:xfrm>
          <a:ln>
            <a:headEnd type="none"/>
            <a:tailEnd type="none"/>
          </a:ln>
        </p:spPr>
        <p:txBody>
          <a:bodyPr wrap="square"/>
          <a:lstStyle/>
          <a:p>
            <a:pPr/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white">
          <a:xfrm>
            <a:off x="839788" y="1681163"/>
            <a:ext cx="5157787" cy="823912"/>
          </a:xfrm>
          <a:ln>
            <a:headEnd type="none"/>
            <a:tailEnd type="none"/>
          </a:ln>
        </p:spPr>
        <p:txBody>
          <a:bodyPr anchor="b" wrap="square"/>
          <a:lstStyle>
            <a:lvl1pPr marL="0" indent="0">
              <a:buNone/>
              <a:defRPr sz="2400" b="1" dirty="0"/>
            </a:lvl1pPr>
            <a:lvl2pPr marL="457200" indent="0">
              <a:buNone/>
              <a:defRPr sz="2000" b="1" dirty="0"/>
            </a:lvl2pPr>
            <a:lvl3pPr marL="914400" indent="0">
              <a:buNone/>
              <a:defRPr sz="1800" b="1" dirty="0"/>
            </a:lvl3pPr>
            <a:lvl4pPr marL="1371600" indent="0">
              <a:buNone/>
              <a:defRPr sz="1600" b="1" dirty="0"/>
            </a:lvl4pPr>
            <a:lvl5pPr marL="1828800" indent="0">
              <a:buNone/>
              <a:defRPr sz="1600" b="1" dirty="0"/>
            </a:lvl5pPr>
            <a:lvl6pPr marL="2286000" indent="0">
              <a:buNone/>
              <a:defRPr sz="1600" b="1" dirty="0"/>
            </a:lvl6pPr>
            <a:lvl7pPr marL="2743200" indent="0">
              <a:buNone/>
              <a:defRPr sz="1600" b="1" dirty="0"/>
            </a:lvl7pPr>
            <a:lvl8pPr marL="3200400" indent="0">
              <a:buNone/>
              <a:defRPr sz="1600" b="1" dirty="0"/>
            </a:lvl8pPr>
            <a:lvl9pPr marL="3657600" indent="0">
              <a:buNone/>
              <a:defRPr sz="1600" b="1" dirty="0"/>
            </a:lvl9pPr>
          </a:lstStyle>
          <a:p>
            <a:pPr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 bwMode="white">
          <a:xfrm>
            <a:off x="839788" y="2505075"/>
            <a:ext cx="5157787" cy="3684588"/>
          </a:xfrm>
          <a:ln>
            <a:headEnd type="none"/>
            <a:tailEnd type="none"/>
          </a:ln>
        </p:spPr>
        <p:txBody>
          <a:bodyPr wrap="square"/>
          <a:lstStyle/>
          <a:p>
            <a:pPr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 bwMode="white">
          <a:xfrm>
            <a:off x="6172200" y="1681163"/>
            <a:ext cx="5183188" cy="823912"/>
          </a:xfrm>
          <a:ln>
            <a:headEnd type="none"/>
            <a:tailEnd type="none"/>
          </a:ln>
        </p:spPr>
        <p:txBody>
          <a:bodyPr anchor="b" wrap="square"/>
          <a:lstStyle>
            <a:lvl1pPr marL="0" indent="0">
              <a:buNone/>
              <a:defRPr sz="2400" b="1" dirty="0"/>
            </a:lvl1pPr>
            <a:lvl2pPr marL="457200" indent="0">
              <a:buNone/>
              <a:defRPr sz="2000" b="1" dirty="0"/>
            </a:lvl2pPr>
            <a:lvl3pPr marL="914400" indent="0">
              <a:buNone/>
              <a:defRPr sz="1800" b="1" dirty="0"/>
            </a:lvl3pPr>
            <a:lvl4pPr marL="1371600" indent="0">
              <a:buNone/>
              <a:defRPr sz="1600" b="1" dirty="0"/>
            </a:lvl4pPr>
            <a:lvl5pPr marL="1828800" indent="0">
              <a:buNone/>
              <a:defRPr sz="1600" b="1" dirty="0"/>
            </a:lvl5pPr>
            <a:lvl6pPr marL="2286000" indent="0">
              <a:buNone/>
              <a:defRPr sz="1600" b="1" dirty="0"/>
            </a:lvl6pPr>
            <a:lvl7pPr marL="2743200" indent="0">
              <a:buNone/>
              <a:defRPr sz="1600" b="1" dirty="0"/>
            </a:lvl7pPr>
            <a:lvl8pPr marL="3200400" indent="0">
              <a:buNone/>
              <a:defRPr sz="1600" b="1" dirty="0"/>
            </a:lvl8pPr>
            <a:lvl9pPr marL="3657600" indent="0">
              <a:buNone/>
              <a:defRPr sz="1600" b="1" dirty="0"/>
            </a:lvl9pPr>
          </a:lstStyle>
          <a:p>
            <a:pPr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 bwMode="white">
          <a:xfrm>
            <a:off x="6172200" y="2505075"/>
            <a:ext cx="5183188" cy="3684588"/>
          </a:xfrm>
          <a:ln>
            <a:headEnd type="none"/>
            <a:tailEnd type="none"/>
          </a:ln>
        </p:spPr>
        <p:txBody>
          <a:bodyPr wrap="square"/>
          <a:lstStyle/>
          <a:p>
            <a:pPr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 bwMode="white">
          <a:ln>
            <a:headEnd type="none"/>
            <a:tailEnd type="none"/>
          </a:ln>
        </p:spPr>
        <p:txBody>
          <a:bodyPr wrap="square"/>
          <a:lstStyle/>
          <a:p>
            <a:pPr/>
            <a:fld id="{4DE0A778-0017-4C63-95AB-A5EF0DCCE56C}" type="datetimeFigureOut">
              <a:rPr lang="en-GB" dirty="0"/>
              <a:t>16/02/2024</a:t>
            </a:fld>
            <a:endParaRPr lang="en-GB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 bwMode="white">
          <a:ln>
            <a:headEnd type="none"/>
            <a:tailEnd type="none"/>
          </a:ln>
        </p:spPr>
        <p:txBody>
          <a:bodyPr wrap="square"/>
          <a:lstStyle/>
          <a:p>
            <a:pPr/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 bwMode="white">
          <a:ln>
            <a:headEnd type="none"/>
            <a:tailEnd type="none"/>
          </a:ln>
        </p:spPr>
        <p:txBody>
          <a:bodyPr wrap="square"/>
          <a:lstStyle/>
          <a:p>
            <a:pPr/>
            <a:fld id="{30DCA2EA-7626-49FF-B973-213EEDB2C2D4}" type="slidenum">
              <a:rPr lang="en-GB" dirty="0"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white">
          <a:ln>
            <a:headEnd type="none"/>
            <a:tailEnd type="none"/>
          </a:ln>
        </p:spPr>
        <p:txBody>
          <a:bodyPr wrap="square"/>
          <a:lstStyle/>
          <a:p>
            <a:pPr/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 bwMode="white">
          <a:ln>
            <a:headEnd type="none"/>
            <a:tailEnd type="none"/>
          </a:ln>
        </p:spPr>
        <p:txBody>
          <a:bodyPr wrap="square"/>
          <a:lstStyle/>
          <a:p>
            <a:pPr/>
            <a:fld id="{4DE0A778-0017-4C63-95AB-A5EF0DCCE56C}" type="datetimeFigureOut">
              <a:rPr lang="en-GB" dirty="0"/>
              <a:t>16/02/2024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 bwMode="white">
          <a:ln>
            <a:headEnd type="none"/>
            <a:tailEnd type="none"/>
          </a:ln>
        </p:spPr>
        <p:txBody>
          <a:bodyPr wrap="square"/>
          <a:lstStyle/>
          <a:p>
            <a:pPr/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 bwMode="white">
          <a:ln>
            <a:headEnd type="none"/>
            <a:tailEnd type="none"/>
          </a:ln>
        </p:spPr>
        <p:txBody>
          <a:bodyPr wrap="square"/>
          <a:lstStyle/>
          <a:p>
            <a:pPr/>
            <a:fld id="{30DCA2EA-7626-49FF-B973-213EEDB2C2D4}" type="slidenum">
              <a:rPr lang="en-GB" dirty="0"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 bwMode="white">
          <a:ln>
            <a:headEnd type="none"/>
            <a:tailEnd type="none"/>
          </a:ln>
        </p:spPr>
        <p:txBody>
          <a:bodyPr wrap="square"/>
          <a:lstStyle/>
          <a:p>
            <a:pPr/>
            <a:fld id="{4DE0A778-0017-4C63-95AB-A5EF0DCCE56C}" type="datetimeFigureOut">
              <a:rPr lang="en-GB" dirty="0"/>
              <a:t>16/02/2024</a:t>
            </a:fld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 bwMode="white">
          <a:ln>
            <a:headEnd type="none"/>
            <a:tailEnd type="none"/>
          </a:ln>
        </p:spPr>
        <p:txBody>
          <a:bodyPr wrap="square"/>
          <a:lstStyle/>
          <a:p>
            <a:pPr/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 bwMode="white">
          <a:ln>
            <a:headEnd type="none"/>
            <a:tailEnd type="none"/>
          </a:ln>
        </p:spPr>
        <p:txBody>
          <a:bodyPr wrap="square"/>
          <a:lstStyle/>
          <a:p>
            <a:pPr/>
            <a:fld id="{30DCA2EA-7626-49FF-B973-213EEDB2C2D4}" type="slidenum">
              <a:rPr lang="en-GB" dirty="0"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white">
          <a:xfrm>
            <a:off x="839788" y="457200"/>
            <a:ext cx="3932237" cy="1600200"/>
          </a:xfrm>
          <a:ln>
            <a:headEnd type="none"/>
            <a:tailEnd type="none"/>
          </a:ln>
        </p:spPr>
        <p:txBody>
          <a:bodyPr anchor="b" wrap="square"/>
          <a:lstStyle>
            <a:lvl1pPr>
              <a:defRPr sz="3200" dirty="0"/>
            </a:lvl1pPr>
          </a:lstStyle>
          <a:p>
            <a:pPr/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 bwMode="white">
          <a:xfrm>
            <a:off x="5183188" y="987425"/>
            <a:ext cx="6172200" cy="4873625"/>
          </a:xfrm>
          <a:ln>
            <a:headEnd type="none"/>
            <a:tailEnd type="none"/>
          </a:ln>
        </p:spPr>
        <p:txBody>
          <a:bodyPr wrap="square"/>
          <a:lstStyle>
            <a:lvl1pPr>
              <a:defRPr sz="3200" dirty="0"/>
            </a:lvl1pPr>
            <a:lvl2pPr>
              <a:defRPr sz="2800" dirty="0"/>
            </a:lvl2pPr>
            <a:lvl3pPr>
              <a:defRPr sz="2400" dirty="0"/>
            </a:lvl3pPr>
            <a:lvl4pPr>
              <a:defRPr sz="2000" dirty="0"/>
            </a:lvl4pPr>
            <a:lvl5pPr>
              <a:defRPr sz="2000" dirty="0"/>
            </a:lvl5pPr>
            <a:lvl6pPr>
              <a:defRPr sz="2000" dirty="0"/>
            </a:lvl6pPr>
            <a:lvl7pPr>
              <a:defRPr sz="2000" dirty="0"/>
            </a:lvl7pPr>
            <a:lvl8pPr>
              <a:defRPr sz="2000" dirty="0"/>
            </a:lvl8pPr>
            <a:lvl9pPr>
              <a:defRPr sz="2000" dirty="0"/>
            </a:lvl9pPr>
          </a:lstStyle>
          <a:p>
            <a:pPr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white">
          <a:xfrm>
            <a:off x="839788" y="2057400"/>
            <a:ext cx="3932237" cy="3811588"/>
          </a:xfrm>
          <a:ln>
            <a:headEnd type="none"/>
            <a:tailEnd type="none"/>
          </a:ln>
        </p:spPr>
        <p:txBody>
          <a:bodyPr wrap="square"/>
          <a:lstStyle>
            <a:lvl1pPr marL="0" indent="0">
              <a:buNone/>
              <a:defRPr sz="1600" dirty="0"/>
            </a:lvl1pPr>
            <a:lvl2pPr marL="457200" indent="0">
              <a:buNone/>
              <a:defRPr sz="1400" dirty="0"/>
            </a:lvl2pPr>
            <a:lvl3pPr marL="914400" indent="0">
              <a:buNone/>
              <a:defRPr sz="1200" dirty="0"/>
            </a:lvl3pPr>
            <a:lvl4pPr marL="1371600" indent="0">
              <a:buNone/>
              <a:defRPr sz="1000" dirty="0"/>
            </a:lvl4pPr>
            <a:lvl5pPr marL="1828800" indent="0">
              <a:buNone/>
              <a:defRPr sz="1000" dirty="0"/>
            </a:lvl5pPr>
            <a:lvl6pPr marL="2286000" indent="0">
              <a:buNone/>
              <a:defRPr sz="1000" dirty="0"/>
            </a:lvl6pPr>
            <a:lvl7pPr marL="2743200" indent="0">
              <a:buNone/>
              <a:defRPr sz="1000" dirty="0"/>
            </a:lvl7pPr>
            <a:lvl8pPr marL="3200400" indent="0">
              <a:buNone/>
              <a:defRPr sz="1000" dirty="0"/>
            </a:lvl8pPr>
            <a:lvl9pPr marL="3657600" indent="0">
              <a:buNone/>
              <a:defRPr sz="1000" dirty="0"/>
            </a:lvl9pPr>
          </a:lstStyle>
          <a:p>
            <a:pPr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 bwMode="white">
          <a:ln>
            <a:headEnd type="none"/>
            <a:tailEnd type="none"/>
          </a:ln>
        </p:spPr>
        <p:txBody>
          <a:bodyPr wrap="square"/>
          <a:lstStyle/>
          <a:p>
            <a:pPr/>
            <a:fld id="{4DE0A778-0017-4C63-95AB-A5EF0DCCE56C}" type="datetimeFigureOut">
              <a:rPr lang="en-GB" dirty="0"/>
              <a:t>16/02/2024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 bwMode="white">
          <a:ln>
            <a:headEnd type="none"/>
            <a:tailEnd type="none"/>
          </a:ln>
        </p:spPr>
        <p:txBody>
          <a:bodyPr wrap="square"/>
          <a:lstStyle/>
          <a:p>
            <a:pPr/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 bwMode="white">
          <a:ln>
            <a:headEnd type="none"/>
            <a:tailEnd type="none"/>
          </a:ln>
        </p:spPr>
        <p:txBody>
          <a:bodyPr wrap="square"/>
          <a:lstStyle/>
          <a:p>
            <a:pPr/>
            <a:fld id="{30DCA2EA-7626-49FF-B973-213EEDB2C2D4}" type="slidenum">
              <a:rPr lang="en-GB" dirty="0"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white">
          <a:xfrm>
            <a:off x="839788" y="457200"/>
            <a:ext cx="3932237" cy="1600200"/>
          </a:xfrm>
          <a:ln>
            <a:headEnd type="none"/>
            <a:tailEnd type="none"/>
          </a:ln>
        </p:spPr>
        <p:txBody>
          <a:bodyPr anchor="b" wrap="square"/>
          <a:lstStyle>
            <a:lvl1pPr>
              <a:defRPr sz="3200" dirty="0"/>
            </a:lvl1pPr>
          </a:lstStyle>
          <a:p>
            <a:pPr/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 bwMode="white">
          <a:xfrm>
            <a:off x="5183188" y="987425"/>
            <a:ext cx="6172200" cy="4873625"/>
          </a:xfrm>
          <a:ln>
            <a:headEnd type="none"/>
            <a:tailEnd type="none"/>
          </a:ln>
        </p:spPr>
        <p:txBody>
          <a:bodyPr wrap="square"/>
          <a:lstStyle>
            <a:lvl1pPr marL="0" indent="0">
              <a:buNone/>
              <a:defRPr sz="3200" dirty="0"/>
            </a:lvl1pPr>
            <a:lvl2pPr marL="457200" indent="0">
              <a:buNone/>
              <a:defRPr sz="2800" dirty="0"/>
            </a:lvl2pPr>
            <a:lvl3pPr marL="914400" indent="0">
              <a:buNone/>
              <a:defRPr sz="2400" dirty="0"/>
            </a:lvl3pPr>
            <a:lvl4pPr marL="1371600" indent="0">
              <a:buNone/>
              <a:defRPr sz="2000" dirty="0"/>
            </a:lvl4pPr>
            <a:lvl5pPr marL="1828800" indent="0">
              <a:buNone/>
              <a:defRPr sz="2000" dirty="0"/>
            </a:lvl5pPr>
            <a:lvl6pPr marL="2286000" indent="0">
              <a:buNone/>
              <a:defRPr sz="2000" dirty="0"/>
            </a:lvl6pPr>
            <a:lvl7pPr marL="2743200" indent="0">
              <a:buNone/>
              <a:defRPr sz="2000" dirty="0"/>
            </a:lvl7pPr>
            <a:lvl8pPr marL="3200400" indent="0">
              <a:buNone/>
              <a:defRPr sz="2000" dirty="0"/>
            </a:lvl8pPr>
            <a:lvl9pPr marL="3657600" indent="0">
              <a:buNone/>
              <a:defRPr sz="2000" dirty="0"/>
            </a:lvl9pPr>
          </a:lstStyle>
          <a:p>
            <a:pPr/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white">
          <a:xfrm>
            <a:off x="839788" y="2057400"/>
            <a:ext cx="3932237" cy="3811588"/>
          </a:xfrm>
          <a:ln>
            <a:headEnd type="none"/>
            <a:tailEnd type="none"/>
          </a:ln>
        </p:spPr>
        <p:txBody>
          <a:bodyPr wrap="square"/>
          <a:lstStyle>
            <a:lvl1pPr marL="0" indent="0">
              <a:buNone/>
              <a:defRPr sz="1600" dirty="0"/>
            </a:lvl1pPr>
            <a:lvl2pPr marL="457200" indent="0">
              <a:buNone/>
              <a:defRPr sz="1400" dirty="0"/>
            </a:lvl2pPr>
            <a:lvl3pPr marL="914400" indent="0">
              <a:buNone/>
              <a:defRPr sz="1200" dirty="0"/>
            </a:lvl3pPr>
            <a:lvl4pPr marL="1371600" indent="0">
              <a:buNone/>
              <a:defRPr sz="1000" dirty="0"/>
            </a:lvl4pPr>
            <a:lvl5pPr marL="1828800" indent="0">
              <a:buNone/>
              <a:defRPr sz="1000" dirty="0"/>
            </a:lvl5pPr>
            <a:lvl6pPr marL="2286000" indent="0">
              <a:buNone/>
              <a:defRPr sz="1000" dirty="0"/>
            </a:lvl6pPr>
            <a:lvl7pPr marL="2743200" indent="0">
              <a:buNone/>
              <a:defRPr sz="1000" dirty="0"/>
            </a:lvl7pPr>
            <a:lvl8pPr marL="3200400" indent="0">
              <a:buNone/>
              <a:defRPr sz="1000" dirty="0"/>
            </a:lvl8pPr>
            <a:lvl9pPr marL="3657600" indent="0">
              <a:buNone/>
              <a:defRPr sz="1000" dirty="0"/>
            </a:lvl9pPr>
          </a:lstStyle>
          <a:p>
            <a:pPr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 bwMode="white">
          <a:ln>
            <a:headEnd type="none"/>
            <a:tailEnd type="none"/>
          </a:ln>
        </p:spPr>
        <p:txBody>
          <a:bodyPr wrap="square"/>
          <a:lstStyle/>
          <a:p>
            <a:pPr/>
            <a:fld id="{4DE0A778-0017-4C63-95AB-A5EF0DCCE56C}" type="datetimeFigureOut">
              <a:rPr lang="en-GB" dirty="0"/>
              <a:t>16/02/2024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 bwMode="white">
          <a:ln>
            <a:headEnd type="none"/>
            <a:tailEnd type="none"/>
          </a:ln>
        </p:spPr>
        <p:txBody>
          <a:bodyPr wrap="square"/>
          <a:lstStyle/>
          <a:p>
            <a:pPr/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 bwMode="white">
          <a:ln>
            <a:headEnd type="none"/>
            <a:tailEnd type="none"/>
          </a:ln>
        </p:spPr>
        <p:txBody>
          <a:bodyPr wrap="square"/>
          <a:lstStyle/>
          <a:p>
            <a:pPr/>
            <a:fld id="{30DCA2EA-7626-49FF-B973-213EEDB2C2D4}" type="slidenum">
              <a:rPr lang="en-GB" dirty="0"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Masters/_rels/slideMaster1.xml.rels>&#65279;<?xml version="1.0" encoding="utf-8" standalone="yes"?><Relationships xmlns="http://schemas.openxmlformats.org/package/2006/relationships"><Relationship Id="rId8" Type="http://schemas.openxmlformats.org/officeDocument/2006/relationships/slideLayout" Target="../slideLayouts/slideLayout8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white">
          <a:xfrm>
            <a:off x="838200" y="365125"/>
            <a:ext cx="10515600" cy="1325563"/>
          </a:xfrm>
          <a:prstGeom prst="rect">
            <a:avLst/>
          </a:prstGeom>
          <a:ln>
            <a:headEnd type="none"/>
            <a:tailEnd type="none"/>
          </a:ln>
        </p:spPr>
        <p:txBody>
          <a:bodyPr lIns="91440" tIns="45720" rIns="91440" bIns="45720" anchor="ctr" wrap="square">
            <a:normAutofit/>
          </a:bodyPr>
          <a:lstStyle/>
          <a:p>
            <a:pPr/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white">
          <a:xfrm>
            <a:off x="838200" y="1825625"/>
            <a:ext cx="10515600" cy="4351338"/>
          </a:xfrm>
          <a:prstGeom prst="rect">
            <a:avLst/>
          </a:prstGeom>
          <a:ln>
            <a:headEnd type="none"/>
            <a:tailEnd type="none"/>
          </a:ln>
        </p:spPr>
        <p:txBody>
          <a:bodyPr lIns="91440" tIns="45720" rIns="91440" bIns="45720" wrap="square">
            <a:normAutofit/>
          </a:bodyPr>
          <a:lstStyle/>
          <a:p>
            <a:pPr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 bwMode="white">
          <a:xfrm>
            <a:off x="838200" y="6356350"/>
            <a:ext cx="2743200" cy="365125"/>
          </a:xfrm>
          <a:prstGeom prst="rect">
            <a:avLst/>
          </a:prstGeom>
          <a:ln>
            <a:headEnd type="none"/>
            <a:tailEnd type="none"/>
          </a:ln>
        </p:spPr>
        <p:txBody>
          <a:bodyPr lIns="91440" tIns="45720" rIns="91440" bIns="45720" anchor="ctr" wrap="square"/>
          <a:lstStyle>
            <a:lvl1pPr algn="l">
              <a:defRPr sz="1200" dirty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/>
            <a:fld id="{4DE0A778-0017-4C63-95AB-A5EF0DCCE56C}" type="datetimeFigureOut">
              <a:rPr lang="en-GB" dirty="0"/>
              <a:t>16/02/2024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 bwMode="white">
          <a:xfrm>
            <a:off x="4038600" y="6356350"/>
            <a:ext cx="4114800" cy="365125"/>
          </a:xfrm>
          <a:prstGeom prst="rect">
            <a:avLst/>
          </a:prstGeom>
          <a:ln>
            <a:headEnd type="none"/>
            <a:tailEnd type="none"/>
          </a:ln>
        </p:spPr>
        <p:txBody>
          <a:bodyPr lIns="91440" tIns="45720" rIns="91440" bIns="45720" anchor="ctr" wrap="square"/>
          <a:lstStyle>
            <a:lvl1pPr algn="ctr">
              <a:defRPr sz="1200" dirty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/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white">
          <a:xfrm>
            <a:off x="8610600" y="6356350"/>
            <a:ext cx="2743200" cy="365125"/>
          </a:xfrm>
          <a:prstGeom prst="rect">
            <a:avLst/>
          </a:prstGeom>
          <a:ln>
            <a:headEnd type="none"/>
            <a:tailEnd type="none"/>
          </a:ln>
        </p:spPr>
        <p:txBody>
          <a:bodyPr lIns="91440" tIns="45720" rIns="91440" bIns="45720" anchor="ctr" wrap="square"/>
          <a:lstStyle>
            <a:lvl1pPr algn="r">
              <a:defRPr sz="1200" dirty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/>
            <a:fld id="{30DCA2EA-7626-49FF-B973-213EEDB2C2D4}" type="slidenum">
              <a:rPr lang="en-GB" dirty="0"/>
              <a:t>‹#›</a:t>
            </a:fld>
            <a:endParaRPr lang="en-GB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rtl="0" algn="l" defTabSz="914400">
        <a:lnSpc>
          <a:spcPct val="90000"/>
        </a:lnSpc>
        <a:spcBef>
          <a:spcPct val="0"/>
        </a:spcBef>
        <a:buNone/>
        <a:defRPr sz="4400" kern="1200" dirty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rtl="0" algn="l" defTabSz="914400">
        <a:lnSpc>
          <a:spcPct val="90000"/>
        </a:lnSpc>
        <a:spcBef>
          <a:spcPts val="1000"/>
        </a:spcBef>
        <a:buFont typeface="Arial"/>
        <a:buChar char="•"/>
        <a:defRPr sz="2800" kern="1200" dirty="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rtl="0" algn="l" defTabSz="914400">
        <a:lnSpc>
          <a:spcPct val="90000"/>
        </a:lnSpc>
        <a:spcBef>
          <a:spcPts val="500"/>
        </a:spcBef>
        <a:buFont typeface="Arial"/>
        <a:buChar char="•"/>
        <a:defRPr sz="2400" kern="1200" dirty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rtl="0" algn="l" defTabSz="914400">
        <a:lnSpc>
          <a:spcPct val="90000"/>
        </a:lnSpc>
        <a:spcBef>
          <a:spcPts val="500"/>
        </a:spcBef>
        <a:buFont typeface="Arial"/>
        <a:buChar char="•"/>
        <a:defRPr sz="2000" kern="1200" dirty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rtl="0" algn="l" defTabSz="914400">
        <a:lnSpc>
          <a:spcPct val="90000"/>
        </a:lnSpc>
        <a:spcBef>
          <a:spcPts val="500"/>
        </a:spcBef>
        <a:buFont typeface="Arial"/>
        <a:buChar char="•"/>
        <a:defRPr sz="1800" kern="1200" dirty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rtl="0" algn="l" defTabSz="914400">
        <a:lnSpc>
          <a:spcPct val="90000"/>
        </a:lnSpc>
        <a:spcBef>
          <a:spcPts val="500"/>
        </a:spcBef>
        <a:buFont typeface="Arial"/>
        <a:buChar char="•"/>
        <a:defRPr sz="1800" kern="1200" dirty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rtl="0" algn="l" defTabSz="914400">
        <a:lnSpc>
          <a:spcPct val="90000"/>
        </a:lnSpc>
        <a:spcBef>
          <a:spcPts val="500"/>
        </a:spcBef>
        <a:buFont typeface="Arial"/>
        <a:buChar char="•"/>
        <a:defRPr sz="1800" kern="1200" dirty="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rtl="0" algn="l" defTabSz="914400">
        <a:lnSpc>
          <a:spcPct val="90000"/>
        </a:lnSpc>
        <a:spcBef>
          <a:spcPts val="500"/>
        </a:spcBef>
        <a:buFont typeface="Arial"/>
        <a:buChar char="•"/>
        <a:defRPr sz="1800" kern="1200" dirty="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rtl="0" algn="l" defTabSz="914400">
        <a:lnSpc>
          <a:spcPct val="90000"/>
        </a:lnSpc>
        <a:spcBef>
          <a:spcPts val="500"/>
        </a:spcBef>
        <a:buFont typeface="Arial"/>
        <a:buChar char="•"/>
        <a:defRPr sz="1800" kern="1200" dirty="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rtl="0" algn="l" defTabSz="914400">
        <a:lnSpc>
          <a:spcPct val="90000"/>
        </a:lnSpc>
        <a:spcBef>
          <a:spcPts val="500"/>
        </a:spcBef>
        <a:buFont typeface="Arial"/>
        <a:buChar char="•"/>
        <a:defRPr sz="1800" kern="1200" dirty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 defTabSz="914400">
        <a:defRPr lang="en-US" dirty="0"/>
      </a:defPPr>
      <a:lvl1pPr marL="0" rtl="0" algn="l" defTabSz="914400">
        <a:defRPr sz="1800" kern="1200" dirty="0">
          <a:solidFill>
            <a:schemeClr val="tx1"/>
          </a:solidFill>
          <a:latin typeface="+mn-lt"/>
          <a:ea typeface="+mn-ea"/>
          <a:cs typeface="+mn-cs"/>
        </a:defRPr>
      </a:lvl1pPr>
      <a:lvl2pPr marL="457200" rtl="0" algn="l" defTabSz="914400">
        <a:defRPr sz="1800" kern="1200" dirty="0">
          <a:solidFill>
            <a:schemeClr val="tx1"/>
          </a:solidFill>
          <a:latin typeface="+mn-lt"/>
          <a:ea typeface="+mn-ea"/>
          <a:cs typeface="+mn-cs"/>
        </a:defRPr>
      </a:lvl2pPr>
      <a:lvl3pPr marL="914400" rtl="0" algn="l" defTabSz="914400">
        <a:defRPr sz="1800" kern="1200" dirty="0">
          <a:solidFill>
            <a:schemeClr val="tx1"/>
          </a:solidFill>
          <a:latin typeface="+mn-lt"/>
          <a:ea typeface="+mn-ea"/>
          <a:cs typeface="+mn-cs"/>
        </a:defRPr>
      </a:lvl3pPr>
      <a:lvl4pPr marL="1371600" rtl="0" algn="l" defTabSz="914400">
        <a:defRPr sz="1800" kern="1200" dirty="0">
          <a:solidFill>
            <a:schemeClr val="tx1"/>
          </a:solidFill>
          <a:latin typeface="+mn-lt"/>
          <a:ea typeface="+mn-ea"/>
          <a:cs typeface="+mn-cs"/>
        </a:defRPr>
      </a:lvl4pPr>
      <a:lvl5pPr marL="1828800" rtl="0" algn="l" defTabSz="914400">
        <a:defRPr sz="1800" kern="1200" dirty="0">
          <a:solidFill>
            <a:schemeClr val="tx1"/>
          </a:solidFill>
          <a:latin typeface="+mn-lt"/>
          <a:ea typeface="+mn-ea"/>
          <a:cs typeface="+mn-cs"/>
        </a:defRPr>
      </a:lvl5pPr>
      <a:lvl6pPr marL="2286000" rtl="0" algn="l" defTabSz="914400">
        <a:defRPr sz="1800" kern="1200" dirty="0">
          <a:solidFill>
            <a:schemeClr val="tx1"/>
          </a:solidFill>
          <a:latin typeface="+mn-lt"/>
          <a:ea typeface="+mn-ea"/>
          <a:cs typeface="+mn-cs"/>
        </a:defRPr>
      </a:lvl6pPr>
      <a:lvl7pPr marL="2743200" rtl="0" algn="l" defTabSz="914400">
        <a:defRPr sz="1800" kern="1200" dirty="0">
          <a:solidFill>
            <a:schemeClr val="tx1"/>
          </a:solidFill>
          <a:latin typeface="+mn-lt"/>
          <a:ea typeface="+mn-ea"/>
          <a:cs typeface="+mn-cs"/>
        </a:defRPr>
      </a:lvl7pPr>
      <a:lvl8pPr marL="3200400" rtl="0" algn="l" defTabSz="914400">
        <a:defRPr sz="1800" kern="1200" dirty="0">
          <a:solidFill>
            <a:schemeClr val="tx1"/>
          </a:solidFill>
          <a:latin typeface="+mn-lt"/>
          <a:ea typeface="+mn-ea"/>
          <a:cs typeface="+mn-cs"/>
        </a:defRPr>
      </a:lvl8pPr>
      <a:lvl9pPr marL="3657600" rtl="0" algn="l" defTabSz="914400">
        <a:defRPr sz="1800" kern="1200" dirty="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47" Type="http://schemas.openxmlformats.org/officeDocument/2006/relationships/image" Target="../media/image32.png" /><Relationship Id="rId48" Type="http://schemas.openxmlformats.org/officeDocument/2006/relationships/image" Target="../media/image2.png" /><Relationship Id="rId49" Type="http://schemas.openxmlformats.org/officeDocument/2006/relationships/image" Target="../media/image3.svg" /><Relationship Id="rId50" Type="http://schemas.openxmlformats.org/officeDocument/2006/relationships/image" Target="../media/image4.png" /><Relationship Id="rId51" Type="http://schemas.openxmlformats.org/officeDocument/2006/relationships/image" Target="../media/image5.svg" /><Relationship Id="rId52" Type="http://schemas.openxmlformats.org/officeDocument/2006/relationships/image" Target="../media/image6.png" /><Relationship Id="rId53" Type="http://schemas.openxmlformats.org/officeDocument/2006/relationships/image" Target="../media/image7.svg" /><Relationship Id="rId54" Type="http://schemas.openxmlformats.org/officeDocument/2006/relationships/image" Target="../media/image8.png" /><Relationship Id="rId55" Type="http://schemas.openxmlformats.org/officeDocument/2006/relationships/image" Target="../media/image9.svg" /><Relationship Id="rId56" Type="http://schemas.openxmlformats.org/officeDocument/2006/relationships/image" Target="../media/image10.png" /><Relationship Id="rId57" Type="http://schemas.openxmlformats.org/officeDocument/2006/relationships/image" Target="../media/image11.svg" /><Relationship Id="rId58" Type="http://schemas.openxmlformats.org/officeDocument/2006/relationships/image" Target="../media/image12.png" /><Relationship Id="rId59" Type="http://schemas.openxmlformats.org/officeDocument/2006/relationships/image" Target="../media/image13.svg" /><Relationship Id="rId60" Type="http://schemas.openxmlformats.org/officeDocument/2006/relationships/image" Target="../media/image14.png" /><Relationship Id="rId61" Type="http://schemas.openxmlformats.org/officeDocument/2006/relationships/image" Target="../media/image15.svg" /><Relationship Id="rId62" Type="http://schemas.openxmlformats.org/officeDocument/2006/relationships/image" Target="../media/image16.png" /><Relationship Id="rId63" Type="http://schemas.openxmlformats.org/officeDocument/2006/relationships/image" Target="../media/image17.svg" /><Relationship Id="rId64" Type="http://schemas.openxmlformats.org/officeDocument/2006/relationships/image" Target="../media/image18.png" /><Relationship Id="rId65" Type="http://schemas.openxmlformats.org/officeDocument/2006/relationships/image" Target="../media/image19.svg" /><Relationship Id="rId66" Type="http://schemas.openxmlformats.org/officeDocument/2006/relationships/image" Target="../media/image20.png" /><Relationship Id="rId67" Type="http://schemas.openxmlformats.org/officeDocument/2006/relationships/image" Target="../media/image21.svg" /><Relationship Id="rId68" Type="http://schemas.openxmlformats.org/officeDocument/2006/relationships/image" Target="../media/image22.png" /><Relationship Id="rId69" Type="http://schemas.openxmlformats.org/officeDocument/2006/relationships/image" Target="../media/image23.svg" /><Relationship Id="rId70" Type="http://schemas.openxmlformats.org/officeDocument/2006/relationships/image" Target="../media/image24.png" /><Relationship Id="rId71" Type="http://schemas.openxmlformats.org/officeDocument/2006/relationships/image" Target="../media/image25.svg" /><Relationship Id="rId72" Type="http://schemas.openxmlformats.org/officeDocument/2006/relationships/image" Target="../media/image26.png" /><Relationship Id="rId73" Type="http://schemas.openxmlformats.org/officeDocument/2006/relationships/image" Target="../media/image27.svg" /><Relationship Id="rId74" Type="http://schemas.openxmlformats.org/officeDocument/2006/relationships/image" Target="../media/image28.png" /><Relationship Id="rId75" Type="http://schemas.openxmlformats.org/officeDocument/2006/relationships/image" Target="../media/image29.svg" /><Relationship Id="rId76" Type="http://schemas.openxmlformats.org/officeDocument/2006/relationships/image" Target="../media/image30.png" /><Relationship Id="rId77" Type="http://schemas.openxmlformats.org/officeDocument/2006/relationships/image" Target="../media/image31.svg" /><Relationship Id="rId78" Type="http://schemas.openxmlformats.org/officeDocument/2006/relationships/image" Target="../media/image63.png" /><Relationship Id="rId79" Type="http://schemas.openxmlformats.org/officeDocument/2006/relationships/image" Target="../media/image33.svg" /><Relationship Id="rId80" Type="http://schemas.openxmlformats.org/officeDocument/2006/relationships/image" Target="../media/image30.png" /><Relationship Id="rId81" Type="http://schemas.openxmlformats.org/officeDocument/2006/relationships/image" Target="../media/image31.svg" /><Relationship Id="rId82" Type="http://schemas.openxmlformats.org/officeDocument/2006/relationships/image" Target="../media/image63.png" /><Relationship Id="rId83" Type="http://schemas.openxmlformats.org/officeDocument/2006/relationships/image" Target="../media/image33.svg" /><Relationship Id="rId84" Type="http://schemas.openxmlformats.org/officeDocument/2006/relationships/image" Target="../media/image30.png" /><Relationship Id="rId85" Type="http://schemas.openxmlformats.org/officeDocument/2006/relationships/image" Target="../media/image31.svg" /><Relationship Id="rId86" Type="http://schemas.openxmlformats.org/officeDocument/2006/relationships/image" Target="../media/image63.png" /><Relationship Id="rId87" Type="http://schemas.openxmlformats.org/officeDocument/2006/relationships/image" Target="../media/image33.svg" /><Relationship Id="rId88" Type="http://schemas.openxmlformats.org/officeDocument/2006/relationships/image" Target="../media/image34.png" /><Relationship Id="rId89" Type="http://schemas.openxmlformats.org/officeDocument/2006/relationships/image" Target="../media/image35.svg" /><Relationship Id="rId90" Type="http://schemas.openxmlformats.org/officeDocument/2006/relationships/image" Target="../media/image34.png" /><Relationship Id="rId91" Type="http://schemas.openxmlformats.org/officeDocument/2006/relationships/image" Target="../media/image35.svg" /><Relationship Id="rId92" Type="http://schemas.openxmlformats.org/officeDocument/2006/relationships/image" Target="../media/image34.png" /><Relationship Id="rId93" Type="http://schemas.openxmlformats.org/officeDocument/2006/relationships/image" Target="../media/image35.svg" /><Relationship Id="rId94" Type="http://schemas.openxmlformats.org/officeDocument/2006/relationships/image" Target="../media/image36.png" /><Relationship Id="rId95" Type="http://schemas.openxmlformats.org/officeDocument/2006/relationships/image" Target="../media/image37.svg" /><Relationship Id="rId96" Type="http://schemas.openxmlformats.org/officeDocument/2006/relationships/image" Target="../media/image36.png" /><Relationship Id="rId97" Type="http://schemas.openxmlformats.org/officeDocument/2006/relationships/image" Target="../media/image37.svg" /><Relationship Id="rId98" Type="http://schemas.openxmlformats.org/officeDocument/2006/relationships/image" Target="../media/image38.png" /><Relationship Id="rId99" Type="http://schemas.openxmlformats.org/officeDocument/2006/relationships/image" Target="../media/image39.svg" /><Relationship Id="rId100" Type="http://schemas.openxmlformats.org/officeDocument/2006/relationships/image" Target="../media/image40.png" /><Relationship Id="rId101" Type="http://schemas.openxmlformats.org/officeDocument/2006/relationships/image" Target="../media/image41.svg" /><Relationship Id="rId102" Type="http://schemas.openxmlformats.org/officeDocument/2006/relationships/image" Target="../media/image42.png" /><Relationship Id="rId103" Type="http://schemas.openxmlformats.org/officeDocument/2006/relationships/image" Target="../media/image43.svg" /><Relationship Id="rId104" Type="http://schemas.openxmlformats.org/officeDocument/2006/relationships/image" Target="../media/image44.png" /><Relationship Id="rId105" Type="http://schemas.openxmlformats.org/officeDocument/2006/relationships/image" Target="../media/image45.svg" /><Relationship Id="rId106" Type="http://schemas.openxmlformats.org/officeDocument/2006/relationships/image" Target="../media/image6.png" /><Relationship Id="rId107" Type="http://schemas.openxmlformats.org/officeDocument/2006/relationships/image" Target="../media/image7.svg" /><Relationship Id="rId108" Type="http://schemas.openxmlformats.org/officeDocument/2006/relationships/image" Target="../media/image6.png" /><Relationship Id="rId109" Type="http://schemas.openxmlformats.org/officeDocument/2006/relationships/image" Target="../media/image7.svg" /><Relationship Id="rId110" Type="http://schemas.openxmlformats.org/officeDocument/2006/relationships/image" Target="../media/image6.png" /><Relationship Id="rId111" Type="http://schemas.openxmlformats.org/officeDocument/2006/relationships/image" Target="../media/image7.svg" /></Relationships>
</file>

<file path=ppt/slides/_rels/slide1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4" Type="http://schemas.openxmlformats.org/officeDocument/2006/relationships/image" Target="../media/image46.png" /><Relationship Id="rId5" Type="http://schemas.openxmlformats.org/officeDocument/2006/relationships/image" Target="../media/image47.svg" /><Relationship Id="rId18" Type="http://schemas.openxmlformats.org/officeDocument/2006/relationships/chart" Target="../charts/chart1.xml" /><Relationship Id="rId19" Type="http://schemas.openxmlformats.org/officeDocument/2006/relationships/chart" Target="../charts/chart2.xml" /><Relationship Id="rId20" Type="http://schemas.openxmlformats.org/officeDocument/2006/relationships/image" Target="../media/image2.png" /><Relationship Id="rId21" Type="http://schemas.openxmlformats.org/officeDocument/2006/relationships/image" Target="../media/image3.svg" /><Relationship Id="rId22" Type="http://schemas.openxmlformats.org/officeDocument/2006/relationships/image" Target="../media/image36.png" /><Relationship Id="rId23" Type="http://schemas.openxmlformats.org/officeDocument/2006/relationships/image" Target="../media/image37.svg" /><Relationship Id="rId24" Type="http://schemas.openxmlformats.org/officeDocument/2006/relationships/image" Target="../media/image36.png" /><Relationship Id="rId25" Type="http://schemas.openxmlformats.org/officeDocument/2006/relationships/image" Target="../media/image37.svg" /><Relationship Id="rId26" Type="http://schemas.openxmlformats.org/officeDocument/2006/relationships/image" Target="../media/image38.png" /><Relationship Id="rId27" Type="http://schemas.openxmlformats.org/officeDocument/2006/relationships/image" Target="../media/image39.svg" /><Relationship Id="rId28" Type="http://schemas.openxmlformats.org/officeDocument/2006/relationships/image" Target="../media/image40.png" /><Relationship Id="rId29" Type="http://schemas.openxmlformats.org/officeDocument/2006/relationships/image" Target="../media/image41.svg" /><Relationship Id="rId30" Type="http://schemas.openxmlformats.org/officeDocument/2006/relationships/image" Target="../media/image42.png" /><Relationship Id="rId31" Type="http://schemas.openxmlformats.org/officeDocument/2006/relationships/image" Target="../media/image43.svg" /><Relationship Id="rId32" Type="http://schemas.openxmlformats.org/officeDocument/2006/relationships/image" Target="../media/image44.png" /><Relationship Id="rId33" Type="http://schemas.openxmlformats.org/officeDocument/2006/relationships/image" Target="../media/image45.svg" /><Relationship Id="rId34" Type="http://schemas.openxmlformats.org/officeDocument/2006/relationships/chart" Target="../charts/chart3.xml" /><Relationship Id="rId35" Type="http://schemas.openxmlformats.org/officeDocument/2006/relationships/chart" Target="../charts/chart4.xml" /></Relationships>
</file>

<file path=ppt/slides/_rels/slide1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4" Type="http://schemas.openxmlformats.org/officeDocument/2006/relationships/image" Target="../media/image46.png" /><Relationship Id="rId5" Type="http://schemas.openxmlformats.org/officeDocument/2006/relationships/image" Target="../media/image47.svg" /><Relationship Id="rId18" Type="http://schemas.openxmlformats.org/officeDocument/2006/relationships/chart" Target="../charts/chart5.xml" /><Relationship Id="rId19" Type="http://schemas.openxmlformats.org/officeDocument/2006/relationships/chart" Target="../charts/chart6.xml" /><Relationship Id="rId20" Type="http://schemas.openxmlformats.org/officeDocument/2006/relationships/image" Target="../media/image2.png" /><Relationship Id="rId21" Type="http://schemas.openxmlformats.org/officeDocument/2006/relationships/image" Target="../media/image3.svg" /><Relationship Id="rId22" Type="http://schemas.openxmlformats.org/officeDocument/2006/relationships/image" Target="../media/image36.png" /><Relationship Id="rId23" Type="http://schemas.openxmlformats.org/officeDocument/2006/relationships/image" Target="../media/image37.svg" /><Relationship Id="rId24" Type="http://schemas.openxmlformats.org/officeDocument/2006/relationships/image" Target="../media/image36.png" /><Relationship Id="rId25" Type="http://schemas.openxmlformats.org/officeDocument/2006/relationships/image" Target="../media/image37.svg" /><Relationship Id="rId26" Type="http://schemas.openxmlformats.org/officeDocument/2006/relationships/image" Target="../media/image38.png" /><Relationship Id="rId27" Type="http://schemas.openxmlformats.org/officeDocument/2006/relationships/image" Target="../media/image39.svg" /><Relationship Id="rId28" Type="http://schemas.openxmlformats.org/officeDocument/2006/relationships/image" Target="../media/image40.png" /><Relationship Id="rId29" Type="http://schemas.openxmlformats.org/officeDocument/2006/relationships/image" Target="../media/image41.svg" /><Relationship Id="rId30" Type="http://schemas.openxmlformats.org/officeDocument/2006/relationships/image" Target="../media/image42.png" /><Relationship Id="rId31" Type="http://schemas.openxmlformats.org/officeDocument/2006/relationships/image" Target="../media/image43.svg" /><Relationship Id="rId32" Type="http://schemas.openxmlformats.org/officeDocument/2006/relationships/image" Target="../media/image44.png" /><Relationship Id="rId33" Type="http://schemas.openxmlformats.org/officeDocument/2006/relationships/image" Target="../media/image45.svg" /><Relationship Id="rId34" Type="http://schemas.openxmlformats.org/officeDocument/2006/relationships/chart" Target="../charts/chart7.xml" /><Relationship Id="rId35" Type="http://schemas.openxmlformats.org/officeDocument/2006/relationships/chart" Target="../charts/chart8.xml" /></Relationships>
</file>

<file path=ppt/slides/_rels/slide1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4" Type="http://schemas.openxmlformats.org/officeDocument/2006/relationships/image" Target="../media/image46.png" /><Relationship Id="rId5" Type="http://schemas.openxmlformats.org/officeDocument/2006/relationships/image" Target="../media/image47.svg" /><Relationship Id="rId18" Type="http://schemas.openxmlformats.org/officeDocument/2006/relationships/chart" Target="../charts/chart9.xml" /><Relationship Id="rId19" Type="http://schemas.openxmlformats.org/officeDocument/2006/relationships/chart" Target="../charts/chart10.xml" /><Relationship Id="rId20" Type="http://schemas.openxmlformats.org/officeDocument/2006/relationships/image" Target="../media/image2.png" /><Relationship Id="rId21" Type="http://schemas.openxmlformats.org/officeDocument/2006/relationships/image" Target="../media/image3.svg" /><Relationship Id="rId22" Type="http://schemas.openxmlformats.org/officeDocument/2006/relationships/image" Target="../media/image36.png" /><Relationship Id="rId23" Type="http://schemas.openxmlformats.org/officeDocument/2006/relationships/image" Target="../media/image37.svg" /><Relationship Id="rId24" Type="http://schemas.openxmlformats.org/officeDocument/2006/relationships/image" Target="../media/image36.png" /><Relationship Id="rId25" Type="http://schemas.openxmlformats.org/officeDocument/2006/relationships/image" Target="../media/image37.svg" /><Relationship Id="rId26" Type="http://schemas.openxmlformats.org/officeDocument/2006/relationships/image" Target="../media/image38.png" /><Relationship Id="rId27" Type="http://schemas.openxmlformats.org/officeDocument/2006/relationships/image" Target="../media/image39.svg" /><Relationship Id="rId28" Type="http://schemas.openxmlformats.org/officeDocument/2006/relationships/image" Target="../media/image40.png" /><Relationship Id="rId29" Type="http://schemas.openxmlformats.org/officeDocument/2006/relationships/image" Target="../media/image41.svg" /><Relationship Id="rId30" Type="http://schemas.openxmlformats.org/officeDocument/2006/relationships/image" Target="../media/image42.png" /><Relationship Id="rId31" Type="http://schemas.openxmlformats.org/officeDocument/2006/relationships/image" Target="../media/image43.svg" /><Relationship Id="rId32" Type="http://schemas.openxmlformats.org/officeDocument/2006/relationships/image" Target="../media/image44.png" /><Relationship Id="rId33" Type="http://schemas.openxmlformats.org/officeDocument/2006/relationships/image" Target="../media/image45.svg" /><Relationship Id="rId34" Type="http://schemas.openxmlformats.org/officeDocument/2006/relationships/chart" Target="../charts/chart11.xml" /><Relationship Id="rId35" Type="http://schemas.openxmlformats.org/officeDocument/2006/relationships/chart" Target="../charts/chart12.xml" /></Relationships>
</file>

<file path=ppt/slides/_rels/slide1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4" Type="http://schemas.openxmlformats.org/officeDocument/2006/relationships/image" Target="../media/image46.png" /><Relationship Id="rId5" Type="http://schemas.openxmlformats.org/officeDocument/2006/relationships/image" Target="../media/image47.svg" /><Relationship Id="rId18" Type="http://schemas.openxmlformats.org/officeDocument/2006/relationships/chart" Target="../charts/chart13.xml" /><Relationship Id="rId19" Type="http://schemas.openxmlformats.org/officeDocument/2006/relationships/chart" Target="../charts/chart14.xml" /><Relationship Id="rId20" Type="http://schemas.openxmlformats.org/officeDocument/2006/relationships/image" Target="../media/image2.png" /><Relationship Id="rId21" Type="http://schemas.openxmlformats.org/officeDocument/2006/relationships/image" Target="../media/image3.svg" /><Relationship Id="rId22" Type="http://schemas.openxmlformats.org/officeDocument/2006/relationships/image" Target="../media/image36.png" /><Relationship Id="rId23" Type="http://schemas.openxmlformats.org/officeDocument/2006/relationships/image" Target="../media/image37.svg" /><Relationship Id="rId24" Type="http://schemas.openxmlformats.org/officeDocument/2006/relationships/image" Target="../media/image36.png" /><Relationship Id="rId25" Type="http://schemas.openxmlformats.org/officeDocument/2006/relationships/image" Target="../media/image37.svg" /><Relationship Id="rId26" Type="http://schemas.openxmlformats.org/officeDocument/2006/relationships/image" Target="../media/image38.png" /><Relationship Id="rId27" Type="http://schemas.openxmlformats.org/officeDocument/2006/relationships/image" Target="../media/image39.svg" /><Relationship Id="rId28" Type="http://schemas.openxmlformats.org/officeDocument/2006/relationships/image" Target="../media/image40.png" /><Relationship Id="rId29" Type="http://schemas.openxmlformats.org/officeDocument/2006/relationships/image" Target="../media/image41.svg" /><Relationship Id="rId30" Type="http://schemas.openxmlformats.org/officeDocument/2006/relationships/image" Target="../media/image42.png" /><Relationship Id="rId31" Type="http://schemas.openxmlformats.org/officeDocument/2006/relationships/image" Target="../media/image43.svg" /><Relationship Id="rId32" Type="http://schemas.openxmlformats.org/officeDocument/2006/relationships/image" Target="../media/image44.png" /><Relationship Id="rId33" Type="http://schemas.openxmlformats.org/officeDocument/2006/relationships/image" Target="../media/image45.svg" /><Relationship Id="rId34" Type="http://schemas.openxmlformats.org/officeDocument/2006/relationships/chart" Target="../charts/chart15.xml" /><Relationship Id="rId35" Type="http://schemas.openxmlformats.org/officeDocument/2006/relationships/chart" Target="../charts/chart16.xml" /></Relationships>
</file>

<file path=ppt/slides/_rels/slide2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4" Type="http://schemas.openxmlformats.org/officeDocument/2006/relationships/image" Target="../media/image46.png" /><Relationship Id="rId5" Type="http://schemas.openxmlformats.org/officeDocument/2006/relationships/image" Target="../media/image47.svg" /><Relationship Id="rId18" Type="http://schemas.openxmlformats.org/officeDocument/2006/relationships/chart" Target="../charts/chart17.xml" /><Relationship Id="rId19" Type="http://schemas.openxmlformats.org/officeDocument/2006/relationships/chart" Target="../charts/chart18.xml" /><Relationship Id="rId20" Type="http://schemas.openxmlformats.org/officeDocument/2006/relationships/image" Target="../media/image2.png" /><Relationship Id="rId21" Type="http://schemas.openxmlformats.org/officeDocument/2006/relationships/image" Target="../media/image3.svg" /><Relationship Id="rId22" Type="http://schemas.openxmlformats.org/officeDocument/2006/relationships/image" Target="../media/image36.png" /><Relationship Id="rId23" Type="http://schemas.openxmlformats.org/officeDocument/2006/relationships/image" Target="../media/image37.svg" /><Relationship Id="rId24" Type="http://schemas.openxmlformats.org/officeDocument/2006/relationships/image" Target="../media/image36.png" /><Relationship Id="rId25" Type="http://schemas.openxmlformats.org/officeDocument/2006/relationships/image" Target="../media/image37.svg" /><Relationship Id="rId26" Type="http://schemas.openxmlformats.org/officeDocument/2006/relationships/image" Target="../media/image38.png" /><Relationship Id="rId27" Type="http://schemas.openxmlformats.org/officeDocument/2006/relationships/image" Target="../media/image39.svg" /><Relationship Id="rId28" Type="http://schemas.openxmlformats.org/officeDocument/2006/relationships/image" Target="../media/image40.png" /><Relationship Id="rId29" Type="http://schemas.openxmlformats.org/officeDocument/2006/relationships/image" Target="../media/image41.svg" /><Relationship Id="rId30" Type="http://schemas.openxmlformats.org/officeDocument/2006/relationships/image" Target="../media/image42.png" /><Relationship Id="rId31" Type="http://schemas.openxmlformats.org/officeDocument/2006/relationships/image" Target="../media/image43.svg" /><Relationship Id="rId32" Type="http://schemas.openxmlformats.org/officeDocument/2006/relationships/image" Target="../media/image44.png" /><Relationship Id="rId33" Type="http://schemas.openxmlformats.org/officeDocument/2006/relationships/image" Target="../media/image45.svg" /><Relationship Id="rId34" Type="http://schemas.openxmlformats.org/officeDocument/2006/relationships/chart" Target="../charts/chart19.xml" /><Relationship Id="rId35" Type="http://schemas.openxmlformats.org/officeDocument/2006/relationships/chart" Target="../charts/chart20.xml" /></Relationships>
</file>

<file path=ppt/slides/_rels/slide2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4" Type="http://schemas.openxmlformats.org/officeDocument/2006/relationships/image" Target="../media/image46.png" /><Relationship Id="rId5" Type="http://schemas.openxmlformats.org/officeDocument/2006/relationships/image" Target="../media/image47.svg" /><Relationship Id="rId18" Type="http://schemas.openxmlformats.org/officeDocument/2006/relationships/chart" Target="../charts/chart21.xml" /><Relationship Id="rId19" Type="http://schemas.openxmlformats.org/officeDocument/2006/relationships/chart" Target="../charts/chart22.xml" /><Relationship Id="rId20" Type="http://schemas.openxmlformats.org/officeDocument/2006/relationships/image" Target="../media/image2.png" /><Relationship Id="rId21" Type="http://schemas.openxmlformats.org/officeDocument/2006/relationships/image" Target="../media/image3.svg" /><Relationship Id="rId22" Type="http://schemas.openxmlformats.org/officeDocument/2006/relationships/image" Target="../media/image36.png" /><Relationship Id="rId23" Type="http://schemas.openxmlformats.org/officeDocument/2006/relationships/image" Target="../media/image37.svg" /><Relationship Id="rId24" Type="http://schemas.openxmlformats.org/officeDocument/2006/relationships/image" Target="../media/image36.png" /><Relationship Id="rId25" Type="http://schemas.openxmlformats.org/officeDocument/2006/relationships/image" Target="../media/image37.svg" /><Relationship Id="rId26" Type="http://schemas.openxmlformats.org/officeDocument/2006/relationships/image" Target="../media/image38.png" /><Relationship Id="rId27" Type="http://schemas.openxmlformats.org/officeDocument/2006/relationships/image" Target="../media/image39.svg" /><Relationship Id="rId28" Type="http://schemas.openxmlformats.org/officeDocument/2006/relationships/image" Target="../media/image40.png" /><Relationship Id="rId29" Type="http://schemas.openxmlformats.org/officeDocument/2006/relationships/image" Target="../media/image41.svg" /><Relationship Id="rId30" Type="http://schemas.openxmlformats.org/officeDocument/2006/relationships/image" Target="../media/image42.png" /><Relationship Id="rId31" Type="http://schemas.openxmlformats.org/officeDocument/2006/relationships/image" Target="../media/image43.svg" /><Relationship Id="rId32" Type="http://schemas.openxmlformats.org/officeDocument/2006/relationships/image" Target="../media/image44.png" /><Relationship Id="rId33" Type="http://schemas.openxmlformats.org/officeDocument/2006/relationships/image" Target="../media/image45.svg" /><Relationship Id="rId34" Type="http://schemas.openxmlformats.org/officeDocument/2006/relationships/chart" Target="../charts/chart23.xml" /><Relationship Id="rId35" Type="http://schemas.openxmlformats.org/officeDocument/2006/relationships/chart" Target="../charts/chart24.xml" /></Relationships>
</file>

<file path=ppt/slides/_rels/slide2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4" Type="http://schemas.openxmlformats.org/officeDocument/2006/relationships/image" Target="../media/image46.png" /><Relationship Id="rId5" Type="http://schemas.openxmlformats.org/officeDocument/2006/relationships/image" Target="../media/image47.svg" /><Relationship Id="rId18" Type="http://schemas.openxmlformats.org/officeDocument/2006/relationships/chart" Target="../charts/chart25.xml" /><Relationship Id="rId19" Type="http://schemas.openxmlformats.org/officeDocument/2006/relationships/chart" Target="../charts/chart26.xml" /><Relationship Id="rId20" Type="http://schemas.openxmlformats.org/officeDocument/2006/relationships/image" Target="../media/image2.png" /><Relationship Id="rId21" Type="http://schemas.openxmlformats.org/officeDocument/2006/relationships/image" Target="../media/image3.svg" /><Relationship Id="rId22" Type="http://schemas.openxmlformats.org/officeDocument/2006/relationships/image" Target="../media/image36.png" /><Relationship Id="rId23" Type="http://schemas.openxmlformats.org/officeDocument/2006/relationships/image" Target="../media/image37.svg" /><Relationship Id="rId24" Type="http://schemas.openxmlformats.org/officeDocument/2006/relationships/image" Target="../media/image36.png" /><Relationship Id="rId25" Type="http://schemas.openxmlformats.org/officeDocument/2006/relationships/image" Target="../media/image37.svg" /><Relationship Id="rId26" Type="http://schemas.openxmlformats.org/officeDocument/2006/relationships/image" Target="../media/image38.png" /><Relationship Id="rId27" Type="http://schemas.openxmlformats.org/officeDocument/2006/relationships/image" Target="../media/image39.svg" /><Relationship Id="rId28" Type="http://schemas.openxmlformats.org/officeDocument/2006/relationships/image" Target="../media/image40.png" /><Relationship Id="rId29" Type="http://schemas.openxmlformats.org/officeDocument/2006/relationships/image" Target="../media/image41.svg" /><Relationship Id="rId30" Type="http://schemas.openxmlformats.org/officeDocument/2006/relationships/image" Target="../media/image42.png" /><Relationship Id="rId31" Type="http://schemas.openxmlformats.org/officeDocument/2006/relationships/image" Target="../media/image43.svg" /><Relationship Id="rId32" Type="http://schemas.openxmlformats.org/officeDocument/2006/relationships/image" Target="../media/image44.png" /><Relationship Id="rId33" Type="http://schemas.openxmlformats.org/officeDocument/2006/relationships/image" Target="../media/image45.svg" /><Relationship Id="rId34" Type="http://schemas.openxmlformats.org/officeDocument/2006/relationships/chart" Target="../charts/chart27.xml" /><Relationship Id="rId35" Type="http://schemas.openxmlformats.org/officeDocument/2006/relationships/chart" Target="../charts/chart28.xml" /></Relationships>
</file>

<file path=ppt/slides/_rels/slide2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4" Type="http://schemas.openxmlformats.org/officeDocument/2006/relationships/image" Target="../media/image46.png" /><Relationship Id="rId5" Type="http://schemas.openxmlformats.org/officeDocument/2006/relationships/image" Target="../media/image47.svg" /><Relationship Id="rId18" Type="http://schemas.openxmlformats.org/officeDocument/2006/relationships/chart" Target="../charts/chart29.xml" /><Relationship Id="rId19" Type="http://schemas.openxmlformats.org/officeDocument/2006/relationships/chart" Target="../charts/chart30.xml" /><Relationship Id="rId20" Type="http://schemas.openxmlformats.org/officeDocument/2006/relationships/image" Target="../media/image2.png" /><Relationship Id="rId21" Type="http://schemas.openxmlformats.org/officeDocument/2006/relationships/image" Target="../media/image3.svg" /><Relationship Id="rId22" Type="http://schemas.openxmlformats.org/officeDocument/2006/relationships/image" Target="../media/image36.png" /><Relationship Id="rId23" Type="http://schemas.openxmlformats.org/officeDocument/2006/relationships/image" Target="../media/image37.svg" /><Relationship Id="rId24" Type="http://schemas.openxmlformats.org/officeDocument/2006/relationships/image" Target="../media/image36.png" /><Relationship Id="rId25" Type="http://schemas.openxmlformats.org/officeDocument/2006/relationships/image" Target="../media/image37.svg" /><Relationship Id="rId26" Type="http://schemas.openxmlformats.org/officeDocument/2006/relationships/image" Target="../media/image38.png" /><Relationship Id="rId27" Type="http://schemas.openxmlformats.org/officeDocument/2006/relationships/image" Target="../media/image39.svg" /><Relationship Id="rId28" Type="http://schemas.openxmlformats.org/officeDocument/2006/relationships/image" Target="../media/image40.png" /><Relationship Id="rId29" Type="http://schemas.openxmlformats.org/officeDocument/2006/relationships/image" Target="../media/image41.svg" /><Relationship Id="rId30" Type="http://schemas.openxmlformats.org/officeDocument/2006/relationships/image" Target="../media/image42.png" /><Relationship Id="rId31" Type="http://schemas.openxmlformats.org/officeDocument/2006/relationships/image" Target="../media/image43.svg" /><Relationship Id="rId32" Type="http://schemas.openxmlformats.org/officeDocument/2006/relationships/image" Target="../media/image44.png" /><Relationship Id="rId33" Type="http://schemas.openxmlformats.org/officeDocument/2006/relationships/image" Target="../media/image45.svg" /><Relationship Id="rId34" Type="http://schemas.openxmlformats.org/officeDocument/2006/relationships/chart" Target="../charts/chart31.xml" /><Relationship Id="rId35" Type="http://schemas.openxmlformats.org/officeDocument/2006/relationships/chart" Target="../charts/chart32.xml" /></Relationships>
</file>

<file path=ppt/slides/_rels/slide2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4" Type="http://schemas.openxmlformats.org/officeDocument/2006/relationships/image" Target="../media/image46.png" /><Relationship Id="rId5" Type="http://schemas.openxmlformats.org/officeDocument/2006/relationships/image" Target="../media/image47.svg" /><Relationship Id="rId18" Type="http://schemas.openxmlformats.org/officeDocument/2006/relationships/chart" Target="../charts/chart33.xml" /><Relationship Id="rId19" Type="http://schemas.openxmlformats.org/officeDocument/2006/relationships/chart" Target="../charts/chart34.xml" /><Relationship Id="rId20" Type="http://schemas.openxmlformats.org/officeDocument/2006/relationships/image" Target="../media/image2.png" /><Relationship Id="rId21" Type="http://schemas.openxmlformats.org/officeDocument/2006/relationships/image" Target="../media/image3.svg" /><Relationship Id="rId22" Type="http://schemas.openxmlformats.org/officeDocument/2006/relationships/image" Target="../media/image36.png" /><Relationship Id="rId23" Type="http://schemas.openxmlformats.org/officeDocument/2006/relationships/image" Target="../media/image37.svg" /><Relationship Id="rId24" Type="http://schemas.openxmlformats.org/officeDocument/2006/relationships/image" Target="../media/image36.png" /><Relationship Id="rId25" Type="http://schemas.openxmlformats.org/officeDocument/2006/relationships/image" Target="../media/image37.svg" /><Relationship Id="rId26" Type="http://schemas.openxmlformats.org/officeDocument/2006/relationships/image" Target="../media/image38.png" /><Relationship Id="rId27" Type="http://schemas.openxmlformats.org/officeDocument/2006/relationships/image" Target="../media/image39.svg" /><Relationship Id="rId28" Type="http://schemas.openxmlformats.org/officeDocument/2006/relationships/image" Target="../media/image40.png" /><Relationship Id="rId29" Type="http://schemas.openxmlformats.org/officeDocument/2006/relationships/image" Target="../media/image41.svg" /><Relationship Id="rId30" Type="http://schemas.openxmlformats.org/officeDocument/2006/relationships/image" Target="../media/image42.png" /><Relationship Id="rId31" Type="http://schemas.openxmlformats.org/officeDocument/2006/relationships/image" Target="../media/image43.svg" /><Relationship Id="rId32" Type="http://schemas.openxmlformats.org/officeDocument/2006/relationships/image" Target="../media/image44.png" /><Relationship Id="rId33" Type="http://schemas.openxmlformats.org/officeDocument/2006/relationships/image" Target="../media/image45.svg" /><Relationship Id="rId34" Type="http://schemas.openxmlformats.org/officeDocument/2006/relationships/chart" Target="../charts/chart35.xml" /><Relationship Id="rId35" Type="http://schemas.openxmlformats.org/officeDocument/2006/relationships/chart" Target="../charts/chart36.xml" /></Relationships>
</file>

<file path=ppt/slides/_rels/slide2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17" Type="http://schemas.openxmlformats.org/officeDocument/2006/relationships/image" Target="../media/image241.png" /><Relationship Id="rId18" Type="http://schemas.openxmlformats.org/officeDocument/2006/relationships/image" Target="../media/image49.png" /><Relationship Id="rId19" Type="http://schemas.openxmlformats.org/officeDocument/2006/relationships/image" Target="../media/image50.svg" /><Relationship Id="rId20" Type="http://schemas.openxmlformats.org/officeDocument/2006/relationships/image" Target="../media/image36.png" /><Relationship Id="rId21" Type="http://schemas.openxmlformats.org/officeDocument/2006/relationships/image" Target="../media/image37.svg" /><Relationship Id="rId22" Type="http://schemas.openxmlformats.org/officeDocument/2006/relationships/image" Target="../media/image36.png" /><Relationship Id="rId23" Type="http://schemas.openxmlformats.org/officeDocument/2006/relationships/image" Target="../media/image37.svg" /><Relationship Id="rId24" Type="http://schemas.openxmlformats.org/officeDocument/2006/relationships/image" Target="../media/image38.png" /><Relationship Id="rId25" Type="http://schemas.openxmlformats.org/officeDocument/2006/relationships/image" Target="../media/image39.svg" /><Relationship Id="rId26" Type="http://schemas.openxmlformats.org/officeDocument/2006/relationships/image" Target="../media/image40.png" /><Relationship Id="rId27" Type="http://schemas.openxmlformats.org/officeDocument/2006/relationships/image" Target="../media/image41.svg" /><Relationship Id="rId28" Type="http://schemas.openxmlformats.org/officeDocument/2006/relationships/image" Target="../media/image42.png" /><Relationship Id="rId29" Type="http://schemas.openxmlformats.org/officeDocument/2006/relationships/image" Target="../media/image43.svg" /><Relationship Id="rId30" Type="http://schemas.openxmlformats.org/officeDocument/2006/relationships/image" Target="../media/image44.png" /><Relationship Id="rId31" Type="http://schemas.openxmlformats.org/officeDocument/2006/relationships/image" Target="../media/image45.svg" /><Relationship Id="rId32" Type="http://schemas.openxmlformats.org/officeDocument/2006/relationships/image" Target="../media/image2.png" /><Relationship Id="rId33" Type="http://schemas.openxmlformats.org/officeDocument/2006/relationships/image" Target="../media/image3.svg" /></Relationships>
</file>

<file path=ppt/slides/_rels/slide2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4" Type="http://schemas.openxmlformats.org/officeDocument/2006/relationships/image" Target="../media/image46.png" /><Relationship Id="rId17" Type="http://schemas.openxmlformats.org/officeDocument/2006/relationships/image" Target="../media/image47.svg" /><Relationship Id="rId18" Type="http://schemas.openxmlformats.org/officeDocument/2006/relationships/chart" Target="../charts/chart37.xml" /><Relationship Id="rId19" Type="http://schemas.openxmlformats.org/officeDocument/2006/relationships/image" Target="../media/image2.png" /><Relationship Id="rId20" Type="http://schemas.openxmlformats.org/officeDocument/2006/relationships/image" Target="../media/image3.svg" /><Relationship Id="rId21" Type="http://schemas.openxmlformats.org/officeDocument/2006/relationships/image" Target="../media/image36.png" /><Relationship Id="rId22" Type="http://schemas.openxmlformats.org/officeDocument/2006/relationships/image" Target="../media/image37.svg" /><Relationship Id="rId23" Type="http://schemas.openxmlformats.org/officeDocument/2006/relationships/image" Target="../media/image36.png" /><Relationship Id="rId24" Type="http://schemas.openxmlformats.org/officeDocument/2006/relationships/image" Target="../media/image37.svg" /><Relationship Id="rId25" Type="http://schemas.openxmlformats.org/officeDocument/2006/relationships/image" Target="../media/image38.png" /><Relationship Id="rId26" Type="http://schemas.openxmlformats.org/officeDocument/2006/relationships/image" Target="../media/image39.svg" /><Relationship Id="rId27" Type="http://schemas.openxmlformats.org/officeDocument/2006/relationships/image" Target="../media/image40.png" /><Relationship Id="rId28" Type="http://schemas.openxmlformats.org/officeDocument/2006/relationships/image" Target="../media/image41.svg" /><Relationship Id="rId29" Type="http://schemas.openxmlformats.org/officeDocument/2006/relationships/image" Target="../media/image42.png" /><Relationship Id="rId30" Type="http://schemas.openxmlformats.org/officeDocument/2006/relationships/image" Target="../media/image43.svg" /><Relationship Id="rId31" Type="http://schemas.openxmlformats.org/officeDocument/2006/relationships/image" Target="../media/image44.png" /><Relationship Id="rId32" Type="http://schemas.openxmlformats.org/officeDocument/2006/relationships/image" Target="../media/image45.svg" /><Relationship Id="rId33" Type="http://schemas.openxmlformats.org/officeDocument/2006/relationships/chart" Target="../charts/chart38.xml" /></Relationships>
</file>

<file path=ppt/slides/_rels/slide2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4" Type="http://schemas.openxmlformats.org/officeDocument/2006/relationships/image" Target="../media/image46.png" /><Relationship Id="rId5" Type="http://schemas.openxmlformats.org/officeDocument/2006/relationships/image" Target="../media/image47.svg" /><Relationship Id="rId18" Type="http://schemas.openxmlformats.org/officeDocument/2006/relationships/chart" Target="../charts/chart39.xml" /><Relationship Id="rId19" Type="http://schemas.openxmlformats.org/officeDocument/2006/relationships/chart" Target="../charts/chart40.xml" /><Relationship Id="rId20" Type="http://schemas.openxmlformats.org/officeDocument/2006/relationships/image" Target="../media/image2.png" /><Relationship Id="rId21" Type="http://schemas.openxmlformats.org/officeDocument/2006/relationships/image" Target="../media/image3.svg" /><Relationship Id="rId22" Type="http://schemas.openxmlformats.org/officeDocument/2006/relationships/image" Target="../media/image36.png" /><Relationship Id="rId23" Type="http://schemas.openxmlformats.org/officeDocument/2006/relationships/image" Target="../media/image37.svg" /><Relationship Id="rId24" Type="http://schemas.openxmlformats.org/officeDocument/2006/relationships/image" Target="../media/image36.png" /><Relationship Id="rId25" Type="http://schemas.openxmlformats.org/officeDocument/2006/relationships/image" Target="../media/image37.svg" /><Relationship Id="rId26" Type="http://schemas.openxmlformats.org/officeDocument/2006/relationships/image" Target="../media/image38.png" /><Relationship Id="rId27" Type="http://schemas.openxmlformats.org/officeDocument/2006/relationships/image" Target="../media/image39.svg" /><Relationship Id="rId28" Type="http://schemas.openxmlformats.org/officeDocument/2006/relationships/image" Target="../media/image40.png" /><Relationship Id="rId29" Type="http://schemas.openxmlformats.org/officeDocument/2006/relationships/image" Target="../media/image41.svg" /><Relationship Id="rId30" Type="http://schemas.openxmlformats.org/officeDocument/2006/relationships/image" Target="../media/image42.png" /><Relationship Id="rId31" Type="http://schemas.openxmlformats.org/officeDocument/2006/relationships/image" Target="../media/image43.svg" /><Relationship Id="rId32" Type="http://schemas.openxmlformats.org/officeDocument/2006/relationships/image" Target="../media/image44.png" /><Relationship Id="rId33" Type="http://schemas.openxmlformats.org/officeDocument/2006/relationships/image" Target="../media/image45.svg" /><Relationship Id="rId34" Type="http://schemas.openxmlformats.org/officeDocument/2006/relationships/chart" Target="../charts/chart41.xml" /><Relationship Id="rId35" Type="http://schemas.openxmlformats.org/officeDocument/2006/relationships/chart" Target="../charts/chart42.xml" /></Relationships>
</file>

<file path=ppt/slides/_rels/slide2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16" Type="http://schemas.openxmlformats.org/officeDocument/2006/relationships/image" Target="../media/image2.png" /><Relationship Id="rId17" Type="http://schemas.openxmlformats.org/officeDocument/2006/relationships/image" Target="../media/image3.svg" /><Relationship Id="rId18" Type="http://schemas.openxmlformats.org/officeDocument/2006/relationships/image" Target="../media/image36.png" /><Relationship Id="rId19" Type="http://schemas.openxmlformats.org/officeDocument/2006/relationships/image" Target="../media/image37.svg" /><Relationship Id="rId20" Type="http://schemas.openxmlformats.org/officeDocument/2006/relationships/image" Target="../media/image36.png" /><Relationship Id="rId21" Type="http://schemas.openxmlformats.org/officeDocument/2006/relationships/image" Target="../media/image37.svg" /><Relationship Id="rId22" Type="http://schemas.openxmlformats.org/officeDocument/2006/relationships/image" Target="../media/image38.png" /><Relationship Id="rId23" Type="http://schemas.openxmlformats.org/officeDocument/2006/relationships/image" Target="../media/image39.svg" /><Relationship Id="rId24" Type="http://schemas.openxmlformats.org/officeDocument/2006/relationships/image" Target="../media/image40.png" /><Relationship Id="rId25" Type="http://schemas.openxmlformats.org/officeDocument/2006/relationships/image" Target="../media/image41.svg" /><Relationship Id="rId26" Type="http://schemas.openxmlformats.org/officeDocument/2006/relationships/image" Target="../media/image42.png" /><Relationship Id="rId27" Type="http://schemas.openxmlformats.org/officeDocument/2006/relationships/image" Target="../media/image43.svg" /><Relationship Id="rId28" Type="http://schemas.openxmlformats.org/officeDocument/2006/relationships/image" Target="../media/image44.png" /><Relationship Id="rId29" Type="http://schemas.openxmlformats.org/officeDocument/2006/relationships/image" Target="../media/image45.svg" /><Relationship Id="rId30" Type="http://schemas.openxmlformats.org/officeDocument/2006/relationships/image" Target="../media/image46.png" /><Relationship Id="rId31" Type="http://schemas.openxmlformats.org/officeDocument/2006/relationships/image" Target="../media/image47.svg" /></Relationships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mmaryTopBar"/>
          <p:cNvSpPr>
            <a:spLocks/>
          </p:cNvSpPr>
          <p:nvPr/>
        </p:nvSpPr>
        <p:spPr bwMode="white">
          <a:xfrm flipH="1">
            <a:off x="10385730" y="1318182"/>
            <a:ext cx="1577710" cy="566023"/>
          </a:xfrm>
          <a:prstGeom prst="parallelogram">
            <a:avLst>
              <a:gd name="adj" fmla="val 0"/>
            </a:avLst>
          </a:prstGeom>
          <a:solidFill>
            <a:srgbClr val="F5F5F8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wrap="square"/>
          <a:lstStyle/>
          <a:p>
            <a:pPr algn="ctr" defTabSz="914400"/>
            <a:endParaRPr lang="en-GB" dirty="0">
              <a:latin typeface="Montserrat"/>
            </a:endParaRPr>
          </a:p>
          <a:p>
            <a:pPr algn="ctr" defTabSz="914400"/>
            <a:endParaRPr lang="en-GB" dirty="0">
              <a:latin typeface="Montserrat"/>
            </a:endParaRPr>
          </a:p>
        </p:txBody>
      </p:sp>
      <p:sp>
        <p:nvSpPr>
          <p:cNvPr id="44" name="Rectangle 43"/>
          <p:cNvSpPr>
            <a:spLocks/>
          </p:cNvSpPr>
          <p:nvPr/>
        </p:nvSpPr>
        <p:spPr bwMode="white">
          <a:xfrm>
            <a:off x="221673" y="1939859"/>
            <a:ext cx="11741767" cy="389899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/>
            </a:solidFill>
            <a:headEnd type="none"/>
            <a:tailEnd type="none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wrap="square"/>
          <a:lstStyle/>
          <a:p>
            <a:pPr algn="ctr" defTabSz="914400"/>
            <a:endParaRPr lang="en-GB" dirty="0">
              <a:latin typeface="Montserrat"/>
            </a:endParaRPr>
          </a:p>
        </p:txBody>
      </p:sp>
      <p:pic>
        <p:nvPicPr>
          <p:cNvPr id="7" name="Map1"/>
          <p:cNvPicPr>
            <a:picLocks noChangeAspect="1"/>
          </p:cNvPicPr>
          <p:nvPr/>
        </p:nvPicPr>
        <p:blipFill>
          <a:blip r:embed="rId47">
            <a:lum/>
          </a:blip>
          <a:srcRect/>
          <a:stretch>
            <a:fillRect/>
          </a:stretch>
        </p:blipFill>
        <p:spPr bwMode="white">
          <a:xfrm>
            <a:off x="212804" y="1947309"/>
            <a:ext cx="9576819" cy="430290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109" name="Rectangle 108"/>
          <p:cNvSpPr>
            <a:spLocks/>
          </p:cNvSpPr>
          <p:nvPr/>
        </p:nvSpPr>
        <p:spPr bwMode="white">
          <a:xfrm>
            <a:off x="8582436" y="1944847"/>
            <a:ext cx="1225221" cy="4083625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  <a:alpha val="0"/>
                </a:schemeClr>
              </a:gs>
              <a:gs pos="84000">
                <a:srgbClr val="F2F2F2"/>
              </a:gs>
            </a:gsLst>
            <a:lin ang="0"/>
          </a:gra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wrap="square"/>
          <a:lstStyle/>
          <a:p>
            <a:pPr algn="ctr" defTabSz="914400"/>
            <a:endParaRPr lang="en-GB" dirty="0"/>
          </a:p>
        </p:txBody>
      </p:sp>
      <p:sp>
        <p:nvSpPr>
          <p:cNvPr id="27" name="Station"/>
          <p:cNvSpPr>
            <a:spLocks/>
          </p:cNvSpPr>
          <p:nvPr/>
        </p:nvSpPr>
        <p:spPr bwMode="white">
          <a:xfrm>
            <a:off x="1862138" y="5638867"/>
            <a:ext cx="10096802" cy="616793"/>
          </a:xfrm>
          <a:prstGeom prst="parallelogram">
            <a:avLst>
              <a:gd name="adj" fmla="val 46750"/>
            </a:avLst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wrap="square"/>
          <a:lstStyle/>
          <a:p>
            <a:pPr algn="ctr" defTabSz="914400"/>
            <a:endParaRPr lang="en-GB" dirty="0">
              <a:latin typeface="Montserrat"/>
            </a:endParaRPr>
          </a:p>
          <a:p>
            <a:pPr algn="ctr" defTabSz="914400"/>
            <a:endParaRPr lang="en-GB" dirty="0">
              <a:latin typeface="Montserrat"/>
            </a:endParaRPr>
          </a:p>
        </p:txBody>
      </p:sp>
      <p:sp>
        <p:nvSpPr>
          <p:cNvPr id="40" name="Rectangle 39"/>
          <p:cNvSpPr>
            <a:spLocks/>
          </p:cNvSpPr>
          <p:nvPr/>
        </p:nvSpPr>
        <p:spPr bwMode="white">
          <a:xfrm>
            <a:off x="5265962" y="2097720"/>
            <a:ext cx="1778441" cy="109783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  <a:headEnd type="none"/>
            <a:tailEnd type="none"/>
          </a:ln>
          <a:effectLst>
            <a:outerShdw blurRad="50800" dist="381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wrap="square"/>
          <a:lstStyle/>
          <a:p>
            <a:pPr algn="ctr" defTabSz="914400"/>
            <a:endParaRPr lang="en-GB" dirty="0">
              <a:latin typeface="Montserrat"/>
            </a:endParaRPr>
          </a:p>
        </p:txBody>
      </p:sp>
      <p:sp>
        <p:nvSpPr>
          <p:cNvPr id="56" name="Rectangle 55"/>
          <p:cNvSpPr>
            <a:spLocks/>
          </p:cNvSpPr>
          <p:nvPr/>
        </p:nvSpPr>
        <p:spPr bwMode="white">
          <a:xfrm>
            <a:off x="5265962" y="3286167"/>
            <a:ext cx="1778441" cy="109783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  <a:headEnd type="none"/>
            <a:tailEnd type="none"/>
          </a:ln>
          <a:effectLst>
            <a:outerShdw blurRad="50800" dist="381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wrap="square"/>
          <a:lstStyle/>
          <a:p>
            <a:pPr algn="ctr" defTabSz="914400"/>
            <a:endParaRPr lang="en-GB" dirty="0">
              <a:latin typeface="Montserrat"/>
            </a:endParaRPr>
          </a:p>
        </p:txBody>
      </p:sp>
      <p:sp>
        <p:nvSpPr>
          <p:cNvPr id="74" name="Rectangle 73"/>
          <p:cNvSpPr>
            <a:spLocks/>
          </p:cNvSpPr>
          <p:nvPr/>
        </p:nvSpPr>
        <p:spPr bwMode="white">
          <a:xfrm>
            <a:off x="5265962" y="4466522"/>
            <a:ext cx="1778441" cy="109783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  <a:headEnd type="none"/>
            <a:tailEnd type="none"/>
          </a:ln>
          <a:effectLst>
            <a:outerShdw blurRad="50800" dist="381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wrap="square"/>
          <a:lstStyle/>
          <a:p>
            <a:pPr algn="ctr" defTabSz="914400"/>
            <a:endParaRPr lang="en-GB" dirty="0">
              <a:latin typeface="Montserrat"/>
            </a:endParaRPr>
          </a:p>
        </p:txBody>
      </p:sp>
      <p:sp>
        <p:nvSpPr>
          <p:cNvPr id="75" name="Rectangle 74"/>
          <p:cNvSpPr>
            <a:spLocks/>
          </p:cNvSpPr>
          <p:nvPr/>
        </p:nvSpPr>
        <p:spPr bwMode="white">
          <a:xfrm>
            <a:off x="7178484" y="2097720"/>
            <a:ext cx="1778441" cy="109783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  <a:headEnd type="none"/>
            <a:tailEnd type="none"/>
          </a:ln>
          <a:effectLst>
            <a:outerShdw blurRad="50800" dist="381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wrap="square"/>
          <a:lstStyle/>
          <a:p>
            <a:pPr algn="ctr" defTabSz="914400"/>
            <a:endParaRPr lang="en-GB" dirty="0">
              <a:latin typeface="Montserrat"/>
            </a:endParaRPr>
          </a:p>
        </p:txBody>
      </p:sp>
      <p:sp>
        <p:nvSpPr>
          <p:cNvPr id="79" name="Rectangle 78"/>
          <p:cNvSpPr>
            <a:spLocks/>
          </p:cNvSpPr>
          <p:nvPr/>
        </p:nvSpPr>
        <p:spPr bwMode="white">
          <a:xfrm>
            <a:off x="7178484" y="3286167"/>
            <a:ext cx="1778441" cy="109783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  <a:headEnd type="none"/>
            <a:tailEnd type="none"/>
          </a:ln>
          <a:effectLst>
            <a:outerShdw blurRad="50800" dist="381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wrap="square"/>
          <a:lstStyle/>
          <a:p>
            <a:pPr algn="ctr" defTabSz="914400"/>
            <a:endParaRPr lang="en-GB" dirty="0">
              <a:latin typeface="Montserrat"/>
            </a:endParaRPr>
          </a:p>
        </p:txBody>
      </p:sp>
      <p:sp>
        <p:nvSpPr>
          <p:cNvPr id="80" name="Rectangle 79"/>
          <p:cNvSpPr>
            <a:spLocks/>
          </p:cNvSpPr>
          <p:nvPr/>
        </p:nvSpPr>
        <p:spPr bwMode="white">
          <a:xfrm>
            <a:off x="7178484" y="4466522"/>
            <a:ext cx="1778441" cy="109783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  <a:headEnd type="none"/>
            <a:tailEnd type="none"/>
          </a:ln>
          <a:effectLst>
            <a:outerShdw blurRad="50800" dist="381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wrap="square"/>
          <a:lstStyle/>
          <a:p>
            <a:pPr algn="ctr" defTabSz="914400"/>
            <a:endParaRPr lang="en-GB" dirty="0">
              <a:latin typeface="Montserrat"/>
            </a:endParaRPr>
          </a:p>
        </p:txBody>
      </p:sp>
      <p:sp>
        <p:nvSpPr>
          <p:cNvPr id="6" name="summaryTopBar"/>
          <p:cNvSpPr>
            <a:spLocks/>
          </p:cNvSpPr>
          <p:nvPr/>
        </p:nvSpPr>
        <p:spPr bwMode="white">
          <a:xfrm>
            <a:off x="4709160" y="1318182"/>
            <a:ext cx="7178639" cy="566023"/>
          </a:xfrm>
          <a:prstGeom prst="parallelogram">
            <a:avLst>
              <a:gd name="adj" fmla="val 47718"/>
            </a:avLst>
          </a:prstGeom>
          <a:solidFill>
            <a:srgbClr val="F5F5F8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wrap="square"/>
          <a:lstStyle/>
          <a:p>
            <a:pPr algn="ctr" defTabSz="914400"/>
            <a:endParaRPr lang="en-GB" dirty="0">
              <a:latin typeface="Montserrat"/>
            </a:endParaRPr>
          </a:p>
          <a:p>
            <a:pPr algn="ctr" defTabSz="914400"/>
            <a:endParaRPr lang="en-GB" dirty="0">
              <a:latin typeface="Montserrat"/>
            </a:endParaRPr>
          </a:p>
        </p:txBody>
      </p:sp>
      <p:sp>
        <p:nvSpPr>
          <p:cNvPr id="10" name="Station"/>
          <p:cNvSpPr>
            <a:spLocks/>
          </p:cNvSpPr>
          <p:nvPr/>
        </p:nvSpPr>
        <p:spPr bwMode="white">
          <a:xfrm>
            <a:off x="1975067" y="5717774"/>
            <a:ext cx="7753661" cy="537886"/>
          </a:xfrm>
          <a:prstGeom prst="parallelogram">
            <a:avLst>
              <a:gd name="adj" fmla="val 47135"/>
            </a:avLst>
          </a:prstGeom>
          <a:solidFill>
            <a:schemeClr val="bg2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wrap="square"/>
          <a:lstStyle/>
          <a:p>
            <a:pPr algn="ctr" defTabSz="914400"/>
            <a:endParaRPr lang="en-GB" dirty="0">
              <a:latin typeface="Montserrat"/>
            </a:endParaRPr>
          </a:p>
          <a:p>
            <a:pPr algn="ctr" defTabSz="914400"/>
            <a:endParaRPr lang="en-GB" dirty="0">
              <a:latin typeface="Montserrat"/>
            </a:endParaRPr>
          </a:p>
        </p:txBody>
      </p:sp>
      <p:sp>
        <p:nvSpPr>
          <p:cNvPr id="43" name="Rectangle 42"/>
          <p:cNvSpPr>
            <a:spLocks/>
          </p:cNvSpPr>
          <p:nvPr/>
        </p:nvSpPr>
        <p:spPr bwMode="white">
          <a:xfrm>
            <a:off x="11364686" y="5636926"/>
            <a:ext cx="757238" cy="424421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wrap="square"/>
          <a:lstStyle/>
          <a:p>
            <a:pPr algn="ctr" defTabSz="914400"/>
            <a:endParaRPr lang="en-GB" dirty="0"/>
          </a:p>
        </p:txBody>
      </p:sp>
      <p:sp>
        <p:nvSpPr>
          <p:cNvPr id="5" name="competitorsWrap"/>
          <p:cNvSpPr>
            <a:spLocks/>
          </p:cNvSpPr>
          <p:nvPr/>
        </p:nvSpPr>
        <p:spPr bwMode="white">
          <a:xfrm>
            <a:off x="9137927" y="2098197"/>
            <a:ext cx="2654470" cy="372948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  <a:headEnd type="none"/>
            <a:tailEnd type="none"/>
          </a:ln>
          <a:effectLst>
            <a:outerShdw blurRad="50800" dist="381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wrap="square"/>
          <a:lstStyle/>
          <a:p>
            <a:pPr algn="ctr" defTabSz="914400"/>
            <a:endParaRPr lang="en-GB" dirty="0">
              <a:latin typeface="Montserrat"/>
            </a:endParaRPr>
          </a:p>
        </p:txBody>
      </p:sp>
      <p:sp>
        <p:nvSpPr>
          <p:cNvPr id="8" name="Rectangle 7"/>
          <p:cNvSpPr>
            <a:spLocks/>
          </p:cNvSpPr>
          <p:nvPr/>
        </p:nvSpPr>
        <p:spPr bwMode="white">
          <a:xfrm>
            <a:off x="9300911" y="4720490"/>
            <a:ext cx="2333001" cy="916436"/>
          </a:xfrm>
          <a:prstGeom prst="rect">
            <a:avLst/>
          </a:prstGeom>
          <a:solidFill>
            <a:schemeClr val="bg2"/>
          </a:solidFill>
          <a:ln>
            <a:solidFill>
              <a:schemeClr val="bg2"/>
            </a:solidFill>
            <a:headEnd type="none"/>
            <a:tailEnd type="none"/>
          </a:ln>
          <a:effectLst>
            <a:outerShdw blurRad="50800" dist="381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wrap="square"/>
          <a:lstStyle/>
          <a:p>
            <a:pPr algn="ctr" defTabSz="914400"/>
            <a:endParaRPr lang="en-GB" dirty="0">
              <a:latin typeface="Montserrat"/>
            </a:endParaRPr>
          </a:p>
        </p:txBody>
      </p:sp>
      <p:sp>
        <p:nvSpPr>
          <p:cNvPr id="9" name="Rectangle 8"/>
          <p:cNvSpPr>
            <a:spLocks/>
          </p:cNvSpPr>
          <p:nvPr/>
        </p:nvSpPr>
        <p:spPr bwMode="white">
          <a:xfrm>
            <a:off x="9300911" y="3636732"/>
            <a:ext cx="2333001" cy="902717"/>
          </a:xfrm>
          <a:prstGeom prst="rect">
            <a:avLst/>
          </a:prstGeom>
          <a:solidFill>
            <a:schemeClr val="bg2"/>
          </a:solidFill>
          <a:ln>
            <a:solidFill>
              <a:schemeClr val="bg2"/>
            </a:solidFill>
            <a:headEnd type="none"/>
            <a:tailEnd type="none"/>
          </a:ln>
          <a:effectLst>
            <a:outerShdw blurRad="50800" dist="381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wrap="square"/>
          <a:lstStyle/>
          <a:p>
            <a:pPr algn="ctr" defTabSz="914400"/>
            <a:endParaRPr lang="en-GB" dirty="0">
              <a:latin typeface="Montserrat"/>
            </a:endParaRPr>
          </a:p>
        </p:txBody>
      </p:sp>
      <p:sp>
        <p:nvSpPr>
          <p:cNvPr id="14" name="Competitor3Postcode"/>
          <p:cNvSpPr txBox="1">
            <a:spLocks noChangeArrowheads="1"/>
          </p:cNvSpPr>
          <p:nvPr/>
        </p:nvSpPr>
        <p:spPr bwMode="white">
          <a:xfrm>
            <a:off x="9637288" y="5044525"/>
            <a:ext cx="728084" cy="230832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900" dirty="0">
                <a:latin typeface="Montserrat"/>
              </a:rPr>
              <a:t>LE72JS</a:t>
            </a:r>
          </a:p>
        </p:txBody>
      </p:sp>
      <p:sp>
        <p:nvSpPr>
          <p:cNvPr id="15" name="Competitor3"/>
          <p:cNvSpPr txBox="1">
            <a:spLocks noChangeArrowheads="1"/>
          </p:cNvSpPr>
          <p:nvPr/>
        </p:nvSpPr>
        <p:spPr bwMode="white">
          <a:xfrm>
            <a:off x="9637288" y="4799833"/>
            <a:ext cx="1082348" cy="261610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1100" dirty="0">
                <a:latin typeface="Montserrat"/>
              </a:rPr>
              <a:t>Midland Railway Hotel</a:t>
            </a:r>
          </a:p>
        </p:txBody>
      </p:sp>
      <p:sp>
        <p:nvSpPr>
          <p:cNvPr id="18" name="CAMEOValue"/>
          <p:cNvSpPr txBox="1">
            <a:spLocks noChangeArrowheads="1"/>
          </p:cNvSpPr>
          <p:nvPr/>
        </p:nvSpPr>
        <p:spPr bwMode="white">
          <a:xfrm>
            <a:off x="7292475" y="3842956"/>
            <a:ext cx="1164101" cy="261610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1100" b="1" dirty="0">
                <a:latin typeface="Montserrat"/>
              </a:rPr>
              <a:t>28.83%</a:t>
            </a:r>
            <a:endParaRPr lang="en-GB" sz="1100" b="1" dirty="0">
              <a:latin typeface="Montserrat"/>
            </a:endParaRPr>
          </a:p>
        </p:txBody>
      </p:sp>
      <p:sp>
        <p:nvSpPr>
          <p:cNvPr id="19" name="CAMEO"/>
          <p:cNvSpPr txBox="1">
            <a:spLocks noChangeArrowheads="1"/>
          </p:cNvSpPr>
          <p:nvPr/>
        </p:nvSpPr>
        <p:spPr bwMode="white">
          <a:xfrm>
            <a:off x="7292475" y="4070495"/>
            <a:ext cx="591829" cy="215444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800" dirty="0">
                <a:latin typeface="Montserrat"/>
              </a:rPr>
              <a:t>Cash Conscious Communities</a:t>
            </a:r>
          </a:p>
        </p:txBody>
      </p:sp>
      <p:sp>
        <p:nvSpPr>
          <p:cNvPr id="21" name="Gender"/>
          <p:cNvSpPr txBox="1">
            <a:spLocks noChangeArrowheads="1"/>
          </p:cNvSpPr>
          <p:nvPr/>
        </p:nvSpPr>
        <p:spPr bwMode="white">
          <a:xfrm>
            <a:off x="7292475" y="2926084"/>
            <a:ext cx="577402" cy="215444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800" dirty="0">
                <a:latin typeface="Montserrat"/>
              </a:rPr>
              <a:t>Male</a:t>
            </a:r>
          </a:p>
        </p:txBody>
      </p:sp>
      <p:sp>
        <p:nvSpPr>
          <p:cNvPr id="50" name="Station"/>
          <p:cNvSpPr>
            <a:spLocks/>
          </p:cNvSpPr>
          <p:nvPr/>
        </p:nvSpPr>
        <p:spPr bwMode="white">
          <a:xfrm>
            <a:off x="133783" y="1528498"/>
            <a:ext cx="4735307" cy="616793"/>
          </a:xfrm>
          <a:prstGeom prst="parallelogram">
            <a:avLst>
              <a:gd name="adj" fmla="val 46750"/>
            </a:avLst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wrap="square"/>
          <a:lstStyle/>
          <a:p>
            <a:pPr algn="ctr" defTabSz="914400"/>
            <a:endParaRPr lang="en-GB" dirty="0">
              <a:latin typeface="Montserrat"/>
            </a:endParaRPr>
          </a:p>
          <a:p>
            <a:pPr algn="ctr" defTabSz="914400"/>
            <a:endParaRPr lang="en-GB" dirty="0">
              <a:latin typeface="Montserrat"/>
            </a:endParaRPr>
          </a:p>
        </p:txBody>
      </p:sp>
      <p:sp>
        <p:nvSpPr>
          <p:cNvPr id="26" name="ATV"/>
          <p:cNvSpPr txBox="1">
            <a:spLocks noChangeArrowheads="1"/>
          </p:cNvSpPr>
          <p:nvPr/>
        </p:nvSpPr>
        <p:spPr bwMode="white">
          <a:xfrm>
            <a:off x="5367827" y="2692634"/>
            <a:ext cx="904415" cy="261610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1100" b="1" dirty="0">
                <a:latin typeface="Montserrat"/>
              </a:rPr>
              <a:t>£10.33</a:t>
            </a:r>
            <a:endParaRPr lang="en-GB" sz="1100" b="1" dirty="0">
              <a:latin typeface="Montserrat"/>
            </a:endParaRPr>
          </a:p>
        </p:txBody>
      </p:sp>
      <p:sp>
        <p:nvSpPr>
          <p:cNvPr id="29" name="TVRegion"/>
          <p:cNvSpPr txBox="1">
            <a:spLocks noChangeArrowheads="1"/>
          </p:cNvSpPr>
          <p:nvPr/>
        </p:nvSpPr>
        <p:spPr bwMode="white">
          <a:xfrm>
            <a:off x="8731095" y="1539085"/>
            <a:ext cx="742511" cy="230832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900" dirty="0">
                <a:latin typeface="Montserrat"/>
              </a:rPr>
              <a:t>Central</a:t>
            </a:r>
            <a:endParaRPr lang="en-GB" sz="900" dirty="0">
              <a:latin typeface="Montserrat"/>
            </a:endParaRPr>
          </a:p>
        </p:txBody>
      </p:sp>
      <p:sp>
        <p:nvSpPr>
          <p:cNvPr id="20" name="GenderValue"/>
          <p:cNvSpPr txBox="1">
            <a:spLocks noChangeArrowheads="1"/>
          </p:cNvSpPr>
          <p:nvPr/>
        </p:nvSpPr>
        <p:spPr bwMode="white">
          <a:xfrm>
            <a:off x="7292475" y="2695639"/>
            <a:ext cx="1149674" cy="261610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1100" b="1" dirty="0">
                <a:latin typeface="Montserrat"/>
              </a:rPr>
              <a:t>73.65%</a:t>
            </a:r>
            <a:endParaRPr lang="en-GB" sz="1100" b="1" dirty="0">
              <a:latin typeface="Montserrat"/>
            </a:endParaRPr>
          </a:p>
        </p:txBody>
      </p:sp>
      <p:sp>
        <p:nvSpPr>
          <p:cNvPr id="30" name="StationDistance"/>
          <p:cNvSpPr txBox="1">
            <a:spLocks noChangeArrowheads="1"/>
          </p:cNvSpPr>
          <p:nvPr/>
        </p:nvSpPr>
        <p:spPr bwMode="white">
          <a:xfrm>
            <a:off x="2493387" y="5943449"/>
            <a:ext cx="1104790" cy="230832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900" dirty="0">
                <a:latin typeface="Montserrat"/>
              </a:rPr>
              <a:t>Syston(0.74 miles)</a:t>
            </a:r>
            <a:endParaRPr lang="en-GB" sz="900" dirty="0">
              <a:latin typeface="Montserrat"/>
            </a:endParaRPr>
          </a:p>
        </p:txBody>
      </p:sp>
      <p:sp>
        <p:nvSpPr>
          <p:cNvPr id="31" name="NearestStation"/>
          <p:cNvSpPr txBox="1">
            <a:spLocks noChangeArrowheads="1"/>
          </p:cNvSpPr>
          <p:nvPr/>
        </p:nvSpPr>
        <p:spPr bwMode="white">
          <a:xfrm>
            <a:off x="2505981" y="5792500"/>
            <a:ext cx="981359" cy="215444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800" dirty="0">
                <a:solidFill>
                  <a:srgbClr val="2EADE4"/>
                </a:solidFill>
                <a:latin typeface="Montserrat"/>
              </a:rPr>
              <a:t>Nearest Station</a:t>
            </a:r>
          </a:p>
        </p:txBody>
      </p:sp>
      <p:sp>
        <p:nvSpPr>
          <p:cNvPr id="32" name="Urbanicity"/>
          <p:cNvSpPr txBox="1">
            <a:spLocks noChangeArrowheads="1"/>
          </p:cNvSpPr>
          <p:nvPr/>
        </p:nvSpPr>
        <p:spPr bwMode="white">
          <a:xfrm>
            <a:off x="10519212" y="1539085"/>
            <a:ext cx="782587" cy="230832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900" dirty="0">
                <a:latin typeface="Montserrat"/>
              </a:rPr>
              <a:t>Urban city and town</a:t>
            </a:r>
          </a:p>
        </p:txBody>
      </p:sp>
      <p:sp>
        <p:nvSpPr>
          <p:cNvPr id="33" name="Region"/>
          <p:cNvSpPr txBox="1">
            <a:spLocks noChangeArrowheads="1"/>
          </p:cNvSpPr>
          <p:nvPr/>
        </p:nvSpPr>
        <p:spPr bwMode="white">
          <a:xfrm>
            <a:off x="6944775" y="1539085"/>
            <a:ext cx="596638" cy="230832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900" dirty="0">
                <a:latin typeface="Montserrat"/>
              </a:rPr>
              <a:t>East Midlands</a:t>
            </a:r>
          </a:p>
        </p:txBody>
      </p:sp>
      <p:sp>
        <p:nvSpPr>
          <p:cNvPr id="34" name="WorkArea"/>
          <p:cNvSpPr txBox="1">
            <a:spLocks noChangeArrowheads="1"/>
          </p:cNvSpPr>
          <p:nvPr/>
        </p:nvSpPr>
        <p:spPr bwMode="white">
          <a:xfrm>
            <a:off x="5157478" y="1539085"/>
            <a:ext cx="766557" cy="230832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900" dirty="0">
                <a:latin typeface="Montserrat"/>
              </a:rPr>
              <a:t>Leicester</a:t>
            </a:r>
            <a:endParaRPr lang="en-GB" sz="900" dirty="0">
              <a:latin typeface="Montserrat"/>
            </a:endParaRPr>
          </a:p>
        </p:txBody>
      </p:sp>
      <p:sp>
        <p:nvSpPr>
          <p:cNvPr id="35" name="Postcode"/>
          <p:cNvSpPr txBox="1">
            <a:spLocks noChangeArrowheads="1"/>
          </p:cNvSpPr>
          <p:nvPr/>
        </p:nvSpPr>
        <p:spPr bwMode="white">
          <a:xfrm>
            <a:off x="828640" y="1725868"/>
            <a:ext cx="728084" cy="230832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900" dirty="0">
                <a:latin typeface="Montserrat"/>
              </a:rPr>
              <a:t>LE71GN</a:t>
            </a:r>
          </a:p>
        </p:txBody>
      </p:sp>
      <p:sp>
        <p:nvSpPr>
          <p:cNvPr id="36" name="ChainName"/>
          <p:cNvSpPr txBox="1">
            <a:spLocks noChangeArrowheads="1"/>
          </p:cNvSpPr>
          <p:nvPr/>
        </p:nvSpPr>
        <p:spPr bwMode="white">
          <a:xfrm>
            <a:off x="2090758" y="1723679"/>
            <a:ext cx="522900" cy="230832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900" dirty="0">
                <a:latin typeface="Montserrat"/>
              </a:rPr>
              <a:t>Pub / Bar</a:t>
            </a:r>
          </a:p>
        </p:txBody>
      </p:sp>
      <p:sp>
        <p:nvSpPr>
          <p:cNvPr id="37" name="VenueName"/>
          <p:cNvSpPr txBox="1">
            <a:spLocks noChangeArrowheads="1"/>
          </p:cNvSpPr>
          <p:nvPr/>
        </p:nvSpPr>
        <p:spPr bwMode="white">
          <a:xfrm>
            <a:off x="829599" y="1416348"/>
            <a:ext cx="1955800" cy="307777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1400" dirty="0">
                <a:latin typeface="Montserrat"/>
              </a:rPr>
              <a:t>The Dog and Gun LE71GN</a:t>
            </a:r>
          </a:p>
        </p:txBody>
      </p:sp>
      <p:sp>
        <p:nvSpPr>
          <p:cNvPr id="45" name="Rectangle 44"/>
          <p:cNvSpPr>
            <a:spLocks/>
          </p:cNvSpPr>
          <p:nvPr/>
        </p:nvSpPr>
        <p:spPr bwMode="white">
          <a:xfrm>
            <a:off x="9300912" y="2543786"/>
            <a:ext cx="2333001" cy="916436"/>
          </a:xfrm>
          <a:prstGeom prst="rect">
            <a:avLst/>
          </a:prstGeom>
          <a:solidFill>
            <a:schemeClr val="bg2"/>
          </a:solidFill>
          <a:ln>
            <a:solidFill>
              <a:schemeClr val="bg2"/>
            </a:solidFill>
            <a:headEnd type="none"/>
            <a:tailEnd type="none"/>
          </a:ln>
          <a:effectLst>
            <a:outerShdw blurRad="50800" dist="381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wrap="square"/>
          <a:lstStyle/>
          <a:p>
            <a:pPr algn="ctr" defTabSz="914400"/>
            <a:r>
              <a:rPr lang="en-GB" dirty="0">
                <a:latin typeface="Montserrat"/>
              </a:rPr>
              <a:t> </a:t>
            </a:r>
          </a:p>
        </p:txBody>
      </p:sp>
      <p:sp>
        <p:nvSpPr>
          <p:cNvPr id="46" name="Competitor1Postcode"/>
          <p:cNvSpPr txBox="1">
            <a:spLocks noChangeArrowheads="1"/>
          </p:cNvSpPr>
          <p:nvPr/>
        </p:nvSpPr>
        <p:spPr bwMode="white">
          <a:xfrm>
            <a:off x="9639185" y="2872463"/>
            <a:ext cx="728084" cy="230832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900" dirty="0">
                <a:latin typeface="Montserrat"/>
              </a:rPr>
              <a:t>LE71GQ</a:t>
            </a:r>
          </a:p>
        </p:txBody>
      </p:sp>
      <p:sp>
        <p:nvSpPr>
          <p:cNvPr id="47" name="Competitor1"/>
          <p:cNvSpPr txBox="1">
            <a:spLocks noChangeArrowheads="1"/>
          </p:cNvSpPr>
          <p:nvPr/>
        </p:nvSpPr>
        <p:spPr bwMode="white">
          <a:xfrm>
            <a:off x="9639185" y="2618760"/>
            <a:ext cx="1053494" cy="261610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1050" dirty="0">
                <a:latin typeface="Montserrat"/>
              </a:rPr>
              <a:t>The Queen Victoria</a:t>
            </a:r>
          </a:p>
        </p:txBody>
      </p:sp>
      <p:sp>
        <p:nvSpPr>
          <p:cNvPr id="48" name="Competitor2"/>
          <p:cNvSpPr txBox="1">
            <a:spLocks noChangeArrowheads="1"/>
          </p:cNvSpPr>
          <p:nvPr/>
        </p:nvSpPr>
        <p:spPr bwMode="white">
          <a:xfrm>
            <a:off x="9640466" y="3715353"/>
            <a:ext cx="1082348" cy="261610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1050" dirty="0">
                <a:latin typeface="Montserrat"/>
              </a:rPr>
              <a:t>Syston Working Mens Club</a:t>
            </a:r>
          </a:p>
        </p:txBody>
      </p:sp>
      <p:sp>
        <p:nvSpPr>
          <p:cNvPr id="49" name="Competitor2Postcode"/>
          <p:cNvSpPr txBox="1">
            <a:spLocks noChangeArrowheads="1"/>
          </p:cNvSpPr>
          <p:nvPr/>
        </p:nvSpPr>
        <p:spPr bwMode="white">
          <a:xfrm>
            <a:off x="9651298" y="3992352"/>
            <a:ext cx="728084" cy="230832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900" dirty="0">
                <a:latin typeface="Montserrat"/>
              </a:rPr>
              <a:t>LE71GG</a:t>
            </a:r>
          </a:p>
        </p:txBody>
      </p:sp>
      <p:sp>
        <p:nvSpPr>
          <p:cNvPr id="59" name="Text4"/>
          <p:cNvSpPr txBox="1">
            <a:spLocks noChangeArrowheads="1"/>
          </p:cNvSpPr>
          <p:nvPr/>
        </p:nvSpPr>
        <p:spPr bwMode="white">
          <a:xfrm>
            <a:off x="5367827" y="2486122"/>
            <a:ext cx="413896" cy="230832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900" dirty="0">
                <a:latin typeface="Montserrat"/>
              </a:rPr>
              <a:t>ATV</a:t>
            </a:r>
          </a:p>
        </p:txBody>
      </p:sp>
      <p:sp>
        <p:nvSpPr>
          <p:cNvPr id="60" name="Text2"/>
          <p:cNvSpPr txBox="1">
            <a:spLocks noChangeArrowheads="1"/>
          </p:cNvSpPr>
          <p:nvPr/>
        </p:nvSpPr>
        <p:spPr bwMode="white">
          <a:xfrm>
            <a:off x="7292475" y="3608179"/>
            <a:ext cx="1013419" cy="230832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900" dirty="0">
                <a:latin typeface="Montserrat"/>
              </a:rPr>
              <a:t>Segmentation</a:t>
            </a:r>
          </a:p>
        </p:txBody>
      </p:sp>
      <p:sp>
        <p:nvSpPr>
          <p:cNvPr id="61" name="Text3"/>
          <p:cNvSpPr txBox="1">
            <a:spLocks noChangeArrowheads="1"/>
          </p:cNvSpPr>
          <p:nvPr/>
        </p:nvSpPr>
        <p:spPr bwMode="white">
          <a:xfrm>
            <a:off x="7292475" y="2490390"/>
            <a:ext cx="615874" cy="230832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900" dirty="0">
                <a:latin typeface="Montserrat"/>
              </a:rPr>
              <a:t>Gender</a:t>
            </a:r>
          </a:p>
        </p:txBody>
      </p:sp>
      <p:sp>
        <p:nvSpPr>
          <p:cNvPr id="25" name="Affluence"/>
          <p:cNvSpPr txBox="1">
            <a:spLocks noChangeArrowheads="1"/>
          </p:cNvSpPr>
          <p:nvPr/>
        </p:nvSpPr>
        <p:spPr bwMode="white">
          <a:xfrm>
            <a:off x="5367827" y="4085195"/>
            <a:ext cx="676788" cy="215444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800" dirty="0">
                <a:latin typeface="Montserrat"/>
              </a:rPr>
              <a:t>Middle Income</a:t>
            </a:r>
          </a:p>
        </p:txBody>
      </p:sp>
      <p:sp>
        <p:nvSpPr>
          <p:cNvPr id="24" name="AffluenceValue"/>
          <p:cNvSpPr txBox="1">
            <a:spLocks noChangeArrowheads="1"/>
          </p:cNvSpPr>
          <p:nvPr/>
        </p:nvSpPr>
        <p:spPr bwMode="white">
          <a:xfrm>
            <a:off x="5367827" y="3878389"/>
            <a:ext cx="1319592" cy="261610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1100" b="1" dirty="0">
                <a:latin typeface="Montserrat"/>
              </a:rPr>
              <a:t>60.61%</a:t>
            </a:r>
            <a:endParaRPr lang="en-GB" sz="1100" b="1" dirty="0">
              <a:latin typeface="Montserrat"/>
            </a:endParaRPr>
          </a:p>
        </p:txBody>
      </p:sp>
      <p:sp>
        <p:nvSpPr>
          <p:cNvPr id="62" name="Text5"/>
          <p:cNvSpPr txBox="1">
            <a:spLocks noChangeArrowheads="1"/>
          </p:cNvSpPr>
          <p:nvPr/>
        </p:nvSpPr>
        <p:spPr bwMode="white">
          <a:xfrm>
            <a:off x="5367827" y="3651870"/>
            <a:ext cx="734496" cy="230832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900" dirty="0">
                <a:latin typeface="Montserrat"/>
              </a:rPr>
              <a:t>Affluence</a:t>
            </a:r>
          </a:p>
        </p:txBody>
      </p:sp>
      <p:sp>
        <p:nvSpPr>
          <p:cNvPr id="22" name="AgeValue"/>
          <p:cNvSpPr txBox="1">
            <a:spLocks noChangeArrowheads="1"/>
          </p:cNvSpPr>
          <p:nvPr/>
        </p:nvSpPr>
        <p:spPr bwMode="white">
          <a:xfrm>
            <a:off x="5367827" y="5059674"/>
            <a:ext cx="901209" cy="261610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1100" b="1" dirty="0">
                <a:latin typeface="Montserrat"/>
              </a:rPr>
              <a:t>25.30%</a:t>
            </a:r>
            <a:endParaRPr lang="en-GB" sz="1100" b="1" dirty="0">
              <a:latin typeface="Montserrat"/>
            </a:endParaRPr>
          </a:p>
        </p:txBody>
      </p:sp>
      <p:sp>
        <p:nvSpPr>
          <p:cNvPr id="23" name="Age"/>
          <p:cNvSpPr txBox="1">
            <a:spLocks noChangeArrowheads="1"/>
          </p:cNvSpPr>
          <p:nvPr/>
        </p:nvSpPr>
        <p:spPr bwMode="white">
          <a:xfrm>
            <a:off x="5367827" y="5327409"/>
            <a:ext cx="399468" cy="215444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800" dirty="0">
                <a:latin typeface="Montserrat"/>
              </a:rPr>
              <a:t>35 to 44</a:t>
            </a:r>
          </a:p>
        </p:txBody>
      </p:sp>
      <p:sp>
        <p:nvSpPr>
          <p:cNvPr id="63" name="Text6"/>
          <p:cNvSpPr txBox="1">
            <a:spLocks noChangeArrowheads="1"/>
          </p:cNvSpPr>
          <p:nvPr/>
        </p:nvSpPr>
        <p:spPr bwMode="white">
          <a:xfrm>
            <a:off x="5367827" y="4821867"/>
            <a:ext cx="809837" cy="230832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900" dirty="0">
                <a:latin typeface="Montserrat"/>
              </a:rPr>
              <a:t>Age Group</a:t>
            </a:r>
          </a:p>
        </p:txBody>
      </p:sp>
      <p:sp>
        <p:nvSpPr>
          <p:cNvPr id="64" name="Text1"/>
          <p:cNvSpPr txBox="1">
            <a:spLocks noChangeArrowheads="1"/>
          </p:cNvSpPr>
          <p:nvPr/>
        </p:nvSpPr>
        <p:spPr bwMode="white">
          <a:xfrm>
            <a:off x="7292475" y="4793240"/>
            <a:ext cx="683200" cy="369332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900" dirty="0">
                <a:latin typeface="Montserrat"/>
              </a:rPr>
              <a:t>Visit Day</a:t>
            </a:r>
          </a:p>
          <a:p>
            <a:pPr defTabSz="914400"/>
            <a:endParaRPr lang="en-GB" sz="900" dirty="0">
              <a:latin typeface="Montserrat"/>
            </a:endParaRPr>
          </a:p>
        </p:txBody>
      </p:sp>
      <p:sp>
        <p:nvSpPr>
          <p:cNvPr id="16" name="WeekdayValue"/>
          <p:cNvSpPr txBox="1">
            <a:spLocks noChangeArrowheads="1"/>
          </p:cNvSpPr>
          <p:nvPr/>
        </p:nvSpPr>
        <p:spPr bwMode="white">
          <a:xfrm>
            <a:off x="7292475" y="5050410"/>
            <a:ext cx="1309974" cy="261610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1100" b="1" dirty="0">
                <a:latin typeface="Montserrat"/>
              </a:rPr>
              <a:t>34.86%</a:t>
            </a:r>
            <a:endParaRPr lang="en-GB" sz="1100" b="1" dirty="0">
              <a:latin typeface="Montserrat"/>
            </a:endParaRPr>
          </a:p>
        </p:txBody>
      </p:sp>
      <p:sp>
        <p:nvSpPr>
          <p:cNvPr id="17" name="Weekday"/>
          <p:cNvSpPr txBox="1">
            <a:spLocks noChangeArrowheads="1"/>
          </p:cNvSpPr>
          <p:nvPr/>
        </p:nvSpPr>
        <p:spPr bwMode="white">
          <a:xfrm>
            <a:off x="7292475" y="5319836"/>
            <a:ext cx="692818" cy="215444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800" dirty="0">
                <a:latin typeface="Montserrat"/>
              </a:rPr>
              <a:t>Sat</a:t>
            </a:r>
          </a:p>
        </p:txBody>
      </p:sp>
      <p:sp>
        <p:nvSpPr>
          <p:cNvPr id="76" name="Header"/>
          <p:cNvSpPr>
            <a:spLocks/>
          </p:cNvSpPr>
          <p:nvPr/>
        </p:nvSpPr>
        <p:spPr bwMode="white">
          <a:xfrm>
            <a:off x="-8965" y="168"/>
            <a:ext cx="12200965" cy="751270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wrap="square"/>
          <a:lstStyle/>
          <a:p>
            <a:pPr algn="ctr" defTabSz="914400"/>
            <a:endParaRPr lang="en-GB" sz="1400" dirty="0">
              <a:latin typeface="Montserrat"/>
            </a:endParaRPr>
          </a:p>
        </p:txBody>
      </p:sp>
      <p:sp>
        <p:nvSpPr>
          <p:cNvPr id="77" name="Rectangle 76"/>
          <p:cNvSpPr>
            <a:spLocks/>
          </p:cNvSpPr>
          <p:nvPr/>
        </p:nvSpPr>
        <p:spPr bwMode="white">
          <a:xfrm>
            <a:off x="-8966" y="739934"/>
            <a:ext cx="838565" cy="497878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wrap="square"/>
          <a:lstStyle/>
          <a:p>
            <a:pPr algn="ctr" defTabSz="914400"/>
            <a:endParaRPr lang="en-GB" dirty="0"/>
          </a:p>
        </p:txBody>
      </p:sp>
      <p:sp>
        <p:nvSpPr>
          <p:cNvPr id="4" name="Competitor1Chain"/>
          <p:cNvSpPr txBox="1">
            <a:spLocks noChangeArrowheads="1"/>
          </p:cNvSpPr>
          <p:nvPr/>
        </p:nvSpPr>
        <p:spPr bwMode="white">
          <a:xfrm>
            <a:off x="9815127" y="3117085"/>
            <a:ext cx="522900" cy="230832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900" dirty="0">
                <a:latin typeface="Montserrat"/>
              </a:rPr>
              <a:t>Everards</a:t>
            </a:r>
          </a:p>
        </p:txBody>
      </p:sp>
      <p:sp>
        <p:nvSpPr>
          <p:cNvPr id="51" name="Competitor2Chain"/>
          <p:cNvSpPr txBox="1">
            <a:spLocks noChangeArrowheads="1"/>
          </p:cNvSpPr>
          <p:nvPr/>
        </p:nvSpPr>
        <p:spPr bwMode="white">
          <a:xfrm>
            <a:off x="9834477" y="4212850"/>
            <a:ext cx="522900" cy="230832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900" dirty="0">
                <a:latin typeface="Montserrat"/>
              </a:rPr>
              <a:t>Clubs</a:t>
            </a:r>
          </a:p>
        </p:txBody>
      </p:sp>
      <p:sp>
        <p:nvSpPr>
          <p:cNvPr id="68" name="Competitor3Chain"/>
          <p:cNvSpPr txBox="1">
            <a:spLocks noChangeArrowheads="1"/>
          </p:cNvSpPr>
          <p:nvPr/>
        </p:nvSpPr>
        <p:spPr bwMode="white">
          <a:xfrm>
            <a:off x="9810584" y="5274195"/>
            <a:ext cx="522900" cy="230832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900" dirty="0">
                <a:latin typeface="Montserrat"/>
              </a:rPr>
              <a:t>Star Pubs &amp; Bars</a:t>
            </a:r>
          </a:p>
        </p:txBody>
      </p:sp>
      <p:sp>
        <p:nvSpPr>
          <p:cNvPr id="69" name="Label"/>
          <p:cNvSpPr txBox="1">
            <a:spLocks noChangeArrowheads="1"/>
          </p:cNvSpPr>
          <p:nvPr/>
        </p:nvSpPr>
        <p:spPr bwMode="white">
          <a:xfrm>
            <a:off x="5165248" y="1391804"/>
            <a:ext cx="1202750" cy="215444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square">
            <a:spAutoFit/>
          </a:bodyPr>
          <a:lstStyle/>
          <a:p>
            <a:pPr defTabSz="914400"/>
            <a:r>
              <a:rPr lang="en-GB" sz="800" dirty="0">
                <a:solidFill>
                  <a:srgbClr val="2EADE4"/>
                </a:solidFill>
                <a:latin typeface="Montserrat"/>
              </a:rPr>
              <a:t>Work Area</a:t>
            </a:r>
          </a:p>
        </p:txBody>
      </p:sp>
      <p:sp>
        <p:nvSpPr>
          <p:cNvPr id="70" name="Label"/>
          <p:cNvSpPr txBox="1">
            <a:spLocks noChangeArrowheads="1"/>
          </p:cNvSpPr>
          <p:nvPr/>
        </p:nvSpPr>
        <p:spPr bwMode="white">
          <a:xfrm>
            <a:off x="6944775" y="1391804"/>
            <a:ext cx="551754" cy="215444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800" dirty="0">
                <a:solidFill>
                  <a:srgbClr val="2EADE4"/>
                </a:solidFill>
                <a:latin typeface="Montserrat"/>
              </a:rPr>
              <a:t>Region</a:t>
            </a:r>
          </a:p>
        </p:txBody>
      </p:sp>
      <p:sp>
        <p:nvSpPr>
          <p:cNvPr id="71" name="Label"/>
          <p:cNvSpPr txBox="1">
            <a:spLocks noChangeArrowheads="1"/>
          </p:cNvSpPr>
          <p:nvPr/>
        </p:nvSpPr>
        <p:spPr bwMode="white">
          <a:xfrm>
            <a:off x="10519212" y="1391804"/>
            <a:ext cx="716863" cy="215444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800" dirty="0">
                <a:solidFill>
                  <a:srgbClr val="2EADE4"/>
                </a:solidFill>
                <a:latin typeface="Montserrat"/>
              </a:rPr>
              <a:t>Urbanicity</a:t>
            </a:r>
          </a:p>
        </p:txBody>
      </p:sp>
      <p:sp>
        <p:nvSpPr>
          <p:cNvPr id="72" name="Label"/>
          <p:cNvSpPr txBox="1">
            <a:spLocks noChangeArrowheads="1"/>
          </p:cNvSpPr>
          <p:nvPr/>
        </p:nvSpPr>
        <p:spPr bwMode="white">
          <a:xfrm>
            <a:off x="8738659" y="1391804"/>
            <a:ext cx="710451" cy="215444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800" dirty="0">
                <a:solidFill>
                  <a:srgbClr val="2EADE4"/>
                </a:solidFill>
                <a:latin typeface="Montserrat"/>
              </a:rPr>
              <a:t>TV Region</a:t>
            </a:r>
          </a:p>
        </p:txBody>
      </p:sp>
      <p:pic>
        <p:nvPicPr>
          <p:cNvPr id="73" name="Graphic 72"/>
          <p:cNvPicPr>
            <a:picLocks noChangeAspect="1"/>
          </p:cNvPicPr>
          <p:nvPr/>
        </p:nvPicPr>
        <p:blipFill>
          <a:blip r:embed="rId48">
            <a:lum/>
            <a:extLst>
              <a:ext uri="{28A0092B-C50C-407E-A947-70E740481C1C}">
                <a14:useLocalDpi xmlns:a14="http://schemas.microsoft.com/office/drawing/2016/SVG/main" val="0"/>
              </a:ext>
              <a:ext uri="{96DAC541-7B7A-43D3-8B79-37D633B846F1}">
                <asvg:svgBlip xmlns:asvg="http://schemas.microsoft.com/office/drawing/2016/SVG/main" r:embed="rId49"/>
              </a:ext>
            </a:extLst>
          </a:blip>
          <a:srcRect/>
          <a:stretch>
            <a:fillRect/>
          </a:stretch>
        </p:blipFill>
        <p:spPr bwMode="white">
          <a:xfrm>
            <a:off x="11439096" y="6204295"/>
            <a:ext cx="559459" cy="235010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13" name="Graphic 12"/>
          <p:cNvPicPr>
            <a:picLocks noChangeAspect="1"/>
          </p:cNvPicPr>
          <p:nvPr/>
        </p:nvPicPr>
        <p:blipFill>
          <a:blip r:embed="rId50">
            <a:lum/>
            <a:extLst>
              <a:ext uri="{28A0092B-C50C-407E-A947-70E740481C1C}">
                <a14:useLocalDpi xmlns:a14="http://schemas.microsoft.com/office/drawing/2016/SVG/main" val="0"/>
              </a:ext>
              <a:ext uri="{96DAC541-7B7A-43D3-8B79-37D633B846F1}">
                <asvg:svgBlip xmlns:asvg="http://schemas.microsoft.com/office/drawing/2016/SVG/main" r:embed="rId51"/>
              </a:ext>
            </a:extLst>
          </a:blip>
          <a:srcRect/>
          <a:stretch>
            <a:fillRect/>
          </a:stretch>
        </p:blipFill>
        <p:spPr bwMode="white">
          <a:xfrm>
            <a:off x="350991" y="1505264"/>
            <a:ext cx="365339" cy="365339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52" name="Graphic 51"/>
          <p:cNvPicPr>
            <a:picLocks noChangeAspect="1"/>
          </p:cNvPicPr>
          <p:nvPr/>
        </p:nvPicPr>
        <p:blipFill>
          <a:blip r:embed="rId52">
            <a:lum/>
            <a:extLst>
              <a:ext uri="{28A0092B-C50C-407E-A947-70E740481C1C}">
                <a14:useLocalDpi xmlns:a14="http://schemas.microsoft.com/office/drawing/2016/SVG/main" val="0"/>
              </a:ext>
              <a:ext uri="{96DAC541-7B7A-43D3-8B79-37D633B846F1}">
                <asvg:svgBlip xmlns:asvg="http://schemas.microsoft.com/office/drawing/2016/SVG/main" r:embed="rId53"/>
              </a:ext>
            </a:extLst>
          </a:blip>
          <a:srcRect/>
          <a:stretch>
            <a:fillRect/>
          </a:stretch>
        </p:blipFill>
        <p:spPr bwMode="white">
          <a:xfrm>
            <a:off x="2001767" y="1774260"/>
            <a:ext cx="120827" cy="120827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84" name="Graphic 83"/>
          <p:cNvPicPr>
            <a:picLocks noChangeAspect="1"/>
          </p:cNvPicPr>
          <p:nvPr/>
        </p:nvPicPr>
        <p:blipFill>
          <a:blip r:embed="rId54">
            <a:lum/>
            <a:extLst>
              <a:ext uri="{28A0092B-C50C-407E-A947-70E740481C1C}">
                <a14:useLocalDpi xmlns:a14="http://schemas.microsoft.com/office/drawing/2016/SVG/main" val="0"/>
              </a:ext>
              <a:ext uri="{96DAC541-7B7A-43D3-8B79-37D633B846F1}">
                <asvg:svgBlip xmlns:asvg="http://schemas.microsoft.com/office/drawing/2016/SVG/main" r:embed="rId55"/>
              </a:ext>
            </a:extLst>
          </a:blip>
          <a:srcRect/>
          <a:stretch>
            <a:fillRect/>
          </a:stretch>
        </p:blipFill>
        <p:spPr bwMode="white">
          <a:xfrm>
            <a:off x="8569570" y="1517430"/>
            <a:ext cx="173121" cy="173121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86" name="Graphic 85"/>
          <p:cNvPicPr>
            <a:picLocks noChangeAspect="1"/>
          </p:cNvPicPr>
          <p:nvPr/>
        </p:nvPicPr>
        <p:blipFill>
          <a:blip r:embed="rId56">
            <a:lum/>
            <a:extLst>
              <a:ext uri="{28A0092B-C50C-407E-A947-70E740481C1C}">
                <a14:useLocalDpi xmlns:a14="http://schemas.microsoft.com/office/drawing/2016/SVG/main" val="0"/>
              </a:ext>
              <a:ext uri="{96DAC541-7B7A-43D3-8B79-37D633B846F1}">
                <asvg:svgBlip xmlns:asvg="http://schemas.microsoft.com/office/drawing/2016/SVG/main" r:embed="rId57"/>
              </a:ext>
            </a:extLst>
          </a:blip>
          <a:srcRect/>
          <a:stretch>
            <a:fillRect/>
          </a:stretch>
        </p:blipFill>
        <p:spPr bwMode="white">
          <a:xfrm>
            <a:off x="10385730" y="1517430"/>
            <a:ext cx="173121" cy="173121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88" name="Graphic 87"/>
          <p:cNvPicPr>
            <a:picLocks noChangeAspect="1"/>
          </p:cNvPicPr>
          <p:nvPr/>
        </p:nvPicPr>
        <p:blipFill>
          <a:blip r:embed="rId58">
            <a:lum/>
            <a:extLst>
              <a:ext uri="{28A0092B-C50C-407E-A947-70E740481C1C}">
                <a14:useLocalDpi xmlns:a14="http://schemas.microsoft.com/office/drawing/2016/SVG/main" val="0"/>
              </a:ext>
              <a:ext uri="{96DAC541-7B7A-43D3-8B79-37D633B846F1}">
                <asvg:svgBlip xmlns:asvg="http://schemas.microsoft.com/office/drawing/2016/SVG/main" r:embed="rId59"/>
              </a:ext>
            </a:extLst>
          </a:blip>
          <a:srcRect/>
          <a:stretch>
            <a:fillRect/>
          </a:stretch>
        </p:blipFill>
        <p:spPr bwMode="white">
          <a:xfrm>
            <a:off x="5005195" y="1517430"/>
            <a:ext cx="173121" cy="173121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90" name="Graphic 89"/>
          <p:cNvPicPr>
            <a:picLocks noChangeAspect="1"/>
          </p:cNvPicPr>
          <p:nvPr/>
        </p:nvPicPr>
        <p:blipFill>
          <a:blip r:embed="rId60">
            <a:lum/>
            <a:extLst>
              <a:ext uri="{28A0092B-C50C-407E-A947-70E740481C1C}">
                <a14:useLocalDpi xmlns:a14="http://schemas.microsoft.com/office/drawing/2016/SVG/main" val="0"/>
              </a:ext>
              <a:ext uri="{96DAC541-7B7A-43D3-8B79-37D633B846F1}">
                <asvg:svgBlip xmlns:asvg="http://schemas.microsoft.com/office/drawing/2016/SVG/main" r:embed="rId61"/>
              </a:ext>
            </a:extLst>
          </a:blip>
          <a:srcRect/>
          <a:stretch>
            <a:fillRect/>
          </a:stretch>
        </p:blipFill>
        <p:spPr bwMode="white">
          <a:xfrm>
            <a:off x="6813330" y="1517430"/>
            <a:ext cx="173121" cy="173121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92" name="Graphic 91"/>
          <p:cNvPicPr>
            <a:picLocks noChangeAspect="1"/>
          </p:cNvPicPr>
          <p:nvPr/>
        </p:nvPicPr>
        <p:blipFill>
          <a:blip r:embed="rId62">
            <a:lum/>
            <a:extLst>
              <a:ext uri="{28A0092B-C50C-407E-A947-70E740481C1C}">
                <a14:useLocalDpi xmlns:a14="http://schemas.microsoft.com/office/drawing/2016/SVG/main" val="0"/>
              </a:ext>
              <a:ext uri="{96DAC541-7B7A-43D3-8B79-37D633B846F1}">
                <asvg:svgBlip xmlns:asvg="http://schemas.microsoft.com/office/drawing/2016/SVG/main" r:embed="rId63"/>
              </a:ext>
            </a:extLst>
          </a:blip>
          <a:srcRect/>
          <a:stretch>
            <a:fillRect/>
          </a:stretch>
        </p:blipFill>
        <p:spPr bwMode="white">
          <a:xfrm>
            <a:off x="2326194" y="5902858"/>
            <a:ext cx="173121" cy="173121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94" name="Graphic 93"/>
          <p:cNvPicPr>
            <a:picLocks noChangeAspect="1"/>
          </p:cNvPicPr>
          <p:nvPr/>
        </p:nvPicPr>
        <p:blipFill>
          <a:blip r:embed="rId64">
            <a:lum/>
            <a:extLst>
              <a:ext uri="{28A0092B-C50C-407E-A947-70E740481C1C}">
                <a14:useLocalDpi xmlns:a14="http://schemas.microsoft.com/office/drawing/2016/SVG/main" val="0"/>
              </a:ext>
              <a:ext uri="{96DAC541-7B7A-43D3-8B79-37D633B846F1}">
                <asvg:svgBlip xmlns:asvg="http://schemas.microsoft.com/office/drawing/2016/SVG/main" r:embed="rId65"/>
              </a:ext>
            </a:extLst>
          </a:blip>
          <a:srcRect/>
          <a:stretch>
            <a:fillRect/>
          </a:stretch>
        </p:blipFill>
        <p:spPr bwMode="white">
          <a:xfrm>
            <a:off x="5458216" y="4617584"/>
            <a:ext cx="176376" cy="176376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98" name="Graphic 97"/>
          <p:cNvPicPr>
            <a:picLocks noChangeAspect="1"/>
          </p:cNvPicPr>
          <p:nvPr/>
        </p:nvPicPr>
        <p:blipFill>
          <a:blip r:embed="rId66">
            <a:lum/>
            <a:extLst>
              <a:ext uri="{28A0092B-C50C-407E-A947-70E740481C1C}">
                <a14:useLocalDpi xmlns:a14="http://schemas.microsoft.com/office/drawing/2016/SVG/main" val="0"/>
              </a:ext>
              <a:ext uri="{96DAC541-7B7A-43D3-8B79-37D633B846F1}">
                <asvg:svgBlip xmlns:asvg="http://schemas.microsoft.com/office/drawing/2016/SVG/main" r:embed="rId67"/>
              </a:ext>
            </a:extLst>
          </a:blip>
          <a:srcRect/>
          <a:stretch>
            <a:fillRect/>
          </a:stretch>
        </p:blipFill>
        <p:spPr bwMode="white">
          <a:xfrm>
            <a:off x="7395441" y="3451302"/>
            <a:ext cx="176824" cy="176824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100" name="Graphic 99"/>
          <p:cNvPicPr>
            <a:picLocks noChangeAspect="1"/>
          </p:cNvPicPr>
          <p:nvPr/>
        </p:nvPicPr>
        <p:blipFill>
          <a:blip r:embed="rId68">
            <a:lum/>
            <a:extLst>
              <a:ext uri="{28A0092B-C50C-407E-A947-70E740481C1C}">
                <a14:useLocalDpi xmlns:a14="http://schemas.microsoft.com/office/drawing/2016/SVG/main" val="0"/>
              </a:ext>
              <a:ext uri="{96DAC541-7B7A-43D3-8B79-37D633B846F1}">
                <asvg:svgBlip xmlns:asvg="http://schemas.microsoft.com/office/drawing/2016/SVG/main" r:embed="rId69"/>
              </a:ext>
            </a:extLst>
          </a:blip>
          <a:srcRect/>
          <a:stretch>
            <a:fillRect/>
          </a:stretch>
        </p:blipFill>
        <p:spPr bwMode="white">
          <a:xfrm>
            <a:off x="5458216" y="3451091"/>
            <a:ext cx="176824" cy="176824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102" name="Graphic 101"/>
          <p:cNvPicPr>
            <a:picLocks noChangeAspect="1"/>
          </p:cNvPicPr>
          <p:nvPr/>
        </p:nvPicPr>
        <p:blipFill>
          <a:blip r:embed="rId70">
            <a:lum/>
            <a:extLst>
              <a:ext uri="{28A0092B-C50C-407E-A947-70E740481C1C}">
                <a14:useLocalDpi xmlns:a14="http://schemas.microsoft.com/office/drawing/2016/SVG/main" val="0"/>
              </a:ext>
              <a:ext uri="{96DAC541-7B7A-43D3-8B79-37D633B846F1}">
                <asvg:svgBlip xmlns:asvg="http://schemas.microsoft.com/office/drawing/2016/SVG/main" r:embed="rId71"/>
              </a:ext>
            </a:extLst>
          </a:blip>
          <a:srcRect/>
          <a:stretch>
            <a:fillRect/>
          </a:stretch>
        </p:blipFill>
        <p:spPr bwMode="white">
          <a:xfrm>
            <a:off x="5458216" y="2257020"/>
            <a:ext cx="176824" cy="176824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104" name="Graphic 103"/>
          <p:cNvPicPr>
            <a:picLocks noChangeAspect="1"/>
          </p:cNvPicPr>
          <p:nvPr/>
        </p:nvPicPr>
        <p:blipFill>
          <a:blip r:embed="rId72">
            <a:lum/>
            <a:extLst>
              <a:ext uri="{28A0092B-C50C-407E-A947-70E740481C1C}">
                <a14:useLocalDpi xmlns:a14="http://schemas.microsoft.com/office/drawing/2016/SVG/main" val="0"/>
              </a:ext>
              <a:ext uri="{96DAC541-7B7A-43D3-8B79-37D633B846F1}">
                <asvg:svgBlip xmlns:asvg="http://schemas.microsoft.com/office/drawing/2016/SVG/main" r:embed="rId73"/>
              </a:ext>
            </a:extLst>
          </a:blip>
          <a:srcRect/>
          <a:stretch>
            <a:fillRect/>
          </a:stretch>
        </p:blipFill>
        <p:spPr bwMode="white">
          <a:xfrm>
            <a:off x="7395441" y="2239109"/>
            <a:ext cx="176824" cy="176824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106" name="Graphic 105"/>
          <p:cNvPicPr>
            <a:picLocks noChangeAspect="1"/>
          </p:cNvPicPr>
          <p:nvPr/>
        </p:nvPicPr>
        <p:blipFill>
          <a:blip r:embed="rId74">
            <a:lum/>
            <a:extLst>
              <a:ext uri="{28A0092B-C50C-407E-A947-70E740481C1C}">
                <a14:useLocalDpi xmlns:a14="http://schemas.microsoft.com/office/drawing/2016/SVG/main" val="0"/>
              </a:ext>
              <a:ext uri="{96DAC541-7B7A-43D3-8B79-37D633B846F1}">
                <asvg:svgBlip xmlns:asvg="http://schemas.microsoft.com/office/drawing/2016/SVG/main" r:embed="rId75"/>
              </a:ext>
            </a:extLst>
          </a:blip>
          <a:srcRect/>
          <a:stretch>
            <a:fillRect/>
          </a:stretch>
        </p:blipFill>
        <p:spPr bwMode="white">
          <a:xfrm>
            <a:off x="7395441" y="4633379"/>
            <a:ext cx="164081" cy="176702"/>
          </a:xfrm>
          <a:prstGeom prst="rect">
            <a:avLst/>
          </a:prstGeom>
          <a:ln>
            <a:headEnd type="none"/>
            <a:tailEnd type="none"/>
          </a:ln>
        </p:spPr>
      </p:pic>
      <p:grpSp>
        <p:nvGrpSpPr>
          <p:cNvPr id="114" name="Group 113"/>
          <p:cNvGrpSpPr>
            <a:grpSpLocks/>
          </p:cNvGrpSpPr>
          <p:nvPr/>
        </p:nvGrpSpPr>
        <p:grpSpPr bwMode="white">
          <a:xfrm>
            <a:off x="11239887" y="2625880"/>
            <a:ext cx="495300" cy="390525"/>
            <a:chOff x="9411528" y="2976323"/>
            <a:chExt cx="495300" cy="390525"/>
          </a:xfrm>
          <a:ln>
            <a:headEnd type="none"/>
            <a:tailEnd type="none"/>
          </a:ln>
        </p:grpSpPr>
        <p:pic>
          <p:nvPicPr>
            <p:cNvPr id="111" name="Graphic 110"/>
            <p:cNvPicPr>
              <a:picLocks noChangeAspect="1"/>
            </p:cNvPicPr>
            <p:nvPr/>
          </p:nvPicPr>
          <p:blipFill>
            <a:blip r:embed="rId76">
              <a:lum/>
              <a:extLst>
                <a:ext uri="{28A0092B-C50C-407E-A947-70E740481C1C}">
                  <a14:useLocalDpi xmlns:a14="http://schemas.microsoft.com/office/drawing/2016/SVG/main" val="0"/>
                </a:ext>
                <a:ext uri="{96DAC541-7B7A-43D3-8B79-37D633B846F1}">
                  <asvg:svgBlip xmlns:asvg="http://schemas.microsoft.com/office/drawing/2016/SVG/main" r:embed="rId77"/>
                </a:ext>
              </a:extLst>
            </a:blip>
            <a:srcRect/>
            <a:stretch>
              <a:fillRect/>
            </a:stretch>
          </p:blipFill>
          <p:spPr bwMode="white">
            <a:xfrm>
              <a:off x="9411528" y="2976323"/>
              <a:ext cx="495300" cy="295275"/>
            </a:xfrm>
            <a:prstGeom prst="rect">
              <a:avLst/>
            </a:prstGeom>
            <a:ln>
              <a:headEnd type="none"/>
              <a:tailEnd type="none"/>
            </a:ln>
          </p:spPr>
        </p:pic>
        <p:pic>
          <p:nvPicPr>
            <p:cNvPr id="113" name="Graphic 112"/>
            <p:cNvPicPr>
              <a:picLocks noChangeAspect="1"/>
            </p:cNvPicPr>
            <p:nvPr/>
          </p:nvPicPr>
          <p:blipFill>
            <a:blip r:embed="rId78">
              <a:lum/>
              <a:extLst>
                <a:ext uri="{28A0092B-C50C-407E-A947-70E740481C1C}">
                  <a14:useLocalDpi xmlns:a14="http://schemas.microsoft.com/office/drawing/2016/SVG/main" val="0"/>
                </a:ext>
                <a:ext uri="{96DAC541-7B7A-43D3-8B79-37D633B846F1}">
                  <asvg:svgBlip xmlns:asvg="http://schemas.microsoft.com/office/drawing/2016/SVG/main" r:embed="rId79"/>
                </a:ext>
              </a:extLst>
            </a:blip>
            <a:srcRect/>
            <a:stretch>
              <a:fillRect/>
            </a:stretch>
          </p:blipFill>
          <p:spPr bwMode="white">
            <a:xfrm>
              <a:off x="9811578" y="3271598"/>
              <a:ext cx="95250" cy="95250"/>
            </a:xfrm>
            <a:prstGeom prst="rect">
              <a:avLst/>
            </a:prstGeom>
            <a:ln>
              <a:headEnd type="none"/>
              <a:tailEnd type="none"/>
            </a:ln>
          </p:spPr>
        </p:pic>
      </p:grpSp>
      <p:grpSp>
        <p:nvGrpSpPr>
          <p:cNvPr id="115" name="Group 114"/>
          <p:cNvGrpSpPr>
            <a:grpSpLocks/>
          </p:cNvGrpSpPr>
          <p:nvPr/>
        </p:nvGrpSpPr>
        <p:grpSpPr bwMode="white">
          <a:xfrm>
            <a:off x="11239887" y="3722703"/>
            <a:ext cx="495300" cy="390525"/>
            <a:chOff x="9411528" y="2976323"/>
            <a:chExt cx="495300" cy="390525"/>
          </a:xfrm>
          <a:ln>
            <a:headEnd type="none"/>
            <a:tailEnd type="none"/>
          </a:ln>
        </p:grpSpPr>
        <p:pic>
          <p:nvPicPr>
            <p:cNvPr id="116" name="Graphic 115"/>
            <p:cNvPicPr>
              <a:picLocks noChangeAspect="1"/>
            </p:cNvPicPr>
            <p:nvPr/>
          </p:nvPicPr>
          <p:blipFill>
            <a:blip r:embed="rId80">
              <a:lum/>
              <a:extLst>
                <a:ext uri="{28A0092B-C50C-407E-A947-70E740481C1C}">
                  <a14:useLocalDpi xmlns:a14="http://schemas.microsoft.com/office/drawing/2016/SVG/main" val="0"/>
                </a:ext>
                <a:ext uri="{96DAC541-7B7A-43D3-8B79-37D633B846F1}">
                  <asvg:svgBlip xmlns:asvg="http://schemas.microsoft.com/office/drawing/2016/SVG/main" r:embed="rId81"/>
                </a:ext>
              </a:extLst>
            </a:blip>
            <a:srcRect/>
            <a:stretch>
              <a:fillRect/>
            </a:stretch>
          </p:blipFill>
          <p:spPr bwMode="white">
            <a:xfrm>
              <a:off x="9411528" y="2976323"/>
              <a:ext cx="495300" cy="295275"/>
            </a:xfrm>
            <a:prstGeom prst="rect">
              <a:avLst/>
            </a:prstGeom>
            <a:ln>
              <a:headEnd type="none"/>
              <a:tailEnd type="none"/>
            </a:ln>
          </p:spPr>
        </p:pic>
        <p:pic>
          <p:nvPicPr>
            <p:cNvPr id="117" name="Graphic 116"/>
            <p:cNvPicPr>
              <a:picLocks noChangeAspect="1"/>
            </p:cNvPicPr>
            <p:nvPr/>
          </p:nvPicPr>
          <p:blipFill>
            <a:blip r:embed="rId82">
              <a:lum/>
              <a:extLst>
                <a:ext uri="{28A0092B-C50C-407E-A947-70E740481C1C}">
                  <a14:useLocalDpi xmlns:a14="http://schemas.microsoft.com/office/drawing/2016/SVG/main" val="0"/>
                </a:ext>
                <a:ext uri="{96DAC541-7B7A-43D3-8B79-37D633B846F1}">
                  <asvg:svgBlip xmlns:asvg="http://schemas.microsoft.com/office/drawing/2016/SVG/main" r:embed="rId83"/>
                </a:ext>
              </a:extLst>
            </a:blip>
            <a:srcRect/>
            <a:stretch>
              <a:fillRect/>
            </a:stretch>
          </p:blipFill>
          <p:spPr bwMode="white">
            <a:xfrm>
              <a:off x="9811578" y="3271598"/>
              <a:ext cx="95250" cy="95250"/>
            </a:xfrm>
            <a:prstGeom prst="rect">
              <a:avLst/>
            </a:prstGeom>
            <a:ln>
              <a:headEnd type="none"/>
              <a:tailEnd type="none"/>
            </a:ln>
          </p:spPr>
        </p:pic>
      </p:grpSp>
      <p:grpSp>
        <p:nvGrpSpPr>
          <p:cNvPr id="118" name="Group 117"/>
          <p:cNvGrpSpPr>
            <a:grpSpLocks/>
          </p:cNvGrpSpPr>
          <p:nvPr/>
        </p:nvGrpSpPr>
        <p:grpSpPr bwMode="white">
          <a:xfrm>
            <a:off x="11239887" y="4804215"/>
            <a:ext cx="495300" cy="390525"/>
            <a:chOff x="9411528" y="2976323"/>
            <a:chExt cx="495300" cy="390525"/>
          </a:xfrm>
          <a:ln>
            <a:headEnd type="none"/>
            <a:tailEnd type="none"/>
          </a:ln>
        </p:grpSpPr>
        <p:pic>
          <p:nvPicPr>
            <p:cNvPr id="119" name="Graphic 118"/>
            <p:cNvPicPr>
              <a:picLocks noChangeAspect="1"/>
            </p:cNvPicPr>
            <p:nvPr/>
          </p:nvPicPr>
          <p:blipFill>
            <a:blip r:embed="rId84">
              <a:lum/>
              <a:extLst>
                <a:ext uri="{28A0092B-C50C-407E-A947-70E740481C1C}">
                  <a14:useLocalDpi xmlns:a14="http://schemas.microsoft.com/office/drawing/2016/SVG/main" val="0"/>
                </a:ext>
                <a:ext uri="{96DAC541-7B7A-43D3-8B79-37D633B846F1}">
                  <asvg:svgBlip xmlns:asvg="http://schemas.microsoft.com/office/drawing/2016/SVG/main" r:embed="rId85"/>
                </a:ext>
              </a:extLst>
            </a:blip>
            <a:srcRect/>
            <a:stretch>
              <a:fillRect/>
            </a:stretch>
          </p:blipFill>
          <p:spPr bwMode="white">
            <a:xfrm>
              <a:off x="9411528" y="2976323"/>
              <a:ext cx="495300" cy="295275"/>
            </a:xfrm>
            <a:prstGeom prst="rect">
              <a:avLst/>
            </a:prstGeom>
            <a:ln>
              <a:headEnd type="none"/>
              <a:tailEnd type="none"/>
            </a:ln>
          </p:spPr>
        </p:pic>
        <p:pic>
          <p:nvPicPr>
            <p:cNvPr id="120" name="Graphic 119"/>
            <p:cNvPicPr>
              <a:picLocks noChangeAspect="1"/>
            </p:cNvPicPr>
            <p:nvPr/>
          </p:nvPicPr>
          <p:blipFill>
            <a:blip r:embed="rId86">
              <a:lum/>
              <a:extLst>
                <a:ext uri="{28A0092B-C50C-407E-A947-70E740481C1C}">
                  <a14:useLocalDpi xmlns:a14="http://schemas.microsoft.com/office/drawing/2016/SVG/main" val="0"/>
                </a:ext>
                <a:ext uri="{96DAC541-7B7A-43D3-8B79-37D633B846F1}">
                  <asvg:svgBlip xmlns:asvg="http://schemas.microsoft.com/office/drawing/2016/SVG/main" r:embed="rId87"/>
                </a:ext>
              </a:extLst>
            </a:blip>
            <a:srcRect/>
            <a:stretch>
              <a:fillRect/>
            </a:stretch>
          </p:blipFill>
          <p:spPr bwMode="white">
            <a:xfrm>
              <a:off x="9811578" y="3271598"/>
              <a:ext cx="95250" cy="95250"/>
            </a:xfrm>
            <a:prstGeom prst="rect">
              <a:avLst/>
            </a:prstGeom>
            <a:ln>
              <a:headEnd type="none"/>
              <a:tailEnd type="none"/>
            </a:ln>
          </p:spPr>
        </p:pic>
      </p:grpSp>
      <p:sp>
        <p:nvSpPr>
          <p:cNvPr id="65" name="Scroll: Horizontal 64"/>
          <p:cNvSpPr>
            <a:spLocks/>
          </p:cNvSpPr>
          <p:nvPr/>
        </p:nvSpPr>
        <p:spPr bwMode="white">
          <a:xfrm>
            <a:off x="11263868" y="4753966"/>
            <a:ext cx="551553" cy="383969"/>
          </a:xfrm>
          <a:prstGeom prst="horizontalScroll">
            <a:avLst/>
          </a:prstGeom>
          <a:noFill/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wrap="square"/>
          <a:lstStyle/>
          <a:p>
            <a:pPr defTabSz="914400"/>
            <a:r>
              <a:rPr lang="en-GB" sz="1400" dirty="0"/>
              <a:t>#3</a:t>
            </a:r>
          </a:p>
        </p:txBody>
      </p:sp>
      <p:sp>
        <p:nvSpPr>
          <p:cNvPr id="66" name="Scroll: Horizontal 65"/>
          <p:cNvSpPr>
            <a:spLocks/>
          </p:cNvSpPr>
          <p:nvPr/>
        </p:nvSpPr>
        <p:spPr bwMode="white">
          <a:xfrm>
            <a:off x="11254800" y="3673060"/>
            <a:ext cx="551553" cy="392505"/>
          </a:xfrm>
          <a:prstGeom prst="horizontalScroll">
            <a:avLst/>
          </a:prstGeom>
          <a:noFill/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wrap="square"/>
          <a:lstStyle/>
          <a:p>
            <a:pPr defTabSz="914400"/>
            <a:r>
              <a:rPr lang="en-GB" sz="1400" dirty="0"/>
              <a:t>#2</a:t>
            </a:r>
          </a:p>
        </p:txBody>
      </p:sp>
      <p:sp>
        <p:nvSpPr>
          <p:cNvPr id="67" name="Scroll: Horizontal 66"/>
          <p:cNvSpPr>
            <a:spLocks/>
          </p:cNvSpPr>
          <p:nvPr/>
        </p:nvSpPr>
        <p:spPr bwMode="white">
          <a:xfrm>
            <a:off x="11273246" y="2564609"/>
            <a:ext cx="542175" cy="404683"/>
          </a:xfrm>
          <a:prstGeom prst="horizontalScroll">
            <a:avLst/>
          </a:prstGeom>
          <a:noFill/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wrap="square"/>
          <a:lstStyle/>
          <a:p>
            <a:pPr defTabSz="914400"/>
            <a:r>
              <a:rPr lang="en-GB" sz="1400" dirty="0"/>
              <a:t>#1</a:t>
            </a:r>
          </a:p>
        </p:txBody>
      </p:sp>
      <p:pic>
        <p:nvPicPr>
          <p:cNvPr id="122" name="Graphic 121"/>
          <p:cNvPicPr>
            <a:picLocks noChangeAspect="1"/>
          </p:cNvPicPr>
          <p:nvPr/>
        </p:nvPicPr>
        <p:blipFill>
          <a:blip r:embed="rId88">
            <a:lum/>
            <a:extLst>
              <a:ext uri="{28A0092B-C50C-407E-A947-70E740481C1C}">
                <a14:useLocalDpi xmlns:a14="http://schemas.microsoft.com/office/drawing/2016/SVG/main" val="0"/>
              </a:ext>
              <a:ext uri="{96DAC541-7B7A-43D3-8B79-37D633B846F1}">
                <asvg:svgBlip xmlns:asvg="http://schemas.microsoft.com/office/drawing/2016/SVG/main" r:embed="rId89"/>
              </a:ext>
            </a:extLst>
          </a:blip>
          <a:srcRect/>
          <a:stretch>
            <a:fillRect/>
          </a:stretch>
        </p:blipFill>
        <p:spPr bwMode="white">
          <a:xfrm rot="5400000">
            <a:off x="9422830" y="2680692"/>
            <a:ext cx="185275" cy="185275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123" name="Graphic 122"/>
          <p:cNvPicPr>
            <a:picLocks noChangeAspect="1"/>
          </p:cNvPicPr>
          <p:nvPr/>
        </p:nvPicPr>
        <p:blipFill>
          <a:blip r:embed="rId90">
            <a:lum/>
            <a:extLst>
              <a:ext uri="{28A0092B-C50C-407E-A947-70E740481C1C}">
                <a14:useLocalDpi xmlns:a14="http://schemas.microsoft.com/office/drawing/2016/SVG/main" val="0"/>
              </a:ext>
              <a:ext uri="{96DAC541-7B7A-43D3-8B79-37D633B846F1}">
                <asvg:svgBlip xmlns:asvg="http://schemas.microsoft.com/office/drawing/2016/SVG/main" r:embed="rId91"/>
              </a:ext>
            </a:extLst>
          </a:blip>
          <a:srcRect/>
          <a:stretch>
            <a:fillRect/>
          </a:stretch>
        </p:blipFill>
        <p:spPr bwMode="white">
          <a:xfrm rot="5400000">
            <a:off x="9422830" y="3779351"/>
            <a:ext cx="185275" cy="185275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124" name="Graphic 123"/>
          <p:cNvPicPr>
            <a:picLocks noChangeAspect="1"/>
          </p:cNvPicPr>
          <p:nvPr/>
        </p:nvPicPr>
        <p:blipFill>
          <a:blip r:embed="rId92">
            <a:lum/>
            <a:extLst>
              <a:ext uri="{28A0092B-C50C-407E-A947-70E740481C1C}">
                <a14:useLocalDpi xmlns:a14="http://schemas.microsoft.com/office/drawing/2016/SVG/main" val="0"/>
              </a:ext>
              <a:ext uri="{96DAC541-7B7A-43D3-8B79-37D633B846F1}">
                <asvg:svgBlip xmlns:asvg="http://schemas.microsoft.com/office/drawing/2016/SVG/main" r:embed="rId93"/>
              </a:ext>
            </a:extLst>
          </a:blip>
          <a:srcRect/>
          <a:stretch>
            <a:fillRect/>
          </a:stretch>
        </p:blipFill>
        <p:spPr bwMode="white">
          <a:xfrm rot="5400000">
            <a:off x="9422830" y="4863072"/>
            <a:ext cx="185275" cy="18527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78" name="SubHeader"/>
          <p:cNvSpPr>
            <a:spLocks/>
          </p:cNvSpPr>
          <p:nvPr/>
        </p:nvSpPr>
        <p:spPr bwMode="white">
          <a:xfrm>
            <a:off x="488839" y="739934"/>
            <a:ext cx="2749661" cy="497878"/>
          </a:xfrm>
          <a:prstGeom prst="parallelogram">
            <a:avLst>
              <a:gd name="adj" fmla="val 54111"/>
            </a:avLst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anchor="t" wrap="square"/>
          <a:lstStyle/>
          <a:p>
            <a:pPr defTabSz="914400"/>
            <a:r>
              <a:rPr lang="en-GB" sz="1100" dirty="0">
                <a:latin typeface="Montserrat"/>
              </a:rPr>
              <a:t>Site Summary</a:t>
            </a:r>
          </a:p>
        </p:txBody>
      </p:sp>
      <p:pic>
        <p:nvPicPr>
          <p:cNvPr id="53" name="Graphic 52"/>
          <p:cNvPicPr>
            <a:picLocks noChangeAspect="1"/>
          </p:cNvPicPr>
          <p:nvPr/>
        </p:nvPicPr>
        <p:blipFill>
          <a:blip r:embed="rId94">
            <a:lum/>
            <a:extLst>
              <a:ext uri="{28A0092B-C50C-407E-A947-70E740481C1C}">
                <a14:useLocalDpi xmlns:a14="http://schemas.microsoft.com/office/drawing/2016/SVG/main" val="0"/>
              </a:ext>
              <a:ext uri="{96DAC541-7B7A-43D3-8B79-37D633B846F1}">
                <asvg:svgBlip xmlns:asvg="http://schemas.microsoft.com/office/drawing/2016/SVG/main" r:embed="rId95"/>
              </a:ext>
            </a:extLst>
          </a:blip>
          <a:srcRect/>
          <a:stretch>
            <a:fillRect/>
          </a:stretch>
        </p:blipFill>
        <p:spPr bwMode="white">
          <a:xfrm>
            <a:off x="209043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58" name="Rectangle 57"/>
          <p:cNvSpPr>
            <a:spLocks/>
          </p:cNvSpPr>
          <p:nvPr/>
        </p:nvSpPr>
        <p:spPr bwMode="white">
          <a:xfrm>
            <a:off x="216914" y="253920"/>
            <a:ext cx="783762" cy="270940"/>
          </a:xfrm>
          <a:prstGeom prst="rect">
            <a:avLst/>
          </a:prstGeom>
          <a:noFill/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wrap="square"/>
          <a:lstStyle/>
          <a:p>
            <a:pPr algn="ctr" defTabSz="914400"/>
            <a:r>
              <a:rPr lang="en-GB" sz="850" spc="20" dirty="0">
                <a:latin typeface="Montserrat"/>
              </a:rPr>
              <a:t>Site </a:t>
            </a:r>
            <a:r>
              <a:rPr lang="en-GB" sz="850" spc="20" kern="800" dirty="0">
                <a:latin typeface="Montserrat"/>
              </a:rPr>
              <a:t>Intel</a:t>
            </a:r>
          </a:p>
        </p:txBody>
      </p:sp>
      <p:pic>
        <p:nvPicPr>
          <p:cNvPr id="12" name="Graphic 11"/>
          <p:cNvPicPr>
            <a:picLocks noChangeAspect="1"/>
          </p:cNvPicPr>
          <p:nvPr/>
        </p:nvPicPr>
        <p:blipFill>
          <a:blip r:embed="rId96">
            <a:lum/>
            <a:extLst>
              <a:ext uri="{28A0092B-C50C-407E-A947-70E740481C1C}">
                <a14:useLocalDpi xmlns:a14="http://schemas.microsoft.com/office/drawing/2016/SVG/main" val="0"/>
              </a:ext>
              <a:ext uri="{96DAC541-7B7A-43D3-8B79-37D633B846F1}">
                <asvg:svgBlip xmlns:asvg="http://schemas.microsoft.com/office/drawing/2016/SVG/main" r:embed="rId97"/>
              </a:ext>
            </a:extLst>
          </a:blip>
          <a:srcRect/>
          <a:stretch>
            <a:fillRect/>
          </a:stretch>
        </p:blipFill>
        <p:spPr bwMode="white">
          <a:xfrm rot="10800000">
            <a:off x="1015089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87" name="Graphic 86"/>
          <p:cNvPicPr>
            <a:picLocks noChangeAspect="1"/>
          </p:cNvPicPr>
          <p:nvPr/>
        </p:nvPicPr>
        <p:blipFill>
          <a:blip r:embed="rId98">
            <a:lum/>
            <a:extLst>
              <a:ext uri="{28A0092B-C50C-407E-A947-70E740481C1C}">
                <a14:useLocalDpi xmlns:a14="http://schemas.microsoft.com/office/drawing/2016/SVG/main" val="0"/>
              </a:ext>
              <a:ext uri="{96DAC541-7B7A-43D3-8B79-37D633B846F1}">
                <asvg:svgBlip xmlns:asvg="http://schemas.microsoft.com/office/drawing/2016/SVG/main" r:embed="rId99"/>
              </a:ext>
            </a:extLst>
          </a:blip>
          <a:srcRect/>
          <a:stretch>
            <a:fillRect/>
          </a:stretch>
        </p:blipFill>
        <p:spPr bwMode="white">
          <a:xfrm>
            <a:off x="11427055" y="212020"/>
            <a:ext cx="571500" cy="35242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2" name="Radius"/>
          <p:cNvSpPr>
            <a:spLocks/>
          </p:cNvSpPr>
          <p:nvPr/>
        </p:nvSpPr>
        <p:spPr bwMode="white">
          <a:xfrm>
            <a:off x="7642381" y="209428"/>
            <a:ext cx="1143727" cy="346966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54000" anchor="ctr" wrap="none"/>
          <a:lstStyle/>
          <a:p>
            <a:pPr algn="ctr" defTabSz="914400"/>
            <a:r>
              <a:rPr lang="en-GB" sz="900" dirty="0">
                <a:latin typeface="Montserrat"/>
              </a:rPr>
              <a:t>1 Miles</a:t>
            </a:r>
          </a:p>
        </p:txBody>
      </p:sp>
      <p:pic>
        <p:nvPicPr>
          <p:cNvPr id="97" name="Graphic 96"/>
          <p:cNvPicPr>
            <a:picLocks noChangeAspect="1"/>
          </p:cNvPicPr>
          <p:nvPr/>
        </p:nvPicPr>
        <p:blipFill>
          <a:blip r:embed="rId100">
            <a:lum/>
            <a:extLst>
              <a:ext uri="{28A0092B-C50C-407E-A947-70E740481C1C}">
                <a14:useLocalDpi xmlns:a14="http://schemas.microsoft.com/office/drawing/2016/SVG/main" val="0"/>
              </a:ext>
              <a:ext uri="{96DAC541-7B7A-43D3-8B79-37D633B846F1}">
                <asvg:svgBlip xmlns:asvg="http://schemas.microsoft.com/office/drawing/2016/SVG/main" r:embed="rId101"/>
              </a:ext>
            </a:extLst>
          </a:blip>
          <a:srcRect/>
          <a:stretch>
            <a:fillRect/>
          </a:stretch>
        </p:blipFill>
        <p:spPr bwMode="white">
          <a:xfrm>
            <a:off x="5959533" y="174526"/>
            <a:ext cx="474606" cy="304492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99" name="Graphic 98"/>
          <p:cNvPicPr>
            <a:picLocks noChangeAspect="1"/>
          </p:cNvPicPr>
          <p:nvPr/>
        </p:nvPicPr>
        <p:blipFill>
          <a:blip r:embed="rId102">
            <a:lum/>
            <a:extLst>
              <a:ext uri="{28A0092B-C50C-407E-A947-70E740481C1C}">
                <a14:useLocalDpi xmlns:a14="http://schemas.microsoft.com/office/drawing/2016/SVG/main" val="0"/>
              </a:ext>
              <a:ext uri="{96DAC541-7B7A-43D3-8B79-37D633B846F1}">
                <asvg:svgBlip xmlns:asvg="http://schemas.microsoft.com/office/drawing/2016/SVG/main" r:embed="rId103"/>
              </a:ext>
            </a:extLst>
          </a:blip>
          <a:srcRect/>
          <a:stretch>
            <a:fillRect/>
          </a:stretch>
        </p:blipFill>
        <p:spPr bwMode="white">
          <a:xfrm>
            <a:off x="300137" y="760427"/>
            <a:ext cx="278402" cy="27840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105" name="Chains"/>
          <p:cNvSpPr>
            <a:spLocks/>
          </p:cNvSpPr>
          <p:nvPr/>
        </p:nvSpPr>
        <p:spPr bwMode="white">
          <a:xfrm>
            <a:off x="8695793" y="212019"/>
            <a:ext cx="1283473" cy="349835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54000" anchor="ctr" wrap="none"/>
          <a:lstStyle/>
          <a:p>
            <a:pPr algn="ctr" defTabSz="914400"/>
            <a:r>
              <a:rPr lang="en-GB" sz="900" dirty="0">
                <a:latin typeface="Montserrat"/>
              </a:rPr>
              <a:t>97 Chains</a:t>
            </a:r>
          </a:p>
        </p:txBody>
      </p:sp>
      <p:sp>
        <p:nvSpPr>
          <p:cNvPr id="107" name="DateRange"/>
          <p:cNvSpPr>
            <a:spLocks/>
          </p:cNvSpPr>
          <p:nvPr/>
        </p:nvSpPr>
        <p:spPr bwMode="white">
          <a:xfrm>
            <a:off x="9887119" y="212020"/>
            <a:ext cx="1891883" cy="352425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54000" anchor="ctr" wrap="none"/>
          <a:lstStyle/>
          <a:p>
            <a:pPr defTabSz="914400"/>
            <a:r>
              <a:rPr lang="en-GB" sz="900" dirty="0">
                <a:latin typeface="Montserrat"/>
              </a:rPr>
              <a:t>01/03/2023 - 21/02/2024</a:t>
            </a:r>
          </a:p>
        </p:txBody>
      </p:sp>
      <p:pic>
        <p:nvPicPr>
          <p:cNvPr id="121" name="Graphic 120"/>
          <p:cNvPicPr>
            <a:picLocks noChangeAspect="1"/>
          </p:cNvPicPr>
          <p:nvPr/>
        </p:nvPicPr>
        <p:blipFill>
          <a:blip r:embed="rId104">
            <a:lum/>
            <a:extLst>
              <a:ext uri="{28A0092B-C50C-407E-A947-70E740481C1C}">
                <a14:useLocalDpi xmlns:a14="http://schemas.microsoft.com/office/drawing/2016/SVG/main" val="0"/>
              </a:ext>
              <a:ext uri="{96DAC541-7B7A-43D3-8B79-37D633B846F1}">
                <asvg:svgBlip xmlns:asvg="http://schemas.microsoft.com/office/drawing/2016/SVG/main" r:embed="rId105"/>
              </a:ext>
            </a:extLst>
          </a:blip>
          <a:srcRect/>
          <a:stretch>
            <a:fillRect/>
          </a:stretch>
        </p:blipFill>
        <p:spPr bwMode="white">
          <a:xfrm>
            <a:off x="11728267" y="314336"/>
            <a:ext cx="123825" cy="133350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11" name="Graphic 10"/>
          <p:cNvPicPr>
            <a:picLocks noChangeAspect="1"/>
          </p:cNvPicPr>
          <p:nvPr/>
        </p:nvPicPr>
        <p:blipFill>
          <a:blip r:embed="rId106">
            <a:lum/>
            <a:extLst>
              <a:ext uri="{28A0092B-C50C-407E-A947-70E740481C1C}">
                <a14:useLocalDpi xmlns:a14="http://schemas.microsoft.com/office/drawing/2016/SVG/main" val="0"/>
              </a:ext>
              <a:ext uri="{96DAC541-7B7A-43D3-8B79-37D633B846F1}">
                <asvg:svgBlip xmlns:asvg="http://schemas.microsoft.com/office/drawing/2016/SVG/main" r:embed="rId107"/>
              </a:ext>
            </a:extLst>
          </a:blip>
          <a:srcRect/>
          <a:stretch>
            <a:fillRect/>
          </a:stretch>
        </p:blipFill>
        <p:spPr bwMode="white">
          <a:xfrm>
            <a:off x="9721779" y="3157480"/>
            <a:ext cx="120827" cy="120827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55" name="Text3"/>
          <p:cNvSpPr txBox="1">
            <a:spLocks noChangeArrowheads="1"/>
          </p:cNvSpPr>
          <p:nvPr/>
        </p:nvSpPr>
        <p:spPr bwMode="white">
          <a:xfrm>
            <a:off x="9276924" y="2203012"/>
            <a:ext cx="1154483" cy="230832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900" dirty="0">
                <a:latin typeface="Montserrat"/>
              </a:rPr>
              <a:t>Top Competitors</a:t>
            </a:r>
          </a:p>
        </p:txBody>
      </p:sp>
      <p:pic>
        <p:nvPicPr>
          <p:cNvPr id="38" name="Graphic 37"/>
          <p:cNvPicPr>
            <a:picLocks noChangeAspect="1"/>
          </p:cNvPicPr>
          <p:nvPr/>
        </p:nvPicPr>
        <p:blipFill>
          <a:blip r:embed="rId108">
            <a:lum/>
            <a:extLst>
              <a:ext uri="{28A0092B-C50C-407E-A947-70E740481C1C}">
                <a14:useLocalDpi xmlns:a14="http://schemas.microsoft.com/office/drawing/2016/SVG/main" val="0"/>
              </a:ext>
              <a:ext uri="{96DAC541-7B7A-43D3-8B79-37D633B846F1}">
                <asvg:svgBlip xmlns:asvg="http://schemas.microsoft.com/office/drawing/2016/SVG/main" r:embed="rId109"/>
              </a:ext>
            </a:extLst>
          </a:blip>
          <a:srcRect/>
          <a:stretch>
            <a:fillRect/>
          </a:stretch>
        </p:blipFill>
        <p:spPr bwMode="white">
          <a:xfrm>
            <a:off x="9721779" y="4235961"/>
            <a:ext cx="120827" cy="120827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41" name="Graphic 40"/>
          <p:cNvPicPr>
            <a:picLocks noChangeAspect="1"/>
          </p:cNvPicPr>
          <p:nvPr/>
        </p:nvPicPr>
        <p:blipFill>
          <a:blip r:embed="rId110">
            <a:lum/>
            <a:extLst>
              <a:ext uri="{28A0092B-C50C-407E-A947-70E740481C1C}">
                <a14:useLocalDpi xmlns:a14="http://schemas.microsoft.com/office/drawing/2016/SVG/main" val="0"/>
              </a:ext>
              <a:ext uri="{96DAC541-7B7A-43D3-8B79-37D633B846F1}">
                <asvg:svgBlip xmlns:asvg="http://schemas.microsoft.com/office/drawing/2016/SVG/main" r:embed="rId111"/>
              </a:ext>
            </a:extLst>
          </a:blip>
          <a:srcRect/>
          <a:stretch>
            <a:fillRect/>
          </a:stretch>
        </p:blipFill>
        <p:spPr bwMode="white">
          <a:xfrm>
            <a:off x="9721779" y="5334536"/>
            <a:ext cx="120827" cy="120827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54" name="VenueNameTriEnd"/>
          <p:cNvSpPr>
            <a:spLocks/>
          </p:cNvSpPr>
          <p:nvPr/>
        </p:nvSpPr>
        <p:spPr bwMode="white">
          <a:xfrm flipH="1" flipV="1">
            <a:off x="2785399" y="220268"/>
            <a:ext cx="215792" cy="353466"/>
          </a:xfrm>
          <a:prstGeom prst="triangle">
            <a:avLst>
              <a:gd name="adj" fmla="val 100000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wrap="square"/>
          <a:lstStyle/>
          <a:p>
            <a:pPr algn="ctr" defTabSz="914400"/>
            <a:endParaRPr lang="en-GB" dirty="0"/>
          </a:p>
        </p:txBody>
      </p:sp>
      <p:sp>
        <p:nvSpPr>
          <p:cNvPr id="28" name="VenueName"/>
          <p:cNvSpPr>
            <a:spLocks/>
          </p:cNvSpPr>
          <p:nvPr/>
        </p:nvSpPr>
        <p:spPr bwMode="white">
          <a:xfrm>
            <a:off x="1192682" y="220269"/>
            <a:ext cx="1955800" cy="348914"/>
          </a:xfrm>
          <a:prstGeom prst="rect">
            <a:avLst/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7200" rIns="90000" bIns="118800" anchor="ctr" wrap="none">
            <a:spAutoFit/>
          </a:bodyPr>
          <a:lstStyle/>
          <a:p>
            <a:pPr defTabSz="914400"/>
            <a:r>
              <a:rPr lang="en-GB" sz="850" dirty="0">
                <a:latin typeface="Montserrat"/>
              </a:rPr>
              <a:t>The Dog and Gun LE71GN</a:t>
            </a:r>
          </a:p>
        </p:txBody>
      </p:sp>
      <p:sp>
        <p:nvSpPr>
          <p:cNvPr id="39" name="FooterStart"/>
          <p:cNvSpPr>
            <a:spLocks/>
          </p:cNvSpPr>
          <p:nvPr/>
        </p:nvSpPr>
        <p:spPr bwMode="white">
          <a:xfrm>
            <a:off x="0" y="6604080"/>
            <a:ext cx="12192000" cy="254069"/>
          </a:xfrm>
          <a:prstGeom prst="parallelogram">
            <a:avLst>
              <a:gd name="adj" fmla="val 0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54000" anchor="ctr" wrap="none"/>
          <a:lstStyle/>
          <a:p>
            <a:pPr algn="ctr" defTabSz="914400"/>
            <a:endParaRPr lang="en-GB" sz="900" dirty="0">
              <a:latin typeface="Montserrat"/>
            </a:endParaRPr>
          </a:p>
        </p:txBody>
      </p:sp>
      <p:sp>
        <p:nvSpPr>
          <p:cNvPr id="42" name="FooterInfo3"/>
          <p:cNvSpPr>
            <a:spLocks/>
          </p:cNvSpPr>
          <p:nvPr/>
        </p:nvSpPr>
        <p:spPr bwMode="white">
          <a:xfrm>
            <a:off x="8185608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54000" anchor="ctr" wrap="none"/>
          <a:lstStyle/>
          <a:p>
            <a:pPr algn="ctr" defTabSz="914400"/>
            <a:r>
              <a:rPr lang="en-GB" sz="850" dirty="0">
                <a:solidFill>
                  <a:schemeClr val="tx1"/>
                </a:solidFill>
                <a:latin typeface="Montserrat"/>
              </a:rPr>
              <a:t>4705 Competitor Customers</a:t>
            </a:r>
            <a:endParaRPr lang="en-GB" sz="850" dirty="0">
              <a:solidFill>
                <a:schemeClr val="tx1"/>
              </a:solidFill>
              <a:latin typeface="Montserrat"/>
            </a:endParaRPr>
          </a:p>
        </p:txBody>
      </p:sp>
      <p:sp>
        <p:nvSpPr>
          <p:cNvPr id="85" name="FooterInfo2"/>
          <p:cNvSpPr>
            <a:spLocks/>
          </p:cNvSpPr>
          <p:nvPr/>
        </p:nvSpPr>
        <p:spPr bwMode="white">
          <a:xfrm>
            <a:off x="4091236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54000" anchor="ctr" wrap="none"/>
          <a:lstStyle/>
          <a:p>
            <a:pPr algn="ctr" defTabSz="914400"/>
            <a:r>
              <a:rPr lang="en-GB" sz="850" dirty="0">
                <a:solidFill>
                  <a:schemeClr val="tx1"/>
                </a:solidFill>
                <a:latin typeface="Montserrat"/>
              </a:rPr>
              <a:t>12 Competitors</a:t>
            </a:r>
            <a:endParaRPr lang="en-GB" sz="850" dirty="0">
              <a:solidFill>
                <a:schemeClr val="tx1"/>
              </a:solidFill>
              <a:latin typeface="Montserrat"/>
            </a:endParaRPr>
          </a:p>
        </p:txBody>
      </p:sp>
      <p:sp>
        <p:nvSpPr>
          <p:cNvPr id="89" name="FooterInfo1"/>
          <p:cNvSpPr>
            <a:spLocks/>
          </p:cNvSpPr>
          <p:nvPr/>
        </p:nvSpPr>
        <p:spPr bwMode="white">
          <a:xfrm>
            <a:off x="-8967" y="6619343"/>
            <a:ext cx="4015359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54000" anchor="ctr" wrap="none"/>
          <a:lstStyle/>
          <a:p>
            <a:pPr algn="ctr" defTabSz="914400"/>
            <a:r>
              <a:rPr lang="en-GB" sz="850" dirty="0">
                <a:solidFill>
                  <a:schemeClr val="tx1"/>
                </a:solidFill>
                <a:latin typeface="Montserrat"/>
              </a:rPr>
              <a:t>489 Site Customers</a:t>
            </a:r>
            <a:endParaRPr lang="en-GB" sz="850" dirty="0">
              <a:solidFill>
                <a:schemeClr val="tx1"/>
              </a:solidFill>
              <a:latin typeface="Montserrat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phic 5"/>
          <p:cNvPicPr>
            <a:picLocks noChangeAspect="1"/>
          </p:cNvPicPr>
          <p:nvPr/>
        </p:nvPicPr>
        <p:blipFill>
          <a:blip r:embed="rId4">
            <a:lum/>
            <a:extLst>
              <a:ext uri="{28A0092B-C50C-407E-A947-70E740481C1C}">
                <a14:useLocalDpi xmlns:a14="http://schemas.microsoft.com/office/drawing/2016/SVG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 bwMode="white">
          <a:xfrm>
            <a:off x="7292671" y="1614831"/>
            <a:ext cx="4483693" cy="1883452"/>
          </a:xfrm>
          <a:prstGeom prst="rect">
            <a:avLst/>
          </a:prstGeom>
          <a:ln>
            <a:headEnd type="none"/>
            <a:tailEnd type="none"/>
          </a:ln>
        </p:spPr>
      </p:pic>
      <p:graphicFrame>
        <p:nvGraphicFramePr>
          <p:cNvPr id="9" name="ComparisonChart"/>
          <p:cNvGraphicFramePr/>
          <p:nvPr/>
        </p:nvGraphicFramePr>
        <p:xfrm>
          <a:off x="221673" y="3176795"/>
          <a:ext cx="10853677" cy="3328576"/>
        </p:xfrm>
        <a:graphic>
          <a:graphicData uri="http://schemas.openxmlformats.org/drawingml/2006/chart">
            <c:chart xmlns:r="http://schemas.openxmlformats.org/officeDocument/2006/relationships" xmlns:c="http://schemas.openxmlformats.org/drawingml/2006/chart" r:id="rId18"/>
          </a:graphicData>
        </a:graphic>
      </p:graphicFrame>
      <p:graphicFrame>
        <p:nvGraphicFramePr>
          <p:cNvPr id="8" name="DifferenceChart"/>
          <p:cNvGraphicFramePr/>
          <p:nvPr/>
        </p:nvGraphicFramePr>
        <p:xfrm>
          <a:off x="221673" y="1614831"/>
          <a:ext cx="10853677" cy="1561964"/>
        </p:xfrm>
        <a:graphic>
          <a:graphicData uri="http://schemas.openxmlformats.org/drawingml/2006/chart">
            <c:chart xmlns:r="http://schemas.openxmlformats.org/officeDocument/2006/relationships" xmlns:c="http://schemas.openxmlformats.org/drawingml/2006/chart" r:id="rId19"/>
          </a:graphicData>
        </a:graphic>
      </p:graphicFrame>
      <p:pic>
        <p:nvPicPr>
          <p:cNvPr id="7" name="Graphic 6"/>
          <p:cNvPicPr>
            <a:picLocks noChangeAspect="1"/>
          </p:cNvPicPr>
          <p:nvPr/>
        </p:nvPicPr>
        <p:blipFill>
          <a:blip r:embed="rId20">
            <a:lum/>
            <a:extLst>
              <a:ext uri="{28A0092B-C50C-407E-A947-70E740481C1C}">
                <a14:useLocalDpi xmlns:a14="http://schemas.microsoft.com/office/drawing/2016/SVG/main" val="0"/>
              </a:ext>
              <a:ext uri="{96DAC541-7B7A-43D3-8B79-37D633B846F1}">
                <asvg:svgBlip xmlns:asvg="http://schemas.microsoft.com/office/drawing/2016/SVG/main" r:embed="rId21"/>
              </a:ext>
            </a:extLst>
          </a:blip>
          <a:srcRect/>
          <a:stretch>
            <a:fillRect/>
          </a:stretch>
        </p:blipFill>
        <p:spPr bwMode="white">
          <a:xfrm>
            <a:off x="11439096" y="6204295"/>
            <a:ext cx="559459" cy="23501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24" name="ReportDescription"/>
          <p:cNvSpPr>
            <a:spLocks/>
          </p:cNvSpPr>
          <p:nvPr/>
        </p:nvSpPr>
        <p:spPr bwMode="white">
          <a:xfrm>
            <a:off x="3238499" y="1173576"/>
            <a:ext cx="8760056" cy="302387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wrap="square"/>
          <a:lstStyle/>
          <a:p>
            <a:pPr algn="ctr" defTabSz="914400"/>
            <a:r>
              <a:rPr lang="en-GB" sz="900" dirty="0">
                <a:solidFill>
                  <a:schemeClr val="bg2">
                    <a:lumMod val="25000"/>
                  </a:schemeClr>
                </a:solidFill>
                <a:latin typeface="Montserrat"/>
              </a:rPr>
              <a:t>% of spend for The Dog and Gun LE71GN and 97 Chains in 1 Miles from 01/03/2023 - 21/02/2024 split by Day of Week</a:t>
            </a:r>
            <a:endParaRPr lang="en-GB" sz="900" dirty="0">
              <a:solidFill>
                <a:schemeClr val="bg2">
                  <a:lumMod val="25000"/>
                </a:schemeClr>
              </a:solidFill>
              <a:latin typeface="Montserrat"/>
            </a:endParaRPr>
          </a:p>
        </p:txBody>
      </p:sp>
      <p:sp>
        <p:nvSpPr>
          <p:cNvPr id="25" name="Header"/>
          <p:cNvSpPr>
            <a:spLocks/>
          </p:cNvSpPr>
          <p:nvPr/>
        </p:nvSpPr>
        <p:spPr bwMode="white">
          <a:xfrm>
            <a:off x="-8965" y="168"/>
            <a:ext cx="12200965" cy="751270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wrap="square"/>
          <a:lstStyle/>
          <a:p>
            <a:pPr algn="ctr" defTabSz="914400"/>
            <a:endParaRPr lang="en-GB" sz="1400" dirty="0">
              <a:latin typeface="Montserrat"/>
            </a:endParaRPr>
          </a:p>
        </p:txBody>
      </p:sp>
      <p:sp>
        <p:nvSpPr>
          <p:cNvPr id="26" name="Rectangle 25"/>
          <p:cNvSpPr>
            <a:spLocks/>
          </p:cNvSpPr>
          <p:nvPr/>
        </p:nvSpPr>
        <p:spPr bwMode="white">
          <a:xfrm>
            <a:off x="-8966" y="739934"/>
            <a:ext cx="838565" cy="497878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wrap="square"/>
          <a:lstStyle/>
          <a:p>
            <a:pPr algn="ctr" defTabSz="914400"/>
            <a:endParaRPr lang="en-GB" dirty="0"/>
          </a:p>
        </p:txBody>
      </p:sp>
      <p:sp>
        <p:nvSpPr>
          <p:cNvPr id="27" name="ReportHeader"/>
          <p:cNvSpPr>
            <a:spLocks/>
          </p:cNvSpPr>
          <p:nvPr/>
        </p:nvSpPr>
        <p:spPr bwMode="white">
          <a:xfrm>
            <a:off x="3238498" y="807671"/>
            <a:ext cx="8760057" cy="365962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wrap="square"/>
          <a:lstStyle/>
          <a:p>
            <a:pPr algn="ctr" defTabSz="914400"/>
            <a:r>
              <a:rPr lang="en-GB" sz="1000" dirty="0">
                <a:solidFill>
                  <a:schemeClr val="bg2">
                    <a:lumMod val="25000"/>
                  </a:schemeClr>
                </a:solidFill>
                <a:latin typeface="Montserrat"/>
              </a:rPr>
              <a:t>How is customer spend distributed throughout the week for The Dog and Gun LE71GN versus its competitors?</a:t>
            </a:r>
            <a:endParaRPr lang="en-GB" sz="1000" dirty="0">
              <a:solidFill>
                <a:schemeClr val="bg2">
                  <a:lumMod val="25000"/>
                </a:schemeClr>
              </a:solidFill>
              <a:latin typeface="Montserrat"/>
            </a:endParaRPr>
          </a:p>
        </p:txBody>
      </p:sp>
      <p:sp>
        <p:nvSpPr>
          <p:cNvPr id="28" name="SubHeader"/>
          <p:cNvSpPr>
            <a:spLocks/>
          </p:cNvSpPr>
          <p:nvPr/>
        </p:nvSpPr>
        <p:spPr bwMode="white">
          <a:xfrm>
            <a:off x="488839" y="739934"/>
            <a:ext cx="2749661" cy="497878"/>
          </a:xfrm>
          <a:prstGeom prst="parallelogram">
            <a:avLst>
              <a:gd name="adj" fmla="val 54111"/>
            </a:avLst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anchor="t" wrap="square"/>
          <a:lstStyle/>
          <a:p>
            <a:pPr defTabSz="914400"/>
            <a:r>
              <a:rPr lang="en-GB" sz="1100" dirty="0">
                <a:latin typeface="Montserrat"/>
              </a:rPr>
              <a:t>Spend by Weekpart</a:t>
            </a:r>
          </a:p>
        </p:txBody>
      </p:sp>
      <p:pic>
        <p:nvPicPr>
          <p:cNvPr id="29" name="Graphic 28"/>
          <p:cNvPicPr>
            <a:picLocks noChangeAspect="1"/>
          </p:cNvPicPr>
          <p:nvPr/>
        </p:nvPicPr>
        <p:blipFill>
          <a:blip r:embed="rId22">
            <a:lum/>
            <a:extLst>
              <a:ext uri="{28A0092B-C50C-407E-A947-70E740481C1C}">
                <a14:useLocalDpi xmlns:a14="http://schemas.microsoft.com/office/drawing/2016/SVG/main" val="0"/>
              </a:ext>
              <a:ext uri="{96DAC541-7B7A-43D3-8B79-37D633B846F1}">
                <asvg:svgBlip xmlns:asvg="http://schemas.microsoft.com/office/drawing/2016/SVG/main" r:embed="rId23"/>
              </a:ext>
            </a:extLst>
          </a:blip>
          <a:srcRect/>
          <a:stretch>
            <a:fillRect/>
          </a:stretch>
        </p:blipFill>
        <p:spPr bwMode="white">
          <a:xfrm>
            <a:off x="209043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0" name="Rectangle 29"/>
          <p:cNvSpPr>
            <a:spLocks/>
          </p:cNvSpPr>
          <p:nvPr/>
        </p:nvSpPr>
        <p:spPr bwMode="white">
          <a:xfrm>
            <a:off x="216914" y="253920"/>
            <a:ext cx="783762" cy="270940"/>
          </a:xfrm>
          <a:prstGeom prst="rect">
            <a:avLst/>
          </a:prstGeom>
          <a:noFill/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wrap="square"/>
          <a:lstStyle/>
          <a:p>
            <a:pPr algn="ctr" defTabSz="914400"/>
            <a:r>
              <a:rPr lang="en-GB" sz="850" spc="20" dirty="0">
                <a:latin typeface="Montserrat"/>
              </a:rPr>
              <a:t>Site </a:t>
            </a:r>
            <a:r>
              <a:rPr lang="en-GB" sz="850" spc="20" kern="800" dirty="0">
                <a:latin typeface="Montserrat"/>
              </a:rPr>
              <a:t>Intel</a:t>
            </a:r>
          </a:p>
        </p:txBody>
      </p:sp>
      <p:pic>
        <p:nvPicPr>
          <p:cNvPr id="31" name="Graphic 30"/>
          <p:cNvPicPr>
            <a:picLocks noChangeAspect="1"/>
          </p:cNvPicPr>
          <p:nvPr/>
        </p:nvPicPr>
        <p:blipFill>
          <a:blip r:embed="rId24">
            <a:lum/>
            <a:extLst>
              <a:ext uri="{28A0092B-C50C-407E-A947-70E740481C1C}">
                <a14:useLocalDpi xmlns:a14="http://schemas.microsoft.com/office/drawing/2016/SVG/main" val="0"/>
              </a:ext>
              <a:ext uri="{96DAC541-7B7A-43D3-8B79-37D633B846F1}">
                <asvg:svgBlip xmlns:asvg="http://schemas.microsoft.com/office/drawing/2016/SVG/main" r:embed="rId25"/>
              </a:ext>
            </a:extLst>
          </a:blip>
          <a:srcRect/>
          <a:stretch>
            <a:fillRect/>
          </a:stretch>
        </p:blipFill>
        <p:spPr bwMode="white">
          <a:xfrm rot="10800000">
            <a:off x="1015089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33" name="Graphic 32"/>
          <p:cNvPicPr>
            <a:picLocks noChangeAspect="1"/>
          </p:cNvPicPr>
          <p:nvPr/>
        </p:nvPicPr>
        <p:blipFill>
          <a:blip r:embed="rId26">
            <a:lum/>
            <a:extLst>
              <a:ext uri="{28A0092B-C50C-407E-A947-70E740481C1C}">
                <a14:useLocalDpi xmlns:a14="http://schemas.microsoft.com/office/drawing/2016/SVG/main" val="0"/>
              </a:ext>
              <a:ext uri="{96DAC541-7B7A-43D3-8B79-37D633B846F1}">
                <asvg:svgBlip xmlns:asvg="http://schemas.microsoft.com/office/drawing/2016/SVG/main" r:embed="rId27"/>
              </a:ext>
            </a:extLst>
          </a:blip>
          <a:srcRect/>
          <a:stretch>
            <a:fillRect/>
          </a:stretch>
        </p:blipFill>
        <p:spPr bwMode="white">
          <a:xfrm>
            <a:off x="11427055" y="212020"/>
            <a:ext cx="571500" cy="35242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4" name="Radius"/>
          <p:cNvSpPr>
            <a:spLocks/>
          </p:cNvSpPr>
          <p:nvPr/>
        </p:nvSpPr>
        <p:spPr bwMode="white">
          <a:xfrm>
            <a:off x="7642381" y="209428"/>
            <a:ext cx="1143727" cy="346966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54000" anchor="ctr" wrap="none"/>
          <a:lstStyle/>
          <a:p>
            <a:pPr algn="ctr" defTabSz="914400"/>
            <a:r>
              <a:rPr lang="en-GB" sz="900" dirty="0">
                <a:latin typeface="Montserrat"/>
              </a:rPr>
              <a:t>1 Miles</a:t>
            </a:r>
          </a:p>
        </p:txBody>
      </p:sp>
      <p:pic>
        <p:nvPicPr>
          <p:cNvPr id="35" name="Graphic 34"/>
          <p:cNvPicPr>
            <a:picLocks noChangeAspect="1"/>
          </p:cNvPicPr>
          <p:nvPr/>
        </p:nvPicPr>
        <p:blipFill>
          <a:blip r:embed="rId28">
            <a:lum/>
            <a:extLst>
              <a:ext uri="{28A0092B-C50C-407E-A947-70E740481C1C}">
                <a14:useLocalDpi xmlns:a14="http://schemas.microsoft.com/office/drawing/2016/SVG/main" val="0"/>
              </a:ext>
              <a:ext uri="{96DAC541-7B7A-43D3-8B79-37D633B846F1}">
                <asvg:svgBlip xmlns:asvg="http://schemas.microsoft.com/office/drawing/2016/SVG/main" r:embed="rId29"/>
              </a:ext>
            </a:extLst>
          </a:blip>
          <a:srcRect/>
          <a:stretch>
            <a:fillRect/>
          </a:stretch>
        </p:blipFill>
        <p:spPr bwMode="white">
          <a:xfrm>
            <a:off x="5959533" y="174526"/>
            <a:ext cx="474606" cy="304492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36" name="Graphic 35"/>
          <p:cNvPicPr>
            <a:picLocks noChangeAspect="1"/>
          </p:cNvPicPr>
          <p:nvPr/>
        </p:nvPicPr>
        <p:blipFill>
          <a:blip r:embed="rId30">
            <a:lum/>
            <a:extLst>
              <a:ext uri="{28A0092B-C50C-407E-A947-70E740481C1C}">
                <a14:useLocalDpi xmlns:a14="http://schemas.microsoft.com/office/drawing/2016/SVG/main" val="0"/>
              </a:ext>
              <a:ext uri="{96DAC541-7B7A-43D3-8B79-37D633B846F1}">
                <asvg:svgBlip xmlns:asvg="http://schemas.microsoft.com/office/drawing/2016/SVG/main" r:embed="rId31"/>
              </a:ext>
            </a:extLst>
          </a:blip>
          <a:srcRect/>
          <a:stretch>
            <a:fillRect/>
          </a:stretch>
        </p:blipFill>
        <p:spPr bwMode="white">
          <a:xfrm>
            <a:off x="300137" y="760427"/>
            <a:ext cx="278402" cy="27840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7" name="Chains"/>
          <p:cNvSpPr>
            <a:spLocks/>
          </p:cNvSpPr>
          <p:nvPr/>
        </p:nvSpPr>
        <p:spPr bwMode="white">
          <a:xfrm>
            <a:off x="8695793" y="212019"/>
            <a:ext cx="1283473" cy="349835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54000" anchor="ctr" wrap="none"/>
          <a:lstStyle/>
          <a:p>
            <a:pPr algn="ctr" defTabSz="914400"/>
            <a:r>
              <a:rPr lang="en-GB" sz="900" dirty="0">
                <a:latin typeface="Montserrat"/>
              </a:rPr>
              <a:t>97 Chains</a:t>
            </a:r>
          </a:p>
        </p:txBody>
      </p:sp>
      <p:sp>
        <p:nvSpPr>
          <p:cNvPr id="38" name="DateRange"/>
          <p:cNvSpPr>
            <a:spLocks/>
          </p:cNvSpPr>
          <p:nvPr/>
        </p:nvSpPr>
        <p:spPr bwMode="white">
          <a:xfrm>
            <a:off x="9887119" y="212020"/>
            <a:ext cx="1891883" cy="352425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54000" anchor="ctr" wrap="none"/>
          <a:lstStyle/>
          <a:p>
            <a:pPr defTabSz="914400"/>
            <a:r>
              <a:rPr lang="en-GB" sz="900" dirty="0">
                <a:latin typeface="Montserrat"/>
              </a:rPr>
              <a:t>01/03/2023 - 21/02/2024</a:t>
            </a:r>
          </a:p>
        </p:txBody>
      </p:sp>
      <p:pic>
        <p:nvPicPr>
          <p:cNvPr id="39" name="Graphic 38"/>
          <p:cNvPicPr>
            <a:picLocks noChangeAspect="1"/>
          </p:cNvPicPr>
          <p:nvPr/>
        </p:nvPicPr>
        <p:blipFill>
          <a:blip r:embed="rId32">
            <a:lum/>
            <a:extLst>
              <a:ext uri="{28A0092B-C50C-407E-A947-70E740481C1C}">
                <a14:useLocalDpi xmlns:a14="http://schemas.microsoft.com/office/drawing/2016/SVG/main" val="0"/>
              </a:ext>
              <a:ext uri="{96DAC541-7B7A-43D3-8B79-37D633B846F1}">
                <asvg:svgBlip xmlns:asvg="http://schemas.microsoft.com/office/drawing/2016/SVG/main" r:embed="rId33"/>
              </a:ext>
            </a:extLst>
          </a:blip>
          <a:srcRect/>
          <a:stretch>
            <a:fillRect/>
          </a:stretch>
        </p:blipFill>
        <p:spPr bwMode="white">
          <a:xfrm>
            <a:off x="11728267" y="314336"/>
            <a:ext cx="123825" cy="13335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2" name="VenueName"/>
          <p:cNvSpPr>
            <a:spLocks/>
          </p:cNvSpPr>
          <p:nvPr/>
        </p:nvSpPr>
        <p:spPr bwMode="white">
          <a:xfrm>
            <a:off x="1192682" y="220269"/>
            <a:ext cx="1955800" cy="348914"/>
          </a:xfrm>
          <a:prstGeom prst="rect">
            <a:avLst/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7200" rIns="90000" bIns="118800" anchor="ctr" wrap="none">
            <a:spAutoFit/>
          </a:bodyPr>
          <a:lstStyle/>
          <a:p>
            <a:pPr defTabSz="914400"/>
            <a:r>
              <a:rPr lang="en-GB" sz="850" dirty="0">
                <a:latin typeface="Montserrat"/>
              </a:rPr>
              <a:t>The Dog and Gun LE71GN</a:t>
            </a:r>
          </a:p>
        </p:txBody>
      </p:sp>
      <p:sp>
        <p:nvSpPr>
          <p:cNvPr id="3" name="FooterStart"/>
          <p:cNvSpPr>
            <a:spLocks/>
          </p:cNvSpPr>
          <p:nvPr/>
        </p:nvSpPr>
        <p:spPr bwMode="white">
          <a:xfrm>
            <a:off x="0" y="6604080"/>
            <a:ext cx="12192000" cy="254069"/>
          </a:xfrm>
          <a:prstGeom prst="parallelogram">
            <a:avLst>
              <a:gd name="adj" fmla="val 0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54000" anchor="ctr" wrap="none"/>
          <a:lstStyle/>
          <a:p>
            <a:pPr algn="ctr" defTabSz="914400"/>
            <a:endParaRPr lang="en-GB" sz="900" dirty="0">
              <a:latin typeface="Montserrat"/>
            </a:endParaRPr>
          </a:p>
        </p:txBody>
      </p:sp>
      <p:sp>
        <p:nvSpPr>
          <p:cNvPr id="4" name="FooterInfo3"/>
          <p:cNvSpPr>
            <a:spLocks/>
          </p:cNvSpPr>
          <p:nvPr/>
        </p:nvSpPr>
        <p:spPr bwMode="white">
          <a:xfrm>
            <a:off x="8185608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54000" anchor="ctr" wrap="none"/>
          <a:lstStyle/>
          <a:p>
            <a:pPr algn="ctr" defTabSz="914400"/>
            <a:r>
              <a:rPr lang="en-GB" sz="850" dirty="0">
                <a:solidFill>
                  <a:schemeClr val="tx1"/>
                </a:solidFill>
                <a:latin typeface="Montserrat"/>
              </a:rPr>
              <a:t>4705 Competitor Customers</a:t>
            </a:r>
            <a:endParaRPr lang="en-GB" sz="850" dirty="0">
              <a:solidFill>
                <a:schemeClr val="tx1"/>
              </a:solidFill>
              <a:latin typeface="Montserrat"/>
            </a:endParaRPr>
          </a:p>
        </p:txBody>
      </p:sp>
      <p:sp>
        <p:nvSpPr>
          <p:cNvPr id="5" name="FooterInfo2"/>
          <p:cNvSpPr>
            <a:spLocks/>
          </p:cNvSpPr>
          <p:nvPr/>
        </p:nvSpPr>
        <p:spPr bwMode="white">
          <a:xfrm>
            <a:off x="4091236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54000" anchor="ctr" wrap="none"/>
          <a:lstStyle/>
          <a:p>
            <a:pPr algn="ctr" defTabSz="914400"/>
            <a:r>
              <a:rPr lang="en-GB" sz="850" dirty="0">
                <a:solidFill>
                  <a:schemeClr val="tx1"/>
                </a:solidFill>
                <a:latin typeface="Montserrat"/>
              </a:rPr>
              <a:t>12 Competitors</a:t>
            </a:r>
            <a:endParaRPr lang="en-GB" sz="850" dirty="0">
              <a:solidFill>
                <a:schemeClr val="tx1"/>
              </a:solidFill>
              <a:latin typeface="Montserrat"/>
            </a:endParaRPr>
          </a:p>
        </p:txBody>
      </p:sp>
      <p:sp>
        <p:nvSpPr>
          <p:cNvPr id="11" name="FooterInfo1"/>
          <p:cNvSpPr>
            <a:spLocks/>
          </p:cNvSpPr>
          <p:nvPr/>
        </p:nvSpPr>
        <p:spPr bwMode="white">
          <a:xfrm>
            <a:off x="-8967" y="6619343"/>
            <a:ext cx="4015359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54000" anchor="ctr" wrap="none"/>
          <a:lstStyle/>
          <a:p>
            <a:pPr algn="ctr" defTabSz="914400"/>
            <a:r>
              <a:rPr lang="en-GB" sz="850" dirty="0">
                <a:solidFill>
                  <a:schemeClr val="tx1"/>
                </a:solidFill>
                <a:latin typeface="Montserrat"/>
              </a:rPr>
              <a:t>489 Site Customers</a:t>
            </a:r>
            <a:endParaRPr lang="en-GB" sz="850" dirty="0">
              <a:solidFill>
                <a:schemeClr val="tx1"/>
              </a:solidFill>
              <a:latin typeface="Montserrat"/>
            </a:endParaRPr>
          </a:p>
        </p:txBody>
      </p:sp>
      <p:graphicFrame>
        <p:nvGraphicFramePr>
          <p:cNvPr id="0" name=""/>
          <p:cNvGraphicFramePr/>
          <p:nvPr/>
        </p:nvGraphicFramePr>
        <p:xfrm rot="0">
          <a:off x="0" y="0"/>
          <a:ext cx="0" cy="0"/>
        </p:xfrm>
        <a:graphic>
          <a:graphicData uri="http://schemas.openxmlformats.org/drawingml/2006/chart">
            <c:chart xmlns:r="http://schemas.openxmlformats.org/officeDocument/2006/relationships" xmlns:c="http://schemas.openxmlformats.org/drawingml/2006/chart" r:id="rId34"/>
          </a:graphicData>
        </a:graphic>
      </p:graphicFrame>
      <p:graphicFrame>
        <p:nvGraphicFramePr>
          <p:cNvPr id="0" name=""/>
          <p:cNvGraphicFramePr/>
          <p:nvPr/>
        </p:nvGraphicFramePr>
        <p:xfrm rot="0">
          <a:off x="0" y="0"/>
          <a:ext cx="0" cy="0"/>
        </p:xfrm>
        <a:graphic>
          <a:graphicData uri="http://schemas.openxmlformats.org/drawingml/2006/chart">
            <c:chart xmlns:r="http://schemas.openxmlformats.org/officeDocument/2006/relationships" xmlns:c="http://schemas.openxmlformats.org/drawingml/2006/chart" r:id="rId35"/>
          </a:graphicData>
        </a:graphic>
      </p:graphicFrame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phic 5"/>
          <p:cNvPicPr>
            <a:picLocks noChangeAspect="1"/>
          </p:cNvPicPr>
          <p:nvPr/>
        </p:nvPicPr>
        <p:blipFill>
          <a:blip r:embed="rId4">
            <a:lum/>
            <a:extLst>
              <a:ext uri="{28A0092B-C50C-407E-A947-70E740481C1C}">
                <a14:useLocalDpi xmlns:a14="http://schemas.microsoft.com/office/drawing/2016/SVG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 bwMode="white">
          <a:xfrm>
            <a:off x="7292671" y="1614831"/>
            <a:ext cx="4483693" cy="1883452"/>
          </a:xfrm>
          <a:prstGeom prst="rect">
            <a:avLst/>
          </a:prstGeom>
          <a:ln>
            <a:headEnd type="none"/>
            <a:tailEnd type="none"/>
          </a:ln>
        </p:spPr>
      </p:pic>
      <p:graphicFrame>
        <p:nvGraphicFramePr>
          <p:cNvPr id="9" name="ComparisonChart"/>
          <p:cNvGraphicFramePr/>
          <p:nvPr/>
        </p:nvGraphicFramePr>
        <p:xfrm>
          <a:off x="221673" y="3176795"/>
          <a:ext cx="10853677" cy="3328576"/>
        </p:xfrm>
        <a:graphic>
          <a:graphicData uri="http://schemas.openxmlformats.org/drawingml/2006/chart">
            <c:chart xmlns:r="http://schemas.openxmlformats.org/officeDocument/2006/relationships" xmlns:c="http://schemas.openxmlformats.org/drawingml/2006/chart" r:id="rId18"/>
          </a:graphicData>
        </a:graphic>
      </p:graphicFrame>
      <p:graphicFrame>
        <p:nvGraphicFramePr>
          <p:cNvPr id="8" name="DifferenceChart"/>
          <p:cNvGraphicFramePr/>
          <p:nvPr/>
        </p:nvGraphicFramePr>
        <p:xfrm>
          <a:off x="221673" y="1614831"/>
          <a:ext cx="10853677" cy="1561964"/>
        </p:xfrm>
        <a:graphic>
          <a:graphicData uri="http://schemas.openxmlformats.org/drawingml/2006/chart">
            <c:chart xmlns:r="http://schemas.openxmlformats.org/officeDocument/2006/relationships" xmlns:c="http://schemas.openxmlformats.org/drawingml/2006/chart" r:id="rId19"/>
          </a:graphicData>
        </a:graphic>
      </p:graphicFrame>
      <p:pic>
        <p:nvPicPr>
          <p:cNvPr id="7" name="Graphic 6"/>
          <p:cNvPicPr>
            <a:picLocks noChangeAspect="1"/>
          </p:cNvPicPr>
          <p:nvPr/>
        </p:nvPicPr>
        <p:blipFill>
          <a:blip r:embed="rId20">
            <a:lum/>
            <a:extLst>
              <a:ext uri="{28A0092B-C50C-407E-A947-70E740481C1C}">
                <a14:useLocalDpi xmlns:a14="http://schemas.microsoft.com/office/drawing/2016/SVG/main" val="0"/>
              </a:ext>
              <a:ext uri="{96DAC541-7B7A-43D3-8B79-37D633B846F1}">
                <asvg:svgBlip xmlns:asvg="http://schemas.microsoft.com/office/drawing/2016/SVG/main" r:embed="rId21"/>
              </a:ext>
            </a:extLst>
          </a:blip>
          <a:srcRect/>
          <a:stretch>
            <a:fillRect/>
          </a:stretch>
        </p:blipFill>
        <p:spPr bwMode="white">
          <a:xfrm>
            <a:off x="11439096" y="6204295"/>
            <a:ext cx="559459" cy="23501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24" name="ReportDescription"/>
          <p:cNvSpPr>
            <a:spLocks/>
          </p:cNvSpPr>
          <p:nvPr/>
        </p:nvSpPr>
        <p:spPr bwMode="white">
          <a:xfrm>
            <a:off x="3238499" y="1173576"/>
            <a:ext cx="8760056" cy="302387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wrap="square"/>
          <a:lstStyle/>
          <a:p>
            <a:pPr algn="ctr" defTabSz="914400"/>
            <a:r>
              <a:rPr lang="en-GB" sz="900" dirty="0">
                <a:solidFill>
                  <a:schemeClr val="bg2">
                    <a:lumMod val="25000"/>
                  </a:schemeClr>
                </a:solidFill>
                <a:latin typeface="Montserrat"/>
              </a:rPr>
              <a:t>% of customer numbers for The Dog and Gun LE71GN and 97 Chains in 1 Miles from 01/03/2023 - 21/02/2024 and the number of visits made Per Annum</a:t>
            </a:r>
            <a:endParaRPr lang="en-GB" sz="900" dirty="0">
              <a:solidFill>
                <a:schemeClr val="bg2">
                  <a:lumMod val="25000"/>
                </a:schemeClr>
              </a:solidFill>
              <a:latin typeface="Montserrat"/>
            </a:endParaRPr>
          </a:p>
        </p:txBody>
      </p:sp>
      <p:sp>
        <p:nvSpPr>
          <p:cNvPr id="25" name="Header"/>
          <p:cNvSpPr>
            <a:spLocks/>
          </p:cNvSpPr>
          <p:nvPr/>
        </p:nvSpPr>
        <p:spPr bwMode="white">
          <a:xfrm>
            <a:off x="-8965" y="168"/>
            <a:ext cx="12200965" cy="751270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wrap="square"/>
          <a:lstStyle/>
          <a:p>
            <a:pPr algn="ctr" defTabSz="914400"/>
            <a:endParaRPr lang="en-GB" sz="1400" dirty="0">
              <a:latin typeface="Montserrat"/>
            </a:endParaRPr>
          </a:p>
        </p:txBody>
      </p:sp>
      <p:sp>
        <p:nvSpPr>
          <p:cNvPr id="26" name="Rectangle 25"/>
          <p:cNvSpPr>
            <a:spLocks/>
          </p:cNvSpPr>
          <p:nvPr/>
        </p:nvSpPr>
        <p:spPr bwMode="white">
          <a:xfrm>
            <a:off x="-8966" y="739934"/>
            <a:ext cx="838565" cy="497878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wrap="square"/>
          <a:lstStyle/>
          <a:p>
            <a:pPr algn="ctr" defTabSz="914400"/>
            <a:endParaRPr lang="en-GB" dirty="0"/>
          </a:p>
        </p:txBody>
      </p:sp>
      <p:sp>
        <p:nvSpPr>
          <p:cNvPr id="27" name="ReportHeader"/>
          <p:cNvSpPr>
            <a:spLocks/>
          </p:cNvSpPr>
          <p:nvPr/>
        </p:nvSpPr>
        <p:spPr bwMode="white">
          <a:xfrm>
            <a:off x="3238498" y="807671"/>
            <a:ext cx="8760057" cy="365962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wrap="square"/>
          <a:lstStyle/>
          <a:p>
            <a:pPr algn="ctr" defTabSz="914400"/>
            <a:r>
              <a:rPr lang="en-GB" sz="1000" dirty="0">
                <a:solidFill>
                  <a:schemeClr val="bg2">
                    <a:lumMod val="25000"/>
                  </a:schemeClr>
                </a:solidFill>
                <a:latin typeface="Montserrat"/>
              </a:rPr>
              <a:t>How frequently per year do customers visit The Dog and Gun LE71GN versus its competitors?</a:t>
            </a:r>
            <a:endParaRPr lang="en-GB" sz="1000" dirty="0">
              <a:solidFill>
                <a:schemeClr val="bg2">
                  <a:lumMod val="25000"/>
                </a:schemeClr>
              </a:solidFill>
              <a:latin typeface="Montserrat"/>
            </a:endParaRPr>
          </a:p>
        </p:txBody>
      </p:sp>
      <p:sp>
        <p:nvSpPr>
          <p:cNvPr id="28" name="SubHeader"/>
          <p:cNvSpPr>
            <a:spLocks/>
          </p:cNvSpPr>
          <p:nvPr/>
        </p:nvSpPr>
        <p:spPr bwMode="white">
          <a:xfrm>
            <a:off x="488839" y="739934"/>
            <a:ext cx="2749661" cy="497878"/>
          </a:xfrm>
          <a:prstGeom prst="parallelogram">
            <a:avLst>
              <a:gd name="adj" fmla="val 54111"/>
            </a:avLst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anchor="t" wrap="square"/>
          <a:lstStyle/>
          <a:p>
            <a:pPr defTabSz="914400"/>
            <a:r>
              <a:rPr lang="en-GB" sz="1100" dirty="0">
                <a:latin typeface="Montserrat"/>
              </a:rPr>
              <a:t>Visit Frequency</a:t>
            </a:r>
          </a:p>
        </p:txBody>
      </p:sp>
      <p:pic>
        <p:nvPicPr>
          <p:cNvPr id="29" name="Graphic 28"/>
          <p:cNvPicPr>
            <a:picLocks noChangeAspect="1"/>
          </p:cNvPicPr>
          <p:nvPr/>
        </p:nvPicPr>
        <p:blipFill>
          <a:blip r:embed="rId22">
            <a:lum/>
            <a:extLst>
              <a:ext uri="{28A0092B-C50C-407E-A947-70E740481C1C}">
                <a14:useLocalDpi xmlns:a14="http://schemas.microsoft.com/office/drawing/2016/SVG/main" val="0"/>
              </a:ext>
              <a:ext uri="{96DAC541-7B7A-43D3-8B79-37D633B846F1}">
                <asvg:svgBlip xmlns:asvg="http://schemas.microsoft.com/office/drawing/2016/SVG/main" r:embed="rId23"/>
              </a:ext>
            </a:extLst>
          </a:blip>
          <a:srcRect/>
          <a:stretch>
            <a:fillRect/>
          </a:stretch>
        </p:blipFill>
        <p:spPr bwMode="white">
          <a:xfrm>
            <a:off x="209043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0" name="Rectangle 29"/>
          <p:cNvSpPr>
            <a:spLocks/>
          </p:cNvSpPr>
          <p:nvPr/>
        </p:nvSpPr>
        <p:spPr bwMode="white">
          <a:xfrm>
            <a:off x="216914" y="253920"/>
            <a:ext cx="783762" cy="270940"/>
          </a:xfrm>
          <a:prstGeom prst="rect">
            <a:avLst/>
          </a:prstGeom>
          <a:noFill/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wrap="square"/>
          <a:lstStyle/>
          <a:p>
            <a:pPr algn="ctr" defTabSz="914400"/>
            <a:r>
              <a:rPr lang="en-GB" sz="850" spc="20" dirty="0">
                <a:latin typeface="Montserrat"/>
              </a:rPr>
              <a:t>Site </a:t>
            </a:r>
            <a:r>
              <a:rPr lang="en-GB" sz="850" spc="20" kern="800" dirty="0">
                <a:latin typeface="Montserrat"/>
              </a:rPr>
              <a:t>Intel</a:t>
            </a:r>
          </a:p>
        </p:txBody>
      </p:sp>
      <p:pic>
        <p:nvPicPr>
          <p:cNvPr id="31" name="Graphic 30"/>
          <p:cNvPicPr>
            <a:picLocks noChangeAspect="1"/>
          </p:cNvPicPr>
          <p:nvPr/>
        </p:nvPicPr>
        <p:blipFill>
          <a:blip r:embed="rId24">
            <a:lum/>
            <a:extLst>
              <a:ext uri="{28A0092B-C50C-407E-A947-70E740481C1C}">
                <a14:useLocalDpi xmlns:a14="http://schemas.microsoft.com/office/drawing/2016/SVG/main" val="0"/>
              </a:ext>
              <a:ext uri="{96DAC541-7B7A-43D3-8B79-37D633B846F1}">
                <asvg:svgBlip xmlns:asvg="http://schemas.microsoft.com/office/drawing/2016/SVG/main" r:embed="rId25"/>
              </a:ext>
            </a:extLst>
          </a:blip>
          <a:srcRect/>
          <a:stretch>
            <a:fillRect/>
          </a:stretch>
        </p:blipFill>
        <p:spPr bwMode="white">
          <a:xfrm rot="10800000">
            <a:off x="1015089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33" name="Graphic 32"/>
          <p:cNvPicPr>
            <a:picLocks noChangeAspect="1"/>
          </p:cNvPicPr>
          <p:nvPr/>
        </p:nvPicPr>
        <p:blipFill>
          <a:blip r:embed="rId26">
            <a:lum/>
            <a:extLst>
              <a:ext uri="{28A0092B-C50C-407E-A947-70E740481C1C}">
                <a14:useLocalDpi xmlns:a14="http://schemas.microsoft.com/office/drawing/2016/SVG/main" val="0"/>
              </a:ext>
              <a:ext uri="{96DAC541-7B7A-43D3-8B79-37D633B846F1}">
                <asvg:svgBlip xmlns:asvg="http://schemas.microsoft.com/office/drawing/2016/SVG/main" r:embed="rId27"/>
              </a:ext>
            </a:extLst>
          </a:blip>
          <a:srcRect/>
          <a:stretch>
            <a:fillRect/>
          </a:stretch>
        </p:blipFill>
        <p:spPr bwMode="white">
          <a:xfrm>
            <a:off x="11427055" y="212020"/>
            <a:ext cx="571500" cy="35242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4" name="Radius"/>
          <p:cNvSpPr>
            <a:spLocks/>
          </p:cNvSpPr>
          <p:nvPr/>
        </p:nvSpPr>
        <p:spPr bwMode="white">
          <a:xfrm>
            <a:off x="7642381" y="209428"/>
            <a:ext cx="1143727" cy="346966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54000" anchor="ctr" wrap="none"/>
          <a:lstStyle/>
          <a:p>
            <a:pPr algn="ctr" defTabSz="914400"/>
            <a:r>
              <a:rPr lang="en-GB" sz="900" dirty="0">
                <a:latin typeface="Montserrat"/>
              </a:rPr>
              <a:t>1 Miles</a:t>
            </a:r>
          </a:p>
        </p:txBody>
      </p:sp>
      <p:pic>
        <p:nvPicPr>
          <p:cNvPr id="35" name="Graphic 34"/>
          <p:cNvPicPr>
            <a:picLocks noChangeAspect="1"/>
          </p:cNvPicPr>
          <p:nvPr/>
        </p:nvPicPr>
        <p:blipFill>
          <a:blip r:embed="rId28">
            <a:lum/>
            <a:extLst>
              <a:ext uri="{28A0092B-C50C-407E-A947-70E740481C1C}">
                <a14:useLocalDpi xmlns:a14="http://schemas.microsoft.com/office/drawing/2016/SVG/main" val="0"/>
              </a:ext>
              <a:ext uri="{96DAC541-7B7A-43D3-8B79-37D633B846F1}">
                <asvg:svgBlip xmlns:asvg="http://schemas.microsoft.com/office/drawing/2016/SVG/main" r:embed="rId29"/>
              </a:ext>
            </a:extLst>
          </a:blip>
          <a:srcRect/>
          <a:stretch>
            <a:fillRect/>
          </a:stretch>
        </p:blipFill>
        <p:spPr bwMode="white">
          <a:xfrm>
            <a:off x="5959533" y="174526"/>
            <a:ext cx="474606" cy="304492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36" name="Graphic 35"/>
          <p:cNvPicPr>
            <a:picLocks noChangeAspect="1"/>
          </p:cNvPicPr>
          <p:nvPr/>
        </p:nvPicPr>
        <p:blipFill>
          <a:blip r:embed="rId30">
            <a:lum/>
            <a:extLst>
              <a:ext uri="{28A0092B-C50C-407E-A947-70E740481C1C}">
                <a14:useLocalDpi xmlns:a14="http://schemas.microsoft.com/office/drawing/2016/SVG/main" val="0"/>
              </a:ext>
              <a:ext uri="{96DAC541-7B7A-43D3-8B79-37D633B846F1}">
                <asvg:svgBlip xmlns:asvg="http://schemas.microsoft.com/office/drawing/2016/SVG/main" r:embed="rId31"/>
              </a:ext>
            </a:extLst>
          </a:blip>
          <a:srcRect/>
          <a:stretch>
            <a:fillRect/>
          </a:stretch>
        </p:blipFill>
        <p:spPr bwMode="white">
          <a:xfrm>
            <a:off x="300137" y="760427"/>
            <a:ext cx="278402" cy="27840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7" name="Chains"/>
          <p:cNvSpPr>
            <a:spLocks/>
          </p:cNvSpPr>
          <p:nvPr/>
        </p:nvSpPr>
        <p:spPr bwMode="white">
          <a:xfrm>
            <a:off x="8695793" y="212019"/>
            <a:ext cx="1283473" cy="349835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54000" anchor="ctr" wrap="none"/>
          <a:lstStyle/>
          <a:p>
            <a:pPr algn="ctr" defTabSz="914400"/>
            <a:r>
              <a:rPr lang="en-GB" sz="900" dirty="0">
                <a:latin typeface="Montserrat"/>
              </a:rPr>
              <a:t>97 Chains</a:t>
            </a:r>
          </a:p>
        </p:txBody>
      </p:sp>
      <p:sp>
        <p:nvSpPr>
          <p:cNvPr id="38" name="DateRange"/>
          <p:cNvSpPr>
            <a:spLocks/>
          </p:cNvSpPr>
          <p:nvPr/>
        </p:nvSpPr>
        <p:spPr bwMode="white">
          <a:xfrm>
            <a:off x="9887119" y="212020"/>
            <a:ext cx="1891883" cy="352425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54000" anchor="ctr" wrap="none"/>
          <a:lstStyle/>
          <a:p>
            <a:pPr defTabSz="914400"/>
            <a:r>
              <a:rPr lang="en-GB" sz="900" dirty="0">
                <a:latin typeface="Montserrat"/>
              </a:rPr>
              <a:t>01/03/2023 - 21/02/2024</a:t>
            </a:r>
          </a:p>
        </p:txBody>
      </p:sp>
      <p:pic>
        <p:nvPicPr>
          <p:cNvPr id="39" name="Graphic 38"/>
          <p:cNvPicPr>
            <a:picLocks noChangeAspect="1"/>
          </p:cNvPicPr>
          <p:nvPr/>
        </p:nvPicPr>
        <p:blipFill>
          <a:blip r:embed="rId32">
            <a:lum/>
            <a:extLst>
              <a:ext uri="{28A0092B-C50C-407E-A947-70E740481C1C}">
                <a14:useLocalDpi xmlns:a14="http://schemas.microsoft.com/office/drawing/2016/SVG/main" val="0"/>
              </a:ext>
              <a:ext uri="{96DAC541-7B7A-43D3-8B79-37D633B846F1}">
                <asvg:svgBlip xmlns:asvg="http://schemas.microsoft.com/office/drawing/2016/SVG/main" r:embed="rId33"/>
              </a:ext>
            </a:extLst>
          </a:blip>
          <a:srcRect/>
          <a:stretch>
            <a:fillRect/>
          </a:stretch>
        </p:blipFill>
        <p:spPr bwMode="white">
          <a:xfrm>
            <a:off x="11728267" y="314336"/>
            <a:ext cx="123825" cy="13335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2" name="VenueName"/>
          <p:cNvSpPr>
            <a:spLocks/>
          </p:cNvSpPr>
          <p:nvPr/>
        </p:nvSpPr>
        <p:spPr bwMode="white">
          <a:xfrm>
            <a:off x="1192682" y="220269"/>
            <a:ext cx="1955800" cy="348914"/>
          </a:xfrm>
          <a:prstGeom prst="rect">
            <a:avLst/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7200" rIns="90000" bIns="118800" anchor="ctr" wrap="none">
            <a:spAutoFit/>
          </a:bodyPr>
          <a:lstStyle/>
          <a:p>
            <a:pPr defTabSz="914400"/>
            <a:r>
              <a:rPr lang="en-GB" sz="850" dirty="0">
                <a:latin typeface="Montserrat"/>
              </a:rPr>
              <a:t>The Dog and Gun LE71GN</a:t>
            </a:r>
          </a:p>
        </p:txBody>
      </p:sp>
      <p:sp>
        <p:nvSpPr>
          <p:cNvPr id="3" name="FooterStart"/>
          <p:cNvSpPr>
            <a:spLocks/>
          </p:cNvSpPr>
          <p:nvPr/>
        </p:nvSpPr>
        <p:spPr bwMode="white">
          <a:xfrm>
            <a:off x="0" y="6604080"/>
            <a:ext cx="12192000" cy="254069"/>
          </a:xfrm>
          <a:prstGeom prst="parallelogram">
            <a:avLst>
              <a:gd name="adj" fmla="val 0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54000" anchor="ctr" wrap="none"/>
          <a:lstStyle/>
          <a:p>
            <a:pPr algn="ctr" defTabSz="914400"/>
            <a:endParaRPr lang="en-GB" sz="900" dirty="0">
              <a:latin typeface="Montserrat"/>
            </a:endParaRPr>
          </a:p>
        </p:txBody>
      </p:sp>
      <p:sp>
        <p:nvSpPr>
          <p:cNvPr id="4" name="FooterInfo3"/>
          <p:cNvSpPr>
            <a:spLocks/>
          </p:cNvSpPr>
          <p:nvPr/>
        </p:nvSpPr>
        <p:spPr bwMode="white">
          <a:xfrm>
            <a:off x="8185608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54000" anchor="ctr" wrap="none"/>
          <a:lstStyle/>
          <a:p>
            <a:pPr algn="ctr" defTabSz="914400"/>
            <a:r>
              <a:rPr lang="en-GB" sz="850" dirty="0">
                <a:solidFill>
                  <a:schemeClr val="tx1"/>
                </a:solidFill>
                <a:latin typeface="Montserrat"/>
              </a:rPr>
              <a:t>4705 Competitor Customers</a:t>
            </a:r>
            <a:endParaRPr lang="en-GB" sz="850" dirty="0">
              <a:solidFill>
                <a:schemeClr val="tx1"/>
              </a:solidFill>
              <a:latin typeface="Montserrat"/>
            </a:endParaRPr>
          </a:p>
        </p:txBody>
      </p:sp>
      <p:sp>
        <p:nvSpPr>
          <p:cNvPr id="5" name="FooterInfo2"/>
          <p:cNvSpPr>
            <a:spLocks/>
          </p:cNvSpPr>
          <p:nvPr/>
        </p:nvSpPr>
        <p:spPr bwMode="white">
          <a:xfrm>
            <a:off x="4091236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54000" anchor="ctr" wrap="none"/>
          <a:lstStyle/>
          <a:p>
            <a:pPr algn="ctr" defTabSz="914400"/>
            <a:r>
              <a:rPr lang="en-GB" sz="850" dirty="0">
                <a:solidFill>
                  <a:schemeClr val="tx1"/>
                </a:solidFill>
                <a:latin typeface="Montserrat"/>
              </a:rPr>
              <a:t>12 Competitors</a:t>
            </a:r>
            <a:endParaRPr lang="en-GB" sz="850" dirty="0">
              <a:solidFill>
                <a:schemeClr val="tx1"/>
              </a:solidFill>
              <a:latin typeface="Montserrat"/>
            </a:endParaRPr>
          </a:p>
        </p:txBody>
      </p:sp>
      <p:sp>
        <p:nvSpPr>
          <p:cNvPr id="11" name="FooterInfo1"/>
          <p:cNvSpPr>
            <a:spLocks/>
          </p:cNvSpPr>
          <p:nvPr/>
        </p:nvSpPr>
        <p:spPr bwMode="white">
          <a:xfrm>
            <a:off x="-8967" y="6619343"/>
            <a:ext cx="4015359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54000" anchor="ctr" wrap="none"/>
          <a:lstStyle/>
          <a:p>
            <a:pPr algn="ctr" defTabSz="914400"/>
            <a:r>
              <a:rPr lang="en-GB" sz="850" dirty="0">
                <a:solidFill>
                  <a:schemeClr val="tx1"/>
                </a:solidFill>
                <a:latin typeface="Montserrat"/>
              </a:rPr>
              <a:t>489 Site Customers</a:t>
            </a:r>
            <a:endParaRPr lang="en-GB" sz="850" dirty="0">
              <a:solidFill>
                <a:schemeClr val="tx1"/>
              </a:solidFill>
              <a:latin typeface="Montserrat"/>
            </a:endParaRPr>
          </a:p>
        </p:txBody>
      </p:sp>
      <p:graphicFrame>
        <p:nvGraphicFramePr>
          <p:cNvPr id="0" name=""/>
          <p:cNvGraphicFramePr/>
          <p:nvPr/>
        </p:nvGraphicFramePr>
        <p:xfrm rot="0">
          <a:off x="0" y="0"/>
          <a:ext cx="0" cy="0"/>
        </p:xfrm>
        <a:graphic>
          <a:graphicData uri="http://schemas.openxmlformats.org/drawingml/2006/chart">
            <c:chart xmlns:r="http://schemas.openxmlformats.org/officeDocument/2006/relationships" xmlns:c="http://schemas.openxmlformats.org/drawingml/2006/chart" r:id="rId34"/>
          </a:graphicData>
        </a:graphic>
      </p:graphicFrame>
      <p:graphicFrame>
        <p:nvGraphicFramePr>
          <p:cNvPr id="0" name=""/>
          <p:cNvGraphicFramePr/>
          <p:nvPr/>
        </p:nvGraphicFramePr>
        <p:xfrm rot="0">
          <a:off x="0" y="0"/>
          <a:ext cx="0" cy="0"/>
        </p:xfrm>
        <a:graphic>
          <a:graphicData uri="http://schemas.openxmlformats.org/drawingml/2006/chart">
            <c:chart xmlns:r="http://schemas.openxmlformats.org/officeDocument/2006/relationships" xmlns:c="http://schemas.openxmlformats.org/drawingml/2006/chart" r:id="rId35"/>
          </a:graphicData>
        </a:graphic>
      </p:graphicFrame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phic 5"/>
          <p:cNvPicPr>
            <a:picLocks noChangeAspect="1"/>
          </p:cNvPicPr>
          <p:nvPr/>
        </p:nvPicPr>
        <p:blipFill>
          <a:blip r:embed="rId4">
            <a:lum/>
            <a:extLst>
              <a:ext uri="{28A0092B-C50C-407E-A947-70E740481C1C}">
                <a14:useLocalDpi xmlns:a14="http://schemas.microsoft.com/office/drawing/2016/SVG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 bwMode="white">
          <a:xfrm>
            <a:off x="7292671" y="1614831"/>
            <a:ext cx="4483693" cy="1883452"/>
          </a:xfrm>
          <a:prstGeom prst="rect">
            <a:avLst/>
          </a:prstGeom>
          <a:ln>
            <a:headEnd type="none"/>
            <a:tailEnd type="none"/>
          </a:ln>
        </p:spPr>
      </p:pic>
      <p:graphicFrame>
        <p:nvGraphicFramePr>
          <p:cNvPr id="9" name="ComparisonChart"/>
          <p:cNvGraphicFramePr/>
          <p:nvPr/>
        </p:nvGraphicFramePr>
        <p:xfrm>
          <a:off x="221673" y="3176795"/>
          <a:ext cx="10853677" cy="3328576"/>
        </p:xfrm>
        <a:graphic>
          <a:graphicData uri="http://schemas.openxmlformats.org/drawingml/2006/chart">
            <c:chart xmlns:r="http://schemas.openxmlformats.org/officeDocument/2006/relationships" xmlns:c="http://schemas.openxmlformats.org/drawingml/2006/chart" r:id="rId18"/>
          </a:graphicData>
        </a:graphic>
      </p:graphicFrame>
      <p:graphicFrame>
        <p:nvGraphicFramePr>
          <p:cNvPr id="8" name="DifferenceChart"/>
          <p:cNvGraphicFramePr/>
          <p:nvPr/>
        </p:nvGraphicFramePr>
        <p:xfrm>
          <a:off x="221673" y="1614831"/>
          <a:ext cx="10853677" cy="1561964"/>
        </p:xfrm>
        <a:graphic>
          <a:graphicData uri="http://schemas.openxmlformats.org/drawingml/2006/chart">
            <c:chart xmlns:r="http://schemas.openxmlformats.org/officeDocument/2006/relationships" xmlns:c="http://schemas.openxmlformats.org/drawingml/2006/chart" r:id="rId19"/>
          </a:graphicData>
        </a:graphic>
      </p:graphicFrame>
      <p:pic>
        <p:nvPicPr>
          <p:cNvPr id="7" name="Graphic 6"/>
          <p:cNvPicPr>
            <a:picLocks noChangeAspect="1"/>
          </p:cNvPicPr>
          <p:nvPr/>
        </p:nvPicPr>
        <p:blipFill>
          <a:blip r:embed="rId20">
            <a:lum/>
            <a:extLst>
              <a:ext uri="{28A0092B-C50C-407E-A947-70E740481C1C}">
                <a14:useLocalDpi xmlns:a14="http://schemas.microsoft.com/office/drawing/2016/SVG/main" val="0"/>
              </a:ext>
              <a:ext uri="{96DAC541-7B7A-43D3-8B79-37D633B846F1}">
                <asvg:svgBlip xmlns:asvg="http://schemas.microsoft.com/office/drawing/2016/SVG/main" r:embed="rId21"/>
              </a:ext>
            </a:extLst>
          </a:blip>
          <a:srcRect/>
          <a:stretch>
            <a:fillRect/>
          </a:stretch>
        </p:blipFill>
        <p:spPr bwMode="white">
          <a:xfrm>
            <a:off x="11439096" y="6204295"/>
            <a:ext cx="559459" cy="23501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24" name="ReportDescription"/>
          <p:cNvSpPr>
            <a:spLocks/>
          </p:cNvSpPr>
          <p:nvPr/>
        </p:nvSpPr>
        <p:spPr bwMode="white">
          <a:xfrm>
            <a:off x="3238499" y="1173576"/>
            <a:ext cx="8760056" cy="302387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wrap="square"/>
          <a:lstStyle/>
          <a:p>
            <a:pPr algn="ctr" defTabSz="914400"/>
            <a:r>
              <a:rPr lang="en-GB" sz="900" dirty="0">
                <a:solidFill>
                  <a:schemeClr val="bg2">
                    <a:lumMod val="25000"/>
                  </a:schemeClr>
                </a:solidFill>
                <a:latin typeface="Montserrat"/>
              </a:rPr>
              <a:t/>
            </a:r>
            <a:endParaRPr lang="en-GB" sz="900" dirty="0">
              <a:solidFill>
                <a:schemeClr val="bg2">
                  <a:lumMod val="25000"/>
                </a:schemeClr>
              </a:solidFill>
              <a:latin typeface="Montserrat"/>
            </a:endParaRPr>
          </a:p>
        </p:txBody>
      </p:sp>
      <p:sp>
        <p:nvSpPr>
          <p:cNvPr id="25" name="Header"/>
          <p:cNvSpPr>
            <a:spLocks/>
          </p:cNvSpPr>
          <p:nvPr/>
        </p:nvSpPr>
        <p:spPr bwMode="white">
          <a:xfrm>
            <a:off x="-8965" y="168"/>
            <a:ext cx="12200965" cy="751270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wrap="square"/>
          <a:lstStyle/>
          <a:p>
            <a:pPr algn="ctr" defTabSz="914400"/>
            <a:endParaRPr lang="en-GB" sz="1400" dirty="0">
              <a:latin typeface="Montserrat"/>
            </a:endParaRPr>
          </a:p>
        </p:txBody>
      </p:sp>
      <p:sp>
        <p:nvSpPr>
          <p:cNvPr id="26" name="Rectangle 25"/>
          <p:cNvSpPr>
            <a:spLocks/>
          </p:cNvSpPr>
          <p:nvPr/>
        </p:nvSpPr>
        <p:spPr bwMode="white">
          <a:xfrm>
            <a:off x="-8966" y="739934"/>
            <a:ext cx="838565" cy="497878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wrap="square"/>
          <a:lstStyle/>
          <a:p>
            <a:pPr algn="ctr" defTabSz="914400"/>
            <a:endParaRPr lang="en-GB" dirty="0"/>
          </a:p>
        </p:txBody>
      </p:sp>
      <p:sp>
        <p:nvSpPr>
          <p:cNvPr id="27" name="ReportHeader"/>
          <p:cNvSpPr>
            <a:spLocks/>
          </p:cNvSpPr>
          <p:nvPr/>
        </p:nvSpPr>
        <p:spPr bwMode="white">
          <a:xfrm>
            <a:off x="3238498" y="807671"/>
            <a:ext cx="8760057" cy="365962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wrap="square"/>
          <a:lstStyle/>
          <a:p>
            <a:pPr algn="ctr" defTabSz="914400"/>
            <a:r>
              <a:rPr lang="en-GB" sz="1000" dirty="0">
                <a:solidFill>
                  <a:schemeClr val="bg2">
                    <a:lumMod val="25000"/>
                  </a:schemeClr>
                </a:solidFill>
                <a:latin typeface="Montserrat"/>
              </a:rPr>
              <a:t>How has ATV changed between two date ranges?</a:t>
            </a:r>
            <a:endParaRPr lang="en-GB" sz="1000" dirty="0">
              <a:solidFill>
                <a:schemeClr val="bg2">
                  <a:lumMod val="25000"/>
                </a:schemeClr>
              </a:solidFill>
              <a:latin typeface="Montserrat"/>
            </a:endParaRPr>
          </a:p>
        </p:txBody>
      </p:sp>
      <p:sp>
        <p:nvSpPr>
          <p:cNvPr id="28" name="SubHeader"/>
          <p:cNvSpPr>
            <a:spLocks/>
          </p:cNvSpPr>
          <p:nvPr/>
        </p:nvSpPr>
        <p:spPr bwMode="white">
          <a:xfrm>
            <a:off x="488839" y="739934"/>
            <a:ext cx="2749661" cy="497878"/>
          </a:xfrm>
          <a:prstGeom prst="parallelogram">
            <a:avLst>
              <a:gd name="adj" fmla="val 54111"/>
            </a:avLst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anchor="t" wrap="square"/>
          <a:lstStyle/>
          <a:p>
            <a:pPr defTabSz="914400"/>
            <a:r>
              <a:rPr lang="en-GB" sz="1100" dirty="0">
                <a:latin typeface="Montserrat"/>
              </a:rPr>
              <a:t>ATV Change</a:t>
            </a:r>
          </a:p>
        </p:txBody>
      </p:sp>
      <p:pic>
        <p:nvPicPr>
          <p:cNvPr id="29" name="Graphic 28"/>
          <p:cNvPicPr>
            <a:picLocks noChangeAspect="1"/>
          </p:cNvPicPr>
          <p:nvPr/>
        </p:nvPicPr>
        <p:blipFill>
          <a:blip r:embed="rId22">
            <a:lum/>
            <a:extLst>
              <a:ext uri="{28A0092B-C50C-407E-A947-70E740481C1C}">
                <a14:useLocalDpi xmlns:a14="http://schemas.microsoft.com/office/drawing/2016/SVG/main" val="0"/>
              </a:ext>
              <a:ext uri="{96DAC541-7B7A-43D3-8B79-37D633B846F1}">
                <asvg:svgBlip xmlns:asvg="http://schemas.microsoft.com/office/drawing/2016/SVG/main" r:embed="rId23"/>
              </a:ext>
            </a:extLst>
          </a:blip>
          <a:srcRect/>
          <a:stretch>
            <a:fillRect/>
          </a:stretch>
        </p:blipFill>
        <p:spPr bwMode="white">
          <a:xfrm>
            <a:off x="209043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0" name="Rectangle 29"/>
          <p:cNvSpPr>
            <a:spLocks/>
          </p:cNvSpPr>
          <p:nvPr/>
        </p:nvSpPr>
        <p:spPr bwMode="white">
          <a:xfrm>
            <a:off x="216914" y="253920"/>
            <a:ext cx="783762" cy="270940"/>
          </a:xfrm>
          <a:prstGeom prst="rect">
            <a:avLst/>
          </a:prstGeom>
          <a:noFill/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wrap="square"/>
          <a:lstStyle/>
          <a:p>
            <a:pPr algn="ctr" defTabSz="914400"/>
            <a:r>
              <a:rPr lang="en-GB" sz="850" spc="20" dirty="0">
                <a:latin typeface="Montserrat"/>
              </a:rPr>
              <a:t>Site </a:t>
            </a:r>
            <a:r>
              <a:rPr lang="en-GB" sz="850" spc="20" kern="800" dirty="0">
                <a:latin typeface="Montserrat"/>
              </a:rPr>
              <a:t>Intel</a:t>
            </a:r>
          </a:p>
        </p:txBody>
      </p:sp>
      <p:pic>
        <p:nvPicPr>
          <p:cNvPr id="31" name="Graphic 30"/>
          <p:cNvPicPr>
            <a:picLocks noChangeAspect="1"/>
          </p:cNvPicPr>
          <p:nvPr/>
        </p:nvPicPr>
        <p:blipFill>
          <a:blip r:embed="rId24">
            <a:lum/>
            <a:extLst>
              <a:ext uri="{28A0092B-C50C-407E-A947-70E740481C1C}">
                <a14:useLocalDpi xmlns:a14="http://schemas.microsoft.com/office/drawing/2016/SVG/main" val="0"/>
              </a:ext>
              <a:ext uri="{96DAC541-7B7A-43D3-8B79-37D633B846F1}">
                <asvg:svgBlip xmlns:asvg="http://schemas.microsoft.com/office/drawing/2016/SVG/main" r:embed="rId25"/>
              </a:ext>
            </a:extLst>
          </a:blip>
          <a:srcRect/>
          <a:stretch>
            <a:fillRect/>
          </a:stretch>
        </p:blipFill>
        <p:spPr bwMode="white">
          <a:xfrm rot="10800000">
            <a:off x="1015089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33" name="Graphic 32"/>
          <p:cNvPicPr>
            <a:picLocks noChangeAspect="1"/>
          </p:cNvPicPr>
          <p:nvPr/>
        </p:nvPicPr>
        <p:blipFill>
          <a:blip r:embed="rId26">
            <a:lum/>
            <a:extLst>
              <a:ext uri="{28A0092B-C50C-407E-A947-70E740481C1C}">
                <a14:useLocalDpi xmlns:a14="http://schemas.microsoft.com/office/drawing/2016/SVG/main" val="0"/>
              </a:ext>
              <a:ext uri="{96DAC541-7B7A-43D3-8B79-37D633B846F1}">
                <asvg:svgBlip xmlns:asvg="http://schemas.microsoft.com/office/drawing/2016/SVG/main" r:embed="rId27"/>
              </a:ext>
            </a:extLst>
          </a:blip>
          <a:srcRect/>
          <a:stretch>
            <a:fillRect/>
          </a:stretch>
        </p:blipFill>
        <p:spPr bwMode="white">
          <a:xfrm>
            <a:off x="11427055" y="212020"/>
            <a:ext cx="571500" cy="35242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4" name="Radius"/>
          <p:cNvSpPr>
            <a:spLocks/>
          </p:cNvSpPr>
          <p:nvPr/>
        </p:nvSpPr>
        <p:spPr bwMode="white">
          <a:xfrm>
            <a:off x="7642381" y="209428"/>
            <a:ext cx="1143727" cy="346966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54000" anchor="ctr" wrap="none"/>
          <a:lstStyle/>
          <a:p>
            <a:pPr algn="ctr" defTabSz="914400"/>
            <a:r>
              <a:rPr lang="en-GB" sz="900" dirty="0">
                <a:latin typeface="Montserrat"/>
              </a:rPr>
              <a:t>1 Miles</a:t>
            </a:r>
          </a:p>
        </p:txBody>
      </p:sp>
      <p:pic>
        <p:nvPicPr>
          <p:cNvPr id="35" name="Graphic 34"/>
          <p:cNvPicPr>
            <a:picLocks noChangeAspect="1"/>
          </p:cNvPicPr>
          <p:nvPr/>
        </p:nvPicPr>
        <p:blipFill>
          <a:blip r:embed="rId28">
            <a:lum/>
            <a:extLst>
              <a:ext uri="{28A0092B-C50C-407E-A947-70E740481C1C}">
                <a14:useLocalDpi xmlns:a14="http://schemas.microsoft.com/office/drawing/2016/SVG/main" val="0"/>
              </a:ext>
              <a:ext uri="{96DAC541-7B7A-43D3-8B79-37D633B846F1}">
                <asvg:svgBlip xmlns:asvg="http://schemas.microsoft.com/office/drawing/2016/SVG/main" r:embed="rId29"/>
              </a:ext>
            </a:extLst>
          </a:blip>
          <a:srcRect/>
          <a:stretch>
            <a:fillRect/>
          </a:stretch>
        </p:blipFill>
        <p:spPr bwMode="white">
          <a:xfrm>
            <a:off x="5959533" y="174526"/>
            <a:ext cx="474606" cy="304492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36" name="Graphic 35"/>
          <p:cNvPicPr>
            <a:picLocks noChangeAspect="1"/>
          </p:cNvPicPr>
          <p:nvPr/>
        </p:nvPicPr>
        <p:blipFill>
          <a:blip r:embed="rId30">
            <a:lum/>
            <a:extLst>
              <a:ext uri="{28A0092B-C50C-407E-A947-70E740481C1C}">
                <a14:useLocalDpi xmlns:a14="http://schemas.microsoft.com/office/drawing/2016/SVG/main" val="0"/>
              </a:ext>
              <a:ext uri="{96DAC541-7B7A-43D3-8B79-37D633B846F1}">
                <asvg:svgBlip xmlns:asvg="http://schemas.microsoft.com/office/drawing/2016/SVG/main" r:embed="rId31"/>
              </a:ext>
            </a:extLst>
          </a:blip>
          <a:srcRect/>
          <a:stretch>
            <a:fillRect/>
          </a:stretch>
        </p:blipFill>
        <p:spPr bwMode="white">
          <a:xfrm>
            <a:off x="300137" y="760427"/>
            <a:ext cx="278402" cy="27840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7" name="Chains"/>
          <p:cNvSpPr>
            <a:spLocks/>
          </p:cNvSpPr>
          <p:nvPr/>
        </p:nvSpPr>
        <p:spPr bwMode="white">
          <a:xfrm>
            <a:off x="8695793" y="212019"/>
            <a:ext cx="1283473" cy="349835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54000" anchor="ctr" wrap="none"/>
          <a:lstStyle/>
          <a:p>
            <a:pPr algn="ctr" defTabSz="914400"/>
            <a:r>
              <a:rPr lang="en-GB" sz="900" dirty="0">
                <a:latin typeface="Montserrat"/>
              </a:rPr>
              <a:t>97 Chains</a:t>
            </a:r>
          </a:p>
        </p:txBody>
      </p:sp>
      <p:sp>
        <p:nvSpPr>
          <p:cNvPr id="38" name="DateRange"/>
          <p:cNvSpPr>
            <a:spLocks/>
          </p:cNvSpPr>
          <p:nvPr/>
        </p:nvSpPr>
        <p:spPr bwMode="white">
          <a:xfrm>
            <a:off x="9887119" y="212020"/>
            <a:ext cx="1891883" cy="352425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54000" anchor="ctr" wrap="none"/>
          <a:lstStyle/>
          <a:p>
            <a:pPr defTabSz="914400"/>
            <a:r>
              <a:rPr lang="en-GB" sz="900" dirty="0">
                <a:latin typeface="Montserrat"/>
              </a:rPr>
              <a:t>01/03/2023 - 21/02/2024</a:t>
            </a:r>
          </a:p>
        </p:txBody>
      </p:sp>
      <p:pic>
        <p:nvPicPr>
          <p:cNvPr id="39" name="Graphic 38"/>
          <p:cNvPicPr>
            <a:picLocks noChangeAspect="1"/>
          </p:cNvPicPr>
          <p:nvPr/>
        </p:nvPicPr>
        <p:blipFill>
          <a:blip r:embed="rId32">
            <a:lum/>
            <a:extLst>
              <a:ext uri="{28A0092B-C50C-407E-A947-70E740481C1C}">
                <a14:useLocalDpi xmlns:a14="http://schemas.microsoft.com/office/drawing/2016/SVG/main" val="0"/>
              </a:ext>
              <a:ext uri="{96DAC541-7B7A-43D3-8B79-37D633B846F1}">
                <asvg:svgBlip xmlns:asvg="http://schemas.microsoft.com/office/drawing/2016/SVG/main" r:embed="rId33"/>
              </a:ext>
            </a:extLst>
          </a:blip>
          <a:srcRect/>
          <a:stretch>
            <a:fillRect/>
          </a:stretch>
        </p:blipFill>
        <p:spPr bwMode="white">
          <a:xfrm>
            <a:off x="11728267" y="314336"/>
            <a:ext cx="123825" cy="13335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2" name="VenueName"/>
          <p:cNvSpPr>
            <a:spLocks/>
          </p:cNvSpPr>
          <p:nvPr/>
        </p:nvSpPr>
        <p:spPr bwMode="white">
          <a:xfrm>
            <a:off x="1192682" y="220269"/>
            <a:ext cx="1955800" cy="348914"/>
          </a:xfrm>
          <a:prstGeom prst="rect">
            <a:avLst/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7200" rIns="90000" bIns="118800" anchor="ctr" wrap="none">
            <a:spAutoFit/>
          </a:bodyPr>
          <a:lstStyle/>
          <a:p>
            <a:pPr defTabSz="914400"/>
            <a:r>
              <a:rPr lang="en-GB" sz="850" dirty="0">
                <a:latin typeface="Montserrat"/>
              </a:rPr>
              <a:t>The Dog and Gun LE71GN</a:t>
            </a:r>
          </a:p>
        </p:txBody>
      </p:sp>
      <p:sp>
        <p:nvSpPr>
          <p:cNvPr id="3" name="FooterStart"/>
          <p:cNvSpPr>
            <a:spLocks/>
          </p:cNvSpPr>
          <p:nvPr/>
        </p:nvSpPr>
        <p:spPr bwMode="white">
          <a:xfrm>
            <a:off x="0" y="6604080"/>
            <a:ext cx="12192000" cy="254069"/>
          </a:xfrm>
          <a:prstGeom prst="parallelogram">
            <a:avLst>
              <a:gd name="adj" fmla="val 0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54000" anchor="ctr" wrap="none"/>
          <a:lstStyle/>
          <a:p>
            <a:pPr algn="ctr" defTabSz="914400"/>
            <a:endParaRPr lang="en-GB" sz="900" dirty="0">
              <a:latin typeface="Montserrat"/>
            </a:endParaRPr>
          </a:p>
        </p:txBody>
      </p:sp>
      <p:sp>
        <p:nvSpPr>
          <p:cNvPr id="4" name="FooterInfo3"/>
          <p:cNvSpPr>
            <a:spLocks/>
          </p:cNvSpPr>
          <p:nvPr/>
        </p:nvSpPr>
        <p:spPr bwMode="white">
          <a:xfrm>
            <a:off x="8185608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54000" anchor="ctr" wrap="none"/>
          <a:lstStyle/>
          <a:p>
            <a:pPr algn="ctr" defTabSz="914400"/>
            <a:r>
              <a:rPr lang="en-GB" sz="850" dirty="0">
                <a:solidFill>
                  <a:schemeClr val="tx1"/>
                </a:solidFill>
                <a:latin typeface="Montserrat"/>
              </a:rPr>
              <a:t/>
            </a:r>
            <a:endParaRPr lang="en-GB" sz="850" dirty="0">
              <a:solidFill>
                <a:schemeClr val="tx1"/>
              </a:solidFill>
              <a:latin typeface="Montserrat"/>
            </a:endParaRPr>
          </a:p>
        </p:txBody>
      </p:sp>
      <p:sp>
        <p:nvSpPr>
          <p:cNvPr id="5" name="FooterInfo2"/>
          <p:cNvSpPr>
            <a:spLocks/>
          </p:cNvSpPr>
          <p:nvPr/>
        </p:nvSpPr>
        <p:spPr bwMode="white">
          <a:xfrm>
            <a:off x="4091236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54000" anchor="ctr" wrap="none"/>
          <a:lstStyle/>
          <a:p>
            <a:pPr algn="ctr" defTabSz="914400"/>
            <a:r>
              <a:rPr lang="en-GB" sz="850" dirty="0">
                <a:solidFill>
                  <a:schemeClr val="tx1"/>
                </a:solidFill>
                <a:latin typeface="Montserrat"/>
              </a:rPr>
              <a:t/>
            </a:r>
            <a:endParaRPr lang="en-GB" sz="850" dirty="0">
              <a:solidFill>
                <a:schemeClr val="tx1"/>
              </a:solidFill>
              <a:latin typeface="Montserrat"/>
            </a:endParaRPr>
          </a:p>
        </p:txBody>
      </p:sp>
      <p:sp>
        <p:nvSpPr>
          <p:cNvPr id="11" name="FooterInfo1"/>
          <p:cNvSpPr>
            <a:spLocks/>
          </p:cNvSpPr>
          <p:nvPr/>
        </p:nvSpPr>
        <p:spPr bwMode="white">
          <a:xfrm>
            <a:off x="-8967" y="6619343"/>
            <a:ext cx="4015359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54000" anchor="ctr" wrap="none"/>
          <a:lstStyle/>
          <a:p>
            <a:pPr algn="ctr" defTabSz="914400"/>
            <a:r>
              <a:rPr lang="en-GB" sz="850" dirty="0">
                <a:solidFill>
                  <a:schemeClr val="tx1"/>
                </a:solidFill>
                <a:latin typeface="Montserrat"/>
              </a:rPr>
              <a:t>489 Site Customers</a:t>
            </a:r>
            <a:endParaRPr lang="en-GB" sz="850" dirty="0">
              <a:solidFill>
                <a:schemeClr val="tx1"/>
              </a:solidFill>
              <a:latin typeface="Montserrat"/>
            </a:endParaRPr>
          </a:p>
        </p:txBody>
      </p:sp>
      <p:graphicFrame>
        <p:nvGraphicFramePr>
          <p:cNvPr id="0" name=""/>
          <p:cNvGraphicFramePr/>
          <p:nvPr/>
        </p:nvGraphicFramePr>
        <p:xfrm rot="0">
          <a:off x="0" y="0"/>
          <a:ext cx="0" cy="0"/>
        </p:xfrm>
        <a:graphic>
          <a:graphicData uri="http://schemas.openxmlformats.org/drawingml/2006/chart">
            <c:chart xmlns:r="http://schemas.openxmlformats.org/officeDocument/2006/relationships" xmlns:c="http://schemas.openxmlformats.org/drawingml/2006/chart" r:id="rId34"/>
          </a:graphicData>
        </a:graphic>
      </p:graphicFrame>
      <p:graphicFrame>
        <p:nvGraphicFramePr>
          <p:cNvPr id="0" name=""/>
          <p:cNvGraphicFramePr/>
          <p:nvPr/>
        </p:nvGraphicFramePr>
        <p:xfrm rot="0">
          <a:off x="0" y="0"/>
          <a:ext cx="0" cy="0"/>
        </p:xfrm>
        <a:graphic>
          <a:graphicData uri="http://schemas.openxmlformats.org/drawingml/2006/chart">
            <c:chart xmlns:r="http://schemas.openxmlformats.org/officeDocument/2006/relationships" xmlns:c="http://schemas.openxmlformats.org/drawingml/2006/chart" r:id="rId35"/>
          </a:graphicData>
        </a:graphic>
      </p:graphicFrame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phic 5"/>
          <p:cNvPicPr>
            <a:picLocks noChangeAspect="1"/>
          </p:cNvPicPr>
          <p:nvPr/>
        </p:nvPicPr>
        <p:blipFill>
          <a:blip r:embed="rId4">
            <a:lum/>
            <a:extLst>
              <a:ext uri="{28A0092B-C50C-407E-A947-70E740481C1C}">
                <a14:useLocalDpi xmlns:a14="http://schemas.microsoft.com/office/drawing/2016/SVG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 bwMode="white">
          <a:xfrm>
            <a:off x="7292671" y="1614831"/>
            <a:ext cx="4483693" cy="1883452"/>
          </a:xfrm>
          <a:prstGeom prst="rect">
            <a:avLst/>
          </a:prstGeom>
          <a:ln>
            <a:headEnd type="none"/>
            <a:tailEnd type="none"/>
          </a:ln>
        </p:spPr>
      </p:pic>
      <p:graphicFrame>
        <p:nvGraphicFramePr>
          <p:cNvPr id="9" name="ComparisonChart"/>
          <p:cNvGraphicFramePr/>
          <p:nvPr/>
        </p:nvGraphicFramePr>
        <p:xfrm>
          <a:off x="221673" y="3176795"/>
          <a:ext cx="10853677" cy="3328576"/>
        </p:xfrm>
        <a:graphic>
          <a:graphicData uri="http://schemas.openxmlformats.org/drawingml/2006/chart">
            <c:chart xmlns:r="http://schemas.openxmlformats.org/officeDocument/2006/relationships" xmlns:c="http://schemas.openxmlformats.org/drawingml/2006/chart" r:id="rId18"/>
          </a:graphicData>
        </a:graphic>
      </p:graphicFrame>
      <p:graphicFrame>
        <p:nvGraphicFramePr>
          <p:cNvPr id="8" name="DifferenceChart"/>
          <p:cNvGraphicFramePr/>
          <p:nvPr/>
        </p:nvGraphicFramePr>
        <p:xfrm>
          <a:off x="221673" y="1614831"/>
          <a:ext cx="10853677" cy="1561964"/>
        </p:xfrm>
        <a:graphic>
          <a:graphicData uri="http://schemas.openxmlformats.org/drawingml/2006/chart">
            <c:chart xmlns:r="http://schemas.openxmlformats.org/officeDocument/2006/relationships" xmlns:c="http://schemas.openxmlformats.org/drawingml/2006/chart" r:id="rId19"/>
          </a:graphicData>
        </a:graphic>
      </p:graphicFrame>
      <p:pic>
        <p:nvPicPr>
          <p:cNvPr id="7" name="Graphic 6"/>
          <p:cNvPicPr>
            <a:picLocks noChangeAspect="1"/>
          </p:cNvPicPr>
          <p:nvPr/>
        </p:nvPicPr>
        <p:blipFill>
          <a:blip r:embed="rId20">
            <a:lum/>
            <a:extLst>
              <a:ext uri="{28A0092B-C50C-407E-A947-70E740481C1C}">
                <a14:useLocalDpi xmlns:a14="http://schemas.microsoft.com/office/drawing/2016/SVG/main" val="0"/>
              </a:ext>
              <a:ext uri="{96DAC541-7B7A-43D3-8B79-37D633B846F1}">
                <asvg:svgBlip xmlns:asvg="http://schemas.microsoft.com/office/drawing/2016/SVG/main" r:embed="rId21"/>
              </a:ext>
            </a:extLst>
          </a:blip>
          <a:srcRect/>
          <a:stretch>
            <a:fillRect/>
          </a:stretch>
        </p:blipFill>
        <p:spPr bwMode="white">
          <a:xfrm>
            <a:off x="11439096" y="6204295"/>
            <a:ext cx="559459" cy="23501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24" name="ReportDescription"/>
          <p:cNvSpPr>
            <a:spLocks/>
          </p:cNvSpPr>
          <p:nvPr/>
        </p:nvSpPr>
        <p:spPr bwMode="white">
          <a:xfrm>
            <a:off x="3238499" y="1173576"/>
            <a:ext cx="8760056" cy="302387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wrap="square"/>
          <a:lstStyle/>
          <a:p>
            <a:pPr algn="ctr" defTabSz="914400"/>
            <a:r>
              <a:rPr lang="en-GB" sz="900" dirty="0">
                <a:solidFill>
                  <a:schemeClr val="bg2">
                    <a:lumMod val="25000"/>
                  </a:schemeClr>
                </a:solidFill>
                <a:latin typeface="Montserrat"/>
              </a:rPr>
              <a:t>% of market share spend for The Dog and Gun LE71GN and 97 Chains in 1 Miles from 01/03/2023 - 21/02/2024 </a:t>
            </a:r>
            <a:endParaRPr lang="en-GB" sz="900" dirty="0">
              <a:solidFill>
                <a:schemeClr val="bg2">
                  <a:lumMod val="25000"/>
                </a:schemeClr>
              </a:solidFill>
              <a:latin typeface="Montserrat"/>
            </a:endParaRPr>
          </a:p>
        </p:txBody>
      </p:sp>
      <p:sp>
        <p:nvSpPr>
          <p:cNvPr id="25" name="Header"/>
          <p:cNvSpPr>
            <a:spLocks/>
          </p:cNvSpPr>
          <p:nvPr/>
        </p:nvSpPr>
        <p:spPr bwMode="white">
          <a:xfrm>
            <a:off x="-8965" y="168"/>
            <a:ext cx="12200965" cy="751270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wrap="square"/>
          <a:lstStyle/>
          <a:p>
            <a:pPr algn="ctr" defTabSz="914400"/>
            <a:endParaRPr lang="en-GB" sz="1400" dirty="0">
              <a:latin typeface="Montserrat"/>
            </a:endParaRPr>
          </a:p>
        </p:txBody>
      </p:sp>
      <p:sp>
        <p:nvSpPr>
          <p:cNvPr id="26" name="Rectangle 25"/>
          <p:cNvSpPr>
            <a:spLocks/>
          </p:cNvSpPr>
          <p:nvPr/>
        </p:nvSpPr>
        <p:spPr bwMode="white">
          <a:xfrm>
            <a:off x="-8966" y="739934"/>
            <a:ext cx="838565" cy="497878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wrap="square"/>
          <a:lstStyle/>
          <a:p>
            <a:pPr algn="ctr" defTabSz="914400"/>
            <a:endParaRPr lang="en-GB" dirty="0"/>
          </a:p>
        </p:txBody>
      </p:sp>
      <p:sp>
        <p:nvSpPr>
          <p:cNvPr id="27" name="ReportHeader"/>
          <p:cNvSpPr>
            <a:spLocks/>
          </p:cNvSpPr>
          <p:nvPr/>
        </p:nvSpPr>
        <p:spPr bwMode="white">
          <a:xfrm>
            <a:off x="3238498" y="807671"/>
            <a:ext cx="8760057" cy="365962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wrap="square"/>
          <a:lstStyle/>
          <a:p>
            <a:pPr algn="ctr" defTabSz="914400"/>
            <a:r>
              <a:rPr lang="en-GB" sz="1000" dirty="0">
                <a:solidFill>
                  <a:schemeClr val="bg2">
                    <a:lumMod val="25000"/>
                  </a:schemeClr>
                </a:solidFill>
                <a:latin typeface="Montserrat"/>
              </a:rPr>
              <a:t>How has market share changed between two date ranges?</a:t>
            </a:r>
            <a:endParaRPr lang="en-GB" sz="1000" dirty="0">
              <a:solidFill>
                <a:schemeClr val="bg2">
                  <a:lumMod val="25000"/>
                </a:schemeClr>
              </a:solidFill>
              <a:latin typeface="Montserrat"/>
            </a:endParaRPr>
          </a:p>
        </p:txBody>
      </p:sp>
      <p:sp>
        <p:nvSpPr>
          <p:cNvPr id="28" name="SubHeader"/>
          <p:cNvSpPr>
            <a:spLocks/>
          </p:cNvSpPr>
          <p:nvPr/>
        </p:nvSpPr>
        <p:spPr bwMode="white">
          <a:xfrm>
            <a:off x="488839" y="739934"/>
            <a:ext cx="2749661" cy="497878"/>
          </a:xfrm>
          <a:prstGeom prst="parallelogram">
            <a:avLst>
              <a:gd name="adj" fmla="val 54111"/>
            </a:avLst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anchor="t" wrap="square"/>
          <a:lstStyle/>
          <a:p>
            <a:pPr defTabSz="914400"/>
            <a:r>
              <a:rPr lang="en-GB" sz="1100" dirty="0">
                <a:latin typeface="Montserrat"/>
              </a:rPr>
              <a:t>Market Share Change</a:t>
            </a:r>
          </a:p>
        </p:txBody>
      </p:sp>
      <p:pic>
        <p:nvPicPr>
          <p:cNvPr id="29" name="Graphic 28"/>
          <p:cNvPicPr>
            <a:picLocks noChangeAspect="1"/>
          </p:cNvPicPr>
          <p:nvPr/>
        </p:nvPicPr>
        <p:blipFill>
          <a:blip r:embed="rId22">
            <a:lum/>
            <a:extLst>
              <a:ext uri="{28A0092B-C50C-407E-A947-70E740481C1C}">
                <a14:useLocalDpi xmlns:a14="http://schemas.microsoft.com/office/drawing/2016/SVG/main" val="0"/>
              </a:ext>
              <a:ext uri="{96DAC541-7B7A-43D3-8B79-37D633B846F1}">
                <asvg:svgBlip xmlns:asvg="http://schemas.microsoft.com/office/drawing/2016/SVG/main" r:embed="rId23"/>
              </a:ext>
            </a:extLst>
          </a:blip>
          <a:srcRect/>
          <a:stretch>
            <a:fillRect/>
          </a:stretch>
        </p:blipFill>
        <p:spPr bwMode="white">
          <a:xfrm>
            <a:off x="209043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0" name="Rectangle 29"/>
          <p:cNvSpPr>
            <a:spLocks/>
          </p:cNvSpPr>
          <p:nvPr/>
        </p:nvSpPr>
        <p:spPr bwMode="white">
          <a:xfrm>
            <a:off x="216914" y="253920"/>
            <a:ext cx="783762" cy="270940"/>
          </a:xfrm>
          <a:prstGeom prst="rect">
            <a:avLst/>
          </a:prstGeom>
          <a:noFill/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wrap="square"/>
          <a:lstStyle/>
          <a:p>
            <a:pPr algn="ctr" defTabSz="914400"/>
            <a:r>
              <a:rPr lang="en-GB" sz="850" spc="20" dirty="0">
                <a:latin typeface="Montserrat"/>
              </a:rPr>
              <a:t>Site </a:t>
            </a:r>
            <a:r>
              <a:rPr lang="en-GB" sz="850" spc="20" kern="800" dirty="0">
                <a:latin typeface="Montserrat"/>
              </a:rPr>
              <a:t>Intel</a:t>
            </a:r>
          </a:p>
        </p:txBody>
      </p:sp>
      <p:pic>
        <p:nvPicPr>
          <p:cNvPr id="31" name="Graphic 30"/>
          <p:cNvPicPr>
            <a:picLocks noChangeAspect="1"/>
          </p:cNvPicPr>
          <p:nvPr/>
        </p:nvPicPr>
        <p:blipFill>
          <a:blip r:embed="rId24">
            <a:lum/>
            <a:extLst>
              <a:ext uri="{28A0092B-C50C-407E-A947-70E740481C1C}">
                <a14:useLocalDpi xmlns:a14="http://schemas.microsoft.com/office/drawing/2016/SVG/main" val="0"/>
              </a:ext>
              <a:ext uri="{96DAC541-7B7A-43D3-8B79-37D633B846F1}">
                <asvg:svgBlip xmlns:asvg="http://schemas.microsoft.com/office/drawing/2016/SVG/main" r:embed="rId25"/>
              </a:ext>
            </a:extLst>
          </a:blip>
          <a:srcRect/>
          <a:stretch>
            <a:fillRect/>
          </a:stretch>
        </p:blipFill>
        <p:spPr bwMode="white">
          <a:xfrm rot="10800000">
            <a:off x="1015089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33" name="Graphic 32"/>
          <p:cNvPicPr>
            <a:picLocks noChangeAspect="1"/>
          </p:cNvPicPr>
          <p:nvPr/>
        </p:nvPicPr>
        <p:blipFill>
          <a:blip r:embed="rId26">
            <a:lum/>
            <a:extLst>
              <a:ext uri="{28A0092B-C50C-407E-A947-70E740481C1C}">
                <a14:useLocalDpi xmlns:a14="http://schemas.microsoft.com/office/drawing/2016/SVG/main" val="0"/>
              </a:ext>
              <a:ext uri="{96DAC541-7B7A-43D3-8B79-37D633B846F1}">
                <asvg:svgBlip xmlns:asvg="http://schemas.microsoft.com/office/drawing/2016/SVG/main" r:embed="rId27"/>
              </a:ext>
            </a:extLst>
          </a:blip>
          <a:srcRect/>
          <a:stretch>
            <a:fillRect/>
          </a:stretch>
        </p:blipFill>
        <p:spPr bwMode="white">
          <a:xfrm>
            <a:off x="11427055" y="212020"/>
            <a:ext cx="571500" cy="35242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4" name="Radius"/>
          <p:cNvSpPr>
            <a:spLocks/>
          </p:cNvSpPr>
          <p:nvPr/>
        </p:nvSpPr>
        <p:spPr bwMode="white">
          <a:xfrm>
            <a:off x="7642381" y="209428"/>
            <a:ext cx="1143727" cy="346966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54000" anchor="ctr" wrap="none"/>
          <a:lstStyle/>
          <a:p>
            <a:pPr algn="ctr" defTabSz="914400"/>
            <a:r>
              <a:rPr lang="en-GB" sz="900" dirty="0">
                <a:latin typeface="Montserrat"/>
              </a:rPr>
              <a:t>1 Miles</a:t>
            </a:r>
          </a:p>
        </p:txBody>
      </p:sp>
      <p:pic>
        <p:nvPicPr>
          <p:cNvPr id="35" name="Graphic 34"/>
          <p:cNvPicPr>
            <a:picLocks noChangeAspect="1"/>
          </p:cNvPicPr>
          <p:nvPr/>
        </p:nvPicPr>
        <p:blipFill>
          <a:blip r:embed="rId28">
            <a:lum/>
            <a:extLst>
              <a:ext uri="{28A0092B-C50C-407E-A947-70E740481C1C}">
                <a14:useLocalDpi xmlns:a14="http://schemas.microsoft.com/office/drawing/2016/SVG/main" val="0"/>
              </a:ext>
              <a:ext uri="{96DAC541-7B7A-43D3-8B79-37D633B846F1}">
                <asvg:svgBlip xmlns:asvg="http://schemas.microsoft.com/office/drawing/2016/SVG/main" r:embed="rId29"/>
              </a:ext>
            </a:extLst>
          </a:blip>
          <a:srcRect/>
          <a:stretch>
            <a:fillRect/>
          </a:stretch>
        </p:blipFill>
        <p:spPr bwMode="white">
          <a:xfrm>
            <a:off x="5959533" y="174526"/>
            <a:ext cx="474606" cy="304492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36" name="Graphic 35"/>
          <p:cNvPicPr>
            <a:picLocks noChangeAspect="1"/>
          </p:cNvPicPr>
          <p:nvPr/>
        </p:nvPicPr>
        <p:blipFill>
          <a:blip r:embed="rId30">
            <a:lum/>
            <a:extLst>
              <a:ext uri="{28A0092B-C50C-407E-A947-70E740481C1C}">
                <a14:useLocalDpi xmlns:a14="http://schemas.microsoft.com/office/drawing/2016/SVG/main" val="0"/>
              </a:ext>
              <a:ext uri="{96DAC541-7B7A-43D3-8B79-37D633B846F1}">
                <asvg:svgBlip xmlns:asvg="http://schemas.microsoft.com/office/drawing/2016/SVG/main" r:embed="rId31"/>
              </a:ext>
            </a:extLst>
          </a:blip>
          <a:srcRect/>
          <a:stretch>
            <a:fillRect/>
          </a:stretch>
        </p:blipFill>
        <p:spPr bwMode="white">
          <a:xfrm>
            <a:off x="300137" y="760427"/>
            <a:ext cx="278402" cy="27840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7" name="Chains"/>
          <p:cNvSpPr>
            <a:spLocks/>
          </p:cNvSpPr>
          <p:nvPr/>
        </p:nvSpPr>
        <p:spPr bwMode="white">
          <a:xfrm>
            <a:off x="8695793" y="212019"/>
            <a:ext cx="1283473" cy="349835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54000" anchor="ctr" wrap="none"/>
          <a:lstStyle/>
          <a:p>
            <a:pPr algn="ctr" defTabSz="914400"/>
            <a:r>
              <a:rPr lang="en-GB" sz="900" dirty="0">
                <a:latin typeface="Montserrat"/>
              </a:rPr>
              <a:t>97 Chains</a:t>
            </a:r>
          </a:p>
        </p:txBody>
      </p:sp>
      <p:sp>
        <p:nvSpPr>
          <p:cNvPr id="38" name="DateRange"/>
          <p:cNvSpPr>
            <a:spLocks/>
          </p:cNvSpPr>
          <p:nvPr/>
        </p:nvSpPr>
        <p:spPr bwMode="white">
          <a:xfrm>
            <a:off x="9887119" y="212020"/>
            <a:ext cx="1891883" cy="352425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54000" anchor="ctr" wrap="none"/>
          <a:lstStyle/>
          <a:p>
            <a:pPr defTabSz="914400"/>
            <a:r>
              <a:rPr lang="en-GB" sz="900" dirty="0">
                <a:latin typeface="Montserrat"/>
              </a:rPr>
              <a:t>01/03/2023 - 21/02/2024</a:t>
            </a:r>
          </a:p>
        </p:txBody>
      </p:sp>
      <p:pic>
        <p:nvPicPr>
          <p:cNvPr id="39" name="Graphic 38"/>
          <p:cNvPicPr>
            <a:picLocks noChangeAspect="1"/>
          </p:cNvPicPr>
          <p:nvPr/>
        </p:nvPicPr>
        <p:blipFill>
          <a:blip r:embed="rId32">
            <a:lum/>
            <a:extLst>
              <a:ext uri="{28A0092B-C50C-407E-A947-70E740481C1C}">
                <a14:useLocalDpi xmlns:a14="http://schemas.microsoft.com/office/drawing/2016/SVG/main" val="0"/>
              </a:ext>
              <a:ext uri="{96DAC541-7B7A-43D3-8B79-37D633B846F1}">
                <asvg:svgBlip xmlns:asvg="http://schemas.microsoft.com/office/drawing/2016/SVG/main" r:embed="rId33"/>
              </a:ext>
            </a:extLst>
          </a:blip>
          <a:srcRect/>
          <a:stretch>
            <a:fillRect/>
          </a:stretch>
        </p:blipFill>
        <p:spPr bwMode="white">
          <a:xfrm>
            <a:off x="11728267" y="314336"/>
            <a:ext cx="123825" cy="13335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2" name="VenueName"/>
          <p:cNvSpPr>
            <a:spLocks/>
          </p:cNvSpPr>
          <p:nvPr/>
        </p:nvSpPr>
        <p:spPr bwMode="white">
          <a:xfrm>
            <a:off x="1192682" y="220269"/>
            <a:ext cx="1955800" cy="348914"/>
          </a:xfrm>
          <a:prstGeom prst="rect">
            <a:avLst/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7200" rIns="90000" bIns="118800" anchor="ctr" wrap="none">
            <a:spAutoFit/>
          </a:bodyPr>
          <a:lstStyle/>
          <a:p>
            <a:pPr defTabSz="914400"/>
            <a:r>
              <a:rPr lang="en-GB" sz="850" dirty="0">
                <a:latin typeface="Montserrat"/>
              </a:rPr>
              <a:t>The Dog and Gun LE71GN</a:t>
            </a:r>
          </a:p>
        </p:txBody>
      </p:sp>
      <p:sp>
        <p:nvSpPr>
          <p:cNvPr id="3" name="FooterStart"/>
          <p:cNvSpPr>
            <a:spLocks/>
          </p:cNvSpPr>
          <p:nvPr/>
        </p:nvSpPr>
        <p:spPr bwMode="white">
          <a:xfrm>
            <a:off x="0" y="6604080"/>
            <a:ext cx="12192000" cy="254069"/>
          </a:xfrm>
          <a:prstGeom prst="parallelogram">
            <a:avLst>
              <a:gd name="adj" fmla="val 0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54000" anchor="ctr" wrap="none"/>
          <a:lstStyle/>
          <a:p>
            <a:pPr algn="ctr" defTabSz="914400"/>
            <a:endParaRPr lang="en-GB" sz="900" dirty="0">
              <a:latin typeface="Montserrat"/>
            </a:endParaRPr>
          </a:p>
        </p:txBody>
      </p:sp>
      <p:sp>
        <p:nvSpPr>
          <p:cNvPr id="4" name="FooterInfo3"/>
          <p:cNvSpPr>
            <a:spLocks/>
          </p:cNvSpPr>
          <p:nvPr/>
        </p:nvSpPr>
        <p:spPr bwMode="white">
          <a:xfrm>
            <a:off x="8185608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54000" anchor="ctr" wrap="none"/>
          <a:lstStyle/>
          <a:p>
            <a:pPr algn="ctr" defTabSz="914400"/>
            <a:r>
              <a:rPr lang="en-GB" sz="850" dirty="0">
                <a:solidFill>
                  <a:schemeClr val="tx1"/>
                </a:solidFill>
                <a:latin typeface="Montserrat"/>
              </a:rPr>
              <a:t/>
            </a:r>
            <a:endParaRPr lang="en-GB" sz="850" dirty="0">
              <a:solidFill>
                <a:schemeClr val="tx1"/>
              </a:solidFill>
              <a:latin typeface="Montserrat"/>
            </a:endParaRPr>
          </a:p>
        </p:txBody>
      </p:sp>
      <p:sp>
        <p:nvSpPr>
          <p:cNvPr id="5" name="FooterInfo2"/>
          <p:cNvSpPr>
            <a:spLocks/>
          </p:cNvSpPr>
          <p:nvPr/>
        </p:nvSpPr>
        <p:spPr bwMode="white">
          <a:xfrm>
            <a:off x="4091236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54000" anchor="ctr" wrap="none"/>
          <a:lstStyle/>
          <a:p>
            <a:pPr algn="ctr" defTabSz="914400"/>
            <a:r>
              <a:rPr lang="en-GB" sz="850" dirty="0">
                <a:solidFill>
                  <a:schemeClr val="tx1"/>
                </a:solidFill>
                <a:latin typeface="Montserrat"/>
              </a:rPr>
              <a:t/>
            </a:r>
            <a:endParaRPr lang="en-GB" sz="850" dirty="0">
              <a:solidFill>
                <a:schemeClr val="tx1"/>
              </a:solidFill>
              <a:latin typeface="Montserrat"/>
            </a:endParaRPr>
          </a:p>
        </p:txBody>
      </p:sp>
      <p:sp>
        <p:nvSpPr>
          <p:cNvPr id="11" name="FooterInfo1"/>
          <p:cNvSpPr>
            <a:spLocks/>
          </p:cNvSpPr>
          <p:nvPr/>
        </p:nvSpPr>
        <p:spPr bwMode="white">
          <a:xfrm>
            <a:off x="-8967" y="6619343"/>
            <a:ext cx="4015359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54000" anchor="ctr" wrap="none"/>
          <a:lstStyle/>
          <a:p>
            <a:pPr algn="ctr" defTabSz="914400"/>
            <a:r>
              <a:rPr lang="en-GB" sz="850" dirty="0">
                <a:solidFill>
                  <a:schemeClr val="tx1"/>
                </a:solidFill>
                <a:latin typeface="Montserrat"/>
              </a:rPr>
              <a:t>489 Site Customers</a:t>
            </a:r>
            <a:endParaRPr lang="en-GB" sz="850" dirty="0">
              <a:solidFill>
                <a:schemeClr val="tx1"/>
              </a:solidFill>
              <a:latin typeface="Montserrat"/>
            </a:endParaRPr>
          </a:p>
        </p:txBody>
      </p:sp>
      <p:graphicFrame>
        <p:nvGraphicFramePr>
          <p:cNvPr id="0" name=""/>
          <p:cNvGraphicFramePr/>
          <p:nvPr/>
        </p:nvGraphicFramePr>
        <p:xfrm rot="0">
          <a:off x="0" y="0"/>
          <a:ext cx="0" cy="0"/>
        </p:xfrm>
        <a:graphic>
          <a:graphicData uri="http://schemas.openxmlformats.org/drawingml/2006/chart">
            <c:chart xmlns:r="http://schemas.openxmlformats.org/officeDocument/2006/relationships" xmlns:c="http://schemas.openxmlformats.org/drawingml/2006/chart" r:id="rId34"/>
          </a:graphicData>
        </a:graphic>
      </p:graphicFrame>
      <p:graphicFrame>
        <p:nvGraphicFramePr>
          <p:cNvPr id="0" name=""/>
          <p:cNvGraphicFramePr/>
          <p:nvPr/>
        </p:nvGraphicFramePr>
        <p:xfrm rot="0">
          <a:off x="0" y="0"/>
          <a:ext cx="0" cy="0"/>
        </p:xfrm>
        <a:graphic>
          <a:graphicData uri="http://schemas.openxmlformats.org/drawingml/2006/chart">
            <c:chart xmlns:r="http://schemas.openxmlformats.org/officeDocument/2006/relationships" xmlns:c="http://schemas.openxmlformats.org/drawingml/2006/chart" r:id="rId35"/>
          </a:graphicData>
        </a:graphic>
      </p:graphicFrame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phic 5"/>
          <p:cNvPicPr>
            <a:picLocks noChangeAspect="1"/>
          </p:cNvPicPr>
          <p:nvPr/>
        </p:nvPicPr>
        <p:blipFill>
          <a:blip r:embed="rId4">
            <a:lum/>
            <a:extLst>
              <a:ext uri="{28A0092B-C50C-407E-A947-70E740481C1C}">
                <a14:useLocalDpi xmlns:a14="http://schemas.microsoft.com/office/drawing/2016/SVG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 bwMode="white">
          <a:xfrm>
            <a:off x="7292671" y="1614831"/>
            <a:ext cx="4483693" cy="1883452"/>
          </a:xfrm>
          <a:prstGeom prst="rect">
            <a:avLst/>
          </a:prstGeom>
          <a:ln>
            <a:headEnd type="none"/>
            <a:tailEnd type="none"/>
          </a:ln>
        </p:spPr>
      </p:pic>
      <p:graphicFrame>
        <p:nvGraphicFramePr>
          <p:cNvPr id="9" name="ComparisonChart"/>
          <p:cNvGraphicFramePr/>
          <p:nvPr/>
        </p:nvGraphicFramePr>
        <p:xfrm>
          <a:off x="221673" y="3176795"/>
          <a:ext cx="10853677" cy="3328576"/>
        </p:xfrm>
        <a:graphic>
          <a:graphicData uri="http://schemas.openxmlformats.org/drawingml/2006/chart">
            <c:chart xmlns:r="http://schemas.openxmlformats.org/officeDocument/2006/relationships" xmlns:c="http://schemas.openxmlformats.org/drawingml/2006/chart" r:id="rId18"/>
          </a:graphicData>
        </a:graphic>
      </p:graphicFrame>
      <p:graphicFrame>
        <p:nvGraphicFramePr>
          <p:cNvPr id="8" name="DifferenceChart"/>
          <p:cNvGraphicFramePr/>
          <p:nvPr/>
        </p:nvGraphicFramePr>
        <p:xfrm>
          <a:off x="221673" y="1614831"/>
          <a:ext cx="10853677" cy="1561964"/>
        </p:xfrm>
        <a:graphic>
          <a:graphicData uri="http://schemas.openxmlformats.org/drawingml/2006/chart">
            <c:chart xmlns:r="http://schemas.openxmlformats.org/officeDocument/2006/relationships" xmlns:c="http://schemas.openxmlformats.org/drawingml/2006/chart" r:id="rId19"/>
          </a:graphicData>
        </a:graphic>
      </p:graphicFrame>
      <p:pic>
        <p:nvPicPr>
          <p:cNvPr id="7" name="Graphic 6"/>
          <p:cNvPicPr>
            <a:picLocks noChangeAspect="1"/>
          </p:cNvPicPr>
          <p:nvPr/>
        </p:nvPicPr>
        <p:blipFill>
          <a:blip r:embed="rId20">
            <a:lum/>
            <a:extLst>
              <a:ext uri="{28A0092B-C50C-407E-A947-70E740481C1C}">
                <a14:useLocalDpi xmlns:a14="http://schemas.microsoft.com/office/drawing/2016/SVG/main" val="0"/>
              </a:ext>
              <a:ext uri="{96DAC541-7B7A-43D3-8B79-37D633B846F1}">
                <asvg:svgBlip xmlns:asvg="http://schemas.microsoft.com/office/drawing/2016/SVG/main" r:embed="rId21"/>
              </a:ext>
            </a:extLst>
          </a:blip>
          <a:srcRect/>
          <a:stretch>
            <a:fillRect/>
          </a:stretch>
        </p:blipFill>
        <p:spPr bwMode="white">
          <a:xfrm>
            <a:off x="11439096" y="6204295"/>
            <a:ext cx="559459" cy="23501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24" name="ReportDescription"/>
          <p:cNvSpPr>
            <a:spLocks/>
          </p:cNvSpPr>
          <p:nvPr/>
        </p:nvSpPr>
        <p:spPr bwMode="white">
          <a:xfrm>
            <a:off x="3238499" y="1173576"/>
            <a:ext cx="8760056" cy="302387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wrap="square"/>
          <a:lstStyle/>
          <a:p>
            <a:pPr algn="ctr" defTabSz="914400"/>
            <a:r>
              <a:rPr lang="en-GB" sz="900" dirty="0">
                <a:solidFill>
                  <a:schemeClr val="bg2">
                    <a:lumMod val="25000"/>
                  </a:schemeClr>
                </a:solidFill>
                <a:latin typeface="Montserrat"/>
              </a:rPr>
              <a:t>% of spend for The Dog and Gun LE71GN and 97 Chains in 1 Miles from 01/03/2023 - 21/02/2024 split by Age Range</a:t>
            </a:r>
            <a:endParaRPr lang="en-GB" sz="900" dirty="0">
              <a:solidFill>
                <a:schemeClr val="bg2">
                  <a:lumMod val="25000"/>
                </a:schemeClr>
              </a:solidFill>
              <a:latin typeface="Montserrat"/>
            </a:endParaRPr>
          </a:p>
        </p:txBody>
      </p:sp>
      <p:sp>
        <p:nvSpPr>
          <p:cNvPr id="25" name="Header"/>
          <p:cNvSpPr>
            <a:spLocks/>
          </p:cNvSpPr>
          <p:nvPr/>
        </p:nvSpPr>
        <p:spPr bwMode="white">
          <a:xfrm>
            <a:off x="-8965" y="168"/>
            <a:ext cx="12200965" cy="751270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wrap="square"/>
          <a:lstStyle/>
          <a:p>
            <a:pPr algn="ctr" defTabSz="914400"/>
            <a:endParaRPr lang="en-GB" sz="1400" dirty="0">
              <a:latin typeface="Montserrat"/>
            </a:endParaRPr>
          </a:p>
        </p:txBody>
      </p:sp>
      <p:sp>
        <p:nvSpPr>
          <p:cNvPr id="26" name="Rectangle 25"/>
          <p:cNvSpPr>
            <a:spLocks/>
          </p:cNvSpPr>
          <p:nvPr/>
        </p:nvSpPr>
        <p:spPr bwMode="white">
          <a:xfrm>
            <a:off x="-8966" y="739934"/>
            <a:ext cx="838565" cy="497878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wrap="square"/>
          <a:lstStyle/>
          <a:p>
            <a:pPr algn="ctr" defTabSz="914400"/>
            <a:endParaRPr lang="en-GB" dirty="0"/>
          </a:p>
        </p:txBody>
      </p:sp>
      <p:sp>
        <p:nvSpPr>
          <p:cNvPr id="27" name="ReportHeader"/>
          <p:cNvSpPr>
            <a:spLocks/>
          </p:cNvSpPr>
          <p:nvPr/>
        </p:nvSpPr>
        <p:spPr bwMode="white">
          <a:xfrm>
            <a:off x="3238498" y="807671"/>
            <a:ext cx="8760057" cy="365962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wrap="square"/>
          <a:lstStyle/>
          <a:p>
            <a:pPr algn="ctr" defTabSz="914400"/>
            <a:r>
              <a:rPr lang="en-GB" sz="1000" dirty="0">
                <a:solidFill>
                  <a:schemeClr val="bg2">
                    <a:lumMod val="25000"/>
                  </a:schemeClr>
                </a:solidFill>
                <a:latin typeface="Montserrat"/>
              </a:rPr>
              <a:t>How does the age profile of customers who visit The Dog and Gun LE71GN compare versus its competitors?</a:t>
            </a:r>
            <a:endParaRPr lang="en-GB" sz="1000" dirty="0">
              <a:solidFill>
                <a:schemeClr val="bg2">
                  <a:lumMod val="25000"/>
                </a:schemeClr>
              </a:solidFill>
              <a:latin typeface="Montserrat"/>
            </a:endParaRPr>
          </a:p>
        </p:txBody>
      </p:sp>
      <p:sp>
        <p:nvSpPr>
          <p:cNvPr id="28" name="SubHeader"/>
          <p:cNvSpPr>
            <a:spLocks/>
          </p:cNvSpPr>
          <p:nvPr/>
        </p:nvSpPr>
        <p:spPr bwMode="white">
          <a:xfrm>
            <a:off x="488839" y="739934"/>
            <a:ext cx="2749661" cy="497878"/>
          </a:xfrm>
          <a:prstGeom prst="parallelogram">
            <a:avLst>
              <a:gd name="adj" fmla="val 54111"/>
            </a:avLst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anchor="t" wrap="square"/>
          <a:lstStyle/>
          <a:p>
            <a:pPr defTabSz="914400"/>
            <a:r>
              <a:rPr lang="en-GB" sz="1100" dirty="0">
                <a:latin typeface="Montserrat"/>
              </a:rPr>
              <a:t>Age</a:t>
            </a:r>
          </a:p>
        </p:txBody>
      </p:sp>
      <p:pic>
        <p:nvPicPr>
          <p:cNvPr id="29" name="Graphic 28"/>
          <p:cNvPicPr>
            <a:picLocks noChangeAspect="1"/>
          </p:cNvPicPr>
          <p:nvPr/>
        </p:nvPicPr>
        <p:blipFill>
          <a:blip r:embed="rId22">
            <a:lum/>
            <a:extLst>
              <a:ext uri="{28A0092B-C50C-407E-A947-70E740481C1C}">
                <a14:useLocalDpi xmlns:a14="http://schemas.microsoft.com/office/drawing/2016/SVG/main" val="0"/>
              </a:ext>
              <a:ext uri="{96DAC541-7B7A-43D3-8B79-37D633B846F1}">
                <asvg:svgBlip xmlns:asvg="http://schemas.microsoft.com/office/drawing/2016/SVG/main" r:embed="rId23"/>
              </a:ext>
            </a:extLst>
          </a:blip>
          <a:srcRect/>
          <a:stretch>
            <a:fillRect/>
          </a:stretch>
        </p:blipFill>
        <p:spPr bwMode="white">
          <a:xfrm>
            <a:off x="209043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0" name="Rectangle 29"/>
          <p:cNvSpPr>
            <a:spLocks/>
          </p:cNvSpPr>
          <p:nvPr/>
        </p:nvSpPr>
        <p:spPr bwMode="white">
          <a:xfrm>
            <a:off x="216914" y="253920"/>
            <a:ext cx="783762" cy="270940"/>
          </a:xfrm>
          <a:prstGeom prst="rect">
            <a:avLst/>
          </a:prstGeom>
          <a:noFill/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wrap="square"/>
          <a:lstStyle/>
          <a:p>
            <a:pPr algn="ctr" defTabSz="914400"/>
            <a:r>
              <a:rPr lang="en-GB" sz="850" spc="20" dirty="0">
                <a:latin typeface="Montserrat"/>
              </a:rPr>
              <a:t>Site </a:t>
            </a:r>
            <a:r>
              <a:rPr lang="en-GB" sz="850" spc="20" kern="800" dirty="0">
                <a:latin typeface="Montserrat"/>
              </a:rPr>
              <a:t>Intel</a:t>
            </a:r>
          </a:p>
        </p:txBody>
      </p:sp>
      <p:pic>
        <p:nvPicPr>
          <p:cNvPr id="31" name="Graphic 30"/>
          <p:cNvPicPr>
            <a:picLocks noChangeAspect="1"/>
          </p:cNvPicPr>
          <p:nvPr/>
        </p:nvPicPr>
        <p:blipFill>
          <a:blip r:embed="rId24">
            <a:lum/>
            <a:extLst>
              <a:ext uri="{28A0092B-C50C-407E-A947-70E740481C1C}">
                <a14:useLocalDpi xmlns:a14="http://schemas.microsoft.com/office/drawing/2016/SVG/main" val="0"/>
              </a:ext>
              <a:ext uri="{96DAC541-7B7A-43D3-8B79-37D633B846F1}">
                <asvg:svgBlip xmlns:asvg="http://schemas.microsoft.com/office/drawing/2016/SVG/main" r:embed="rId25"/>
              </a:ext>
            </a:extLst>
          </a:blip>
          <a:srcRect/>
          <a:stretch>
            <a:fillRect/>
          </a:stretch>
        </p:blipFill>
        <p:spPr bwMode="white">
          <a:xfrm rot="10800000">
            <a:off x="1015089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33" name="Graphic 32"/>
          <p:cNvPicPr>
            <a:picLocks noChangeAspect="1"/>
          </p:cNvPicPr>
          <p:nvPr/>
        </p:nvPicPr>
        <p:blipFill>
          <a:blip r:embed="rId26">
            <a:lum/>
            <a:extLst>
              <a:ext uri="{28A0092B-C50C-407E-A947-70E740481C1C}">
                <a14:useLocalDpi xmlns:a14="http://schemas.microsoft.com/office/drawing/2016/SVG/main" val="0"/>
              </a:ext>
              <a:ext uri="{96DAC541-7B7A-43D3-8B79-37D633B846F1}">
                <asvg:svgBlip xmlns:asvg="http://schemas.microsoft.com/office/drawing/2016/SVG/main" r:embed="rId27"/>
              </a:ext>
            </a:extLst>
          </a:blip>
          <a:srcRect/>
          <a:stretch>
            <a:fillRect/>
          </a:stretch>
        </p:blipFill>
        <p:spPr bwMode="white">
          <a:xfrm>
            <a:off x="11427055" y="212020"/>
            <a:ext cx="571500" cy="35242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4" name="Radius"/>
          <p:cNvSpPr>
            <a:spLocks/>
          </p:cNvSpPr>
          <p:nvPr/>
        </p:nvSpPr>
        <p:spPr bwMode="white">
          <a:xfrm>
            <a:off x="7642381" y="209428"/>
            <a:ext cx="1143727" cy="346966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54000" anchor="ctr" wrap="none"/>
          <a:lstStyle/>
          <a:p>
            <a:pPr algn="ctr" defTabSz="914400"/>
            <a:r>
              <a:rPr lang="en-GB" sz="900" dirty="0">
                <a:latin typeface="Montserrat"/>
              </a:rPr>
              <a:t>1 Miles</a:t>
            </a:r>
          </a:p>
        </p:txBody>
      </p:sp>
      <p:pic>
        <p:nvPicPr>
          <p:cNvPr id="35" name="Graphic 34"/>
          <p:cNvPicPr>
            <a:picLocks noChangeAspect="1"/>
          </p:cNvPicPr>
          <p:nvPr/>
        </p:nvPicPr>
        <p:blipFill>
          <a:blip r:embed="rId28">
            <a:lum/>
            <a:extLst>
              <a:ext uri="{28A0092B-C50C-407E-A947-70E740481C1C}">
                <a14:useLocalDpi xmlns:a14="http://schemas.microsoft.com/office/drawing/2016/SVG/main" val="0"/>
              </a:ext>
              <a:ext uri="{96DAC541-7B7A-43D3-8B79-37D633B846F1}">
                <asvg:svgBlip xmlns:asvg="http://schemas.microsoft.com/office/drawing/2016/SVG/main" r:embed="rId29"/>
              </a:ext>
            </a:extLst>
          </a:blip>
          <a:srcRect/>
          <a:stretch>
            <a:fillRect/>
          </a:stretch>
        </p:blipFill>
        <p:spPr bwMode="white">
          <a:xfrm>
            <a:off x="5959533" y="174526"/>
            <a:ext cx="474606" cy="304492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36" name="Graphic 35"/>
          <p:cNvPicPr>
            <a:picLocks noChangeAspect="1"/>
          </p:cNvPicPr>
          <p:nvPr/>
        </p:nvPicPr>
        <p:blipFill>
          <a:blip r:embed="rId30">
            <a:lum/>
            <a:extLst>
              <a:ext uri="{28A0092B-C50C-407E-A947-70E740481C1C}">
                <a14:useLocalDpi xmlns:a14="http://schemas.microsoft.com/office/drawing/2016/SVG/main" val="0"/>
              </a:ext>
              <a:ext uri="{96DAC541-7B7A-43D3-8B79-37D633B846F1}">
                <asvg:svgBlip xmlns:asvg="http://schemas.microsoft.com/office/drawing/2016/SVG/main" r:embed="rId31"/>
              </a:ext>
            </a:extLst>
          </a:blip>
          <a:srcRect/>
          <a:stretch>
            <a:fillRect/>
          </a:stretch>
        </p:blipFill>
        <p:spPr bwMode="white">
          <a:xfrm>
            <a:off x="300137" y="760427"/>
            <a:ext cx="278402" cy="27840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7" name="Chains"/>
          <p:cNvSpPr>
            <a:spLocks/>
          </p:cNvSpPr>
          <p:nvPr/>
        </p:nvSpPr>
        <p:spPr bwMode="white">
          <a:xfrm>
            <a:off x="8695793" y="212019"/>
            <a:ext cx="1283473" cy="349835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54000" anchor="ctr" wrap="none"/>
          <a:lstStyle/>
          <a:p>
            <a:pPr algn="ctr" defTabSz="914400"/>
            <a:r>
              <a:rPr lang="en-GB" sz="900" dirty="0">
                <a:latin typeface="Montserrat"/>
              </a:rPr>
              <a:t>97 Chains</a:t>
            </a:r>
          </a:p>
        </p:txBody>
      </p:sp>
      <p:sp>
        <p:nvSpPr>
          <p:cNvPr id="38" name="DateRange"/>
          <p:cNvSpPr>
            <a:spLocks/>
          </p:cNvSpPr>
          <p:nvPr/>
        </p:nvSpPr>
        <p:spPr bwMode="white">
          <a:xfrm>
            <a:off x="9887119" y="212020"/>
            <a:ext cx="1891883" cy="352425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54000" anchor="ctr" wrap="none"/>
          <a:lstStyle/>
          <a:p>
            <a:pPr defTabSz="914400"/>
            <a:r>
              <a:rPr lang="en-GB" sz="900" dirty="0">
                <a:latin typeface="Montserrat"/>
              </a:rPr>
              <a:t>01/03/2023 - 21/02/2024</a:t>
            </a:r>
          </a:p>
        </p:txBody>
      </p:sp>
      <p:pic>
        <p:nvPicPr>
          <p:cNvPr id="39" name="Graphic 38"/>
          <p:cNvPicPr>
            <a:picLocks noChangeAspect="1"/>
          </p:cNvPicPr>
          <p:nvPr/>
        </p:nvPicPr>
        <p:blipFill>
          <a:blip r:embed="rId32">
            <a:lum/>
            <a:extLst>
              <a:ext uri="{28A0092B-C50C-407E-A947-70E740481C1C}">
                <a14:useLocalDpi xmlns:a14="http://schemas.microsoft.com/office/drawing/2016/SVG/main" val="0"/>
              </a:ext>
              <a:ext uri="{96DAC541-7B7A-43D3-8B79-37D633B846F1}">
                <asvg:svgBlip xmlns:asvg="http://schemas.microsoft.com/office/drawing/2016/SVG/main" r:embed="rId33"/>
              </a:ext>
            </a:extLst>
          </a:blip>
          <a:srcRect/>
          <a:stretch>
            <a:fillRect/>
          </a:stretch>
        </p:blipFill>
        <p:spPr bwMode="white">
          <a:xfrm>
            <a:off x="11728267" y="314336"/>
            <a:ext cx="123825" cy="13335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2" name="VenueName"/>
          <p:cNvSpPr>
            <a:spLocks/>
          </p:cNvSpPr>
          <p:nvPr/>
        </p:nvSpPr>
        <p:spPr bwMode="white">
          <a:xfrm>
            <a:off x="1192682" y="220269"/>
            <a:ext cx="1955800" cy="348914"/>
          </a:xfrm>
          <a:prstGeom prst="rect">
            <a:avLst/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7200" rIns="90000" bIns="118800" anchor="ctr" wrap="none">
            <a:spAutoFit/>
          </a:bodyPr>
          <a:lstStyle/>
          <a:p>
            <a:pPr defTabSz="914400"/>
            <a:r>
              <a:rPr lang="en-GB" sz="850" dirty="0">
                <a:latin typeface="Montserrat"/>
              </a:rPr>
              <a:t>The Dog and Gun LE71GN</a:t>
            </a:r>
          </a:p>
        </p:txBody>
      </p:sp>
      <p:sp>
        <p:nvSpPr>
          <p:cNvPr id="3" name="FooterStart"/>
          <p:cNvSpPr>
            <a:spLocks/>
          </p:cNvSpPr>
          <p:nvPr/>
        </p:nvSpPr>
        <p:spPr bwMode="white">
          <a:xfrm>
            <a:off x="0" y="6604080"/>
            <a:ext cx="12192000" cy="254069"/>
          </a:xfrm>
          <a:prstGeom prst="parallelogram">
            <a:avLst>
              <a:gd name="adj" fmla="val 0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54000" anchor="ctr" wrap="none"/>
          <a:lstStyle/>
          <a:p>
            <a:pPr algn="ctr" defTabSz="914400"/>
            <a:endParaRPr lang="en-GB" sz="900" dirty="0">
              <a:latin typeface="Montserrat"/>
            </a:endParaRPr>
          </a:p>
        </p:txBody>
      </p:sp>
      <p:sp>
        <p:nvSpPr>
          <p:cNvPr id="4" name="FooterInfo3"/>
          <p:cNvSpPr>
            <a:spLocks/>
          </p:cNvSpPr>
          <p:nvPr/>
        </p:nvSpPr>
        <p:spPr bwMode="white">
          <a:xfrm>
            <a:off x="8185608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54000" anchor="ctr" wrap="none"/>
          <a:lstStyle/>
          <a:p>
            <a:pPr algn="ctr" defTabSz="914400"/>
            <a:r>
              <a:rPr lang="en-GB" sz="850" dirty="0">
                <a:solidFill>
                  <a:schemeClr val="tx1"/>
                </a:solidFill>
                <a:latin typeface="Montserrat"/>
              </a:rPr>
              <a:t>2169 Competitor Customers</a:t>
            </a:r>
            <a:endParaRPr lang="en-GB" sz="850" dirty="0">
              <a:solidFill>
                <a:schemeClr val="tx1"/>
              </a:solidFill>
              <a:latin typeface="Montserrat"/>
            </a:endParaRPr>
          </a:p>
        </p:txBody>
      </p:sp>
      <p:sp>
        <p:nvSpPr>
          <p:cNvPr id="5" name="FooterInfo2"/>
          <p:cNvSpPr>
            <a:spLocks/>
          </p:cNvSpPr>
          <p:nvPr/>
        </p:nvSpPr>
        <p:spPr bwMode="white">
          <a:xfrm>
            <a:off x="4091236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54000" anchor="ctr" wrap="none"/>
          <a:lstStyle/>
          <a:p>
            <a:pPr algn="ctr" defTabSz="914400"/>
            <a:r>
              <a:rPr lang="en-GB" sz="850" dirty="0">
                <a:solidFill>
                  <a:schemeClr val="tx1"/>
                </a:solidFill>
                <a:latin typeface="Montserrat"/>
              </a:rPr>
              <a:t>12 Competitors</a:t>
            </a:r>
            <a:endParaRPr lang="en-GB" sz="850" dirty="0">
              <a:solidFill>
                <a:schemeClr val="tx1"/>
              </a:solidFill>
              <a:latin typeface="Montserrat"/>
            </a:endParaRPr>
          </a:p>
        </p:txBody>
      </p:sp>
      <p:sp>
        <p:nvSpPr>
          <p:cNvPr id="11" name="FooterInfo1"/>
          <p:cNvSpPr>
            <a:spLocks/>
          </p:cNvSpPr>
          <p:nvPr/>
        </p:nvSpPr>
        <p:spPr bwMode="white">
          <a:xfrm>
            <a:off x="-8967" y="6619343"/>
            <a:ext cx="4015359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54000" anchor="ctr" wrap="none"/>
          <a:lstStyle/>
          <a:p>
            <a:pPr algn="ctr" defTabSz="914400"/>
            <a:r>
              <a:rPr lang="en-GB" sz="850" dirty="0">
                <a:solidFill>
                  <a:schemeClr val="tx1"/>
                </a:solidFill>
                <a:latin typeface="Montserrat"/>
              </a:rPr>
              <a:t>242 Site Customers</a:t>
            </a:r>
            <a:endParaRPr lang="en-GB" sz="850" dirty="0">
              <a:solidFill>
                <a:schemeClr val="tx1"/>
              </a:solidFill>
              <a:latin typeface="Montserrat"/>
            </a:endParaRPr>
          </a:p>
        </p:txBody>
      </p:sp>
      <p:graphicFrame>
        <p:nvGraphicFramePr>
          <p:cNvPr id="0" name=""/>
          <p:cNvGraphicFramePr/>
          <p:nvPr/>
        </p:nvGraphicFramePr>
        <p:xfrm rot="0">
          <a:off x="0" y="0"/>
          <a:ext cx="0" cy="0"/>
        </p:xfrm>
        <a:graphic>
          <a:graphicData uri="http://schemas.openxmlformats.org/drawingml/2006/chart">
            <c:chart xmlns:r="http://schemas.openxmlformats.org/officeDocument/2006/relationships" xmlns:c="http://schemas.openxmlformats.org/drawingml/2006/chart" r:id="rId34"/>
          </a:graphicData>
        </a:graphic>
      </p:graphicFrame>
      <p:graphicFrame>
        <p:nvGraphicFramePr>
          <p:cNvPr id="0" name=""/>
          <p:cNvGraphicFramePr/>
          <p:nvPr/>
        </p:nvGraphicFramePr>
        <p:xfrm rot="0">
          <a:off x="0" y="0"/>
          <a:ext cx="0" cy="0"/>
        </p:xfrm>
        <a:graphic>
          <a:graphicData uri="http://schemas.openxmlformats.org/drawingml/2006/chart">
            <c:chart xmlns:r="http://schemas.openxmlformats.org/officeDocument/2006/relationships" xmlns:c="http://schemas.openxmlformats.org/drawingml/2006/chart" r:id="rId35"/>
          </a:graphicData>
        </a:graphic>
      </p:graphicFrame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phic 5"/>
          <p:cNvPicPr>
            <a:picLocks noChangeAspect="1"/>
          </p:cNvPicPr>
          <p:nvPr/>
        </p:nvPicPr>
        <p:blipFill>
          <a:blip r:embed="rId4">
            <a:lum/>
            <a:extLst>
              <a:ext uri="{28A0092B-C50C-407E-A947-70E740481C1C}">
                <a14:useLocalDpi xmlns:a14="http://schemas.microsoft.com/office/drawing/2016/SVG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 bwMode="white">
          <a:xfrm>
            <a:off x="7292671" y="1614831"/>
            <a:ext cx="4483693" cy="1883452"/>
          </a:xfrm>
          <a:prstGeom prst="rect">
            <a:avLst/>
          </a:prstGeom>
          <a:ln>
            <a:headEnd type="none"/>
            <a:tailEnd type="none"/>
          </a:ln>
        </p:spPr>
      </p:pic>
      <p:graphicFrame>
        <p:nvGraphicFramePr>
          <p:cNvPr id="9" name="ComparisonChart"/>
          <p:cNvGraphicFramePr/>
          <p:nvPr/>
        </p:nvGraphicFramePr>
        <p:xfrm>
          <a:off x="221673" y="3176795"/>
          <a:ext cx="10853677" cy="3328576"/>
        </p:xfrm>
        <a:graphic>
          <a:graphicData uri="http://schemas.openxmlformats.org/drawingml/2006/chart">
            <c:chart xmlns:r="http://schemas.openxmlformats.org/officeDocument/2006/relationships" xmlns:c="http://schemas.openxmlformats.org/drawingml/2006/chart" r:id="rId18"/>
          </a:graphicData>
        </a:graphic>
      </p:graphicFrame>
      <p:graphicFrame>
        <p:nvGraphicFramePr>
          <p:cNvPr id="8" name="DifferenceChart"/>
          <p:cNvGraphicFramePr/>
          <p:nvPr/>
        </p:nvGraphicFramePr>
        <p:xfrm>
          <a:off x="221673" y="1614831"/>
          <a:ext cx="10853677" cy="1561964"/>
        </p:xfrm>
        <a:graphic>
          <a:graphicData uri="http://schemas.openxmlformats.org/drawingml/2006/chart">
            <c:chart xmlns:r="http://schemas.openxmlformats.org/officeDocument/2006/relationships" xmlns:c="http://schemas.openxmlformats.org/drawingml/2006/chart" r:id="rId19"/>
          </a:graphicData>
        </a:graphic>
      </p:graphicFrame>
      <p:pic>
        <p:nvPicPr>
          <p:cNvPr id="7" name="Graphic 6"/>
          <p:cNvPicPr>
            <a:picLocks noChangeAspect="1"/>
          </p:cNvPicPr>
          <p:nvPr/>
        </p:nvPicPr>
        <p:blipFill>
          <a:blip r:embed="rId20">
            <a:lum/>
            <a:extLst>
              <a:ext uri="{28A0092B-C50C-407E-A947-70E740481C1C}">
                <a14:useLocalDpi xmlns:a14="http://schemas.microsoft.com/office/drawing/2016/SVG/main" val="0"/>
              </a:ext>
              <a:ext uri="{96DAC541-7B7A-43D3-8B79-37D633B846F1}">
                <asvg:svgBlip xmlns:asvg="http://schemas.microsoft.com/office/drawing/2016/SVG/main" r:embed="rId21"/>
              </a:ext>
            </a:extLst>
          </a:blip>
          <a:srcRect/>
          <a:stretch>
            <a:fillRect/>
          </a:stretch>
        </p:blipFill>
        <p:spPr bwMode="white">
          <a:xfrm>
            <a:off x="11439096" y="6204295"/>
            <a:ext cx="559459" cy="23501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24" name="ReportDescription"/>
          <p:cNvSpPr>
            <a:spLocks/>
          </p:cNvSpPr>
          <p:nvPr/>
        </p:nvSpPr>
        <p:spPr bwMode="white">
          <a:xfrm>
            <a:off x="3238499" y="1173576"/>
            <a:ext cx="8760056" cy="302387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wrap="square"/>
          <a:lstStyle/>
          <a:p>
            <a:pPr algn="ctr" defTabSz="914400"/>
            <a:r>
              <a:rPr lang="en-GB" sz="900" dirty="0">
                <a:solidFill>
                  <a:schemeClr val="bg2">
                    <a:lumMod val="25000"/>
                  </a:schemeClr>
                </a:solidFill>
                <a:latin typeface="Montserrat"/>
              </a:rPr>
              <a:t>% of spend for The Dog and Gun LE71GN and 97 Chains in 1 Miles from 01/03/2023 - 21/02/2024 split by Affluence</a:t>
            </a:r>
            <a:endParaRPr lang="en-GB" sz="900" dirty="0">
              <a:solidFill>
                <a:schemeClr val="bg2">
                  <a:lumMod val="25000"/>
                </a:schemeClr>
              </a:solidFill>
              <a:latin typeface="Montserrat"/>
            </a:endParaRPr>
          </a:p>
        </p:txBody>
      </p:sp>
      <p:sp>
        <p:nvSpPr>
          <p:cNvPr id="25" name="Header"/>
          <p:cNvSpPr>
            <a:spLocks/>
          </p:cNvSpPr>
          <p:nvPr/>
        </p:nvSpPr>
        <p:spPr bwMode="white">
          <a:xfrm>
            <a:off x="-8965" y="168"/>
            <a:ext cx="12200965" cy="751270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wrap="square"/>
          <a:lstStyle/>
          <a:p>
            <a:pPr algn="ctr" defTabSz="914400"/>
            <a:endParaRPr lang="en-GB" sz="1400" dirty="0">
              <a:latin typeface="Montserrat"/>
            </a:endParaRPr>
          </a:p>
        </p:txBody>
      </p:sp>
      <p:sp>
        <p:nvSpPr>
          <p:cNvPr id="26" name="Rectangle 25"/>
          <p:cNvSpPr>
            <a:spLocks/>
          </p:cNvSpPr>
          <p:nvPr/>
        </p:nvSpPr>
        <p:spPr bwMode="white">
          <a:xfrm>
            <a:off x="-8966" y="739934"/>
            <a:ext cx="838565" cy="497878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wrap="square"/>
          <a:lstStyle/>
          <a:p>
            <a:pPr algn="ctr" defTabSz="914400"/>
            <a:endParaRPr lang="en-GB" dirty="0"/>
          </a:p>
        </p:txBody>
      </p:sp>
      <p:sp>
        <p:nvSpPr>
          <p:cNvPr id="27" name="ReportHeader"/>
          <p:cNvSpPr>
            <a:spLocks/>
          </p:cNvSpPr>
          <p:nvPr/>
        </p:nvSpPr>
        <p:spPr bwMode="white">
          <a:xfrm>
            <a:off x="3238498" y="807671"/>
            <a:ext cx="8760057" cy="365962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wrap="square"/>
          <a:lstStyle/>
          <a:p>
            <a:pPr algn="ctr" defTabSz="914400"/>
            <a:r>
              <a:rPr lang="en-GB" sz="1000" dirty="0">
                <a:solidFill>
                  <a:schemeClr val="bg2">
                    <a:lumMod val="25000"/>
                  </a:schemeClr>
                </a:solidFill>
                <a:latin typeface="Montserrat"/>
              </a:rPr>
              <a:t>How does the affluence of customers who visit The Dog and Gun LE71GN compare versus its competitors?</a:t>
            </a:r>
            <a:endParaRPr lang="en-GB" sz="1000" dirty="0">
              <a:solidFill>
                <a:schemeClr val="bg2">
                  <a:lumMod val="25000"/>
                </a:schemeClr>
              </a:solidFill>
              <a:latin typeface="Montserrat"/>
            </a:endParaRPr>
          </a:p>
        </p:txBody>
      </p:sp>
      <p:sp>
        <p:nvSpPr>
          <p:cNvPr id="28" name="SubHeader"/>
          <p:cNvSpPr>
            <a:spLocks/>
          </p:cNvSpPr>
          <p:nvPr/>
        </p:nvSpPr>
        <p:spPr bwMode="white">
          <a:xfrm>
            <a:off x="488839" y="739934"/>
            <a:ext cx="2749661" cy="497878"/>
          </a:xfrm>
          <a:prstGeom prst="parallelogram">
            <a:avLst>
              <a:gd name="adj" fmla="val 54111"/>
            </a:avLst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anchor="t" wrap="square"/>
          <a:lstStyle/>
          <a:p>
            <a:pPr defTabSz="914400"/>
            <a:r>
              <a:rPr lang="en-GB" sz="1100" dirty="0">
                <a:latin typeface="Montserrat"/>
              </a:rPr>
              <a:t>Affluence</a:t>
            </a:r>
          </a:p>
        </p:txBody>
      </p:sp>
      <p:pic>
        <p:nvPicPr>
          <p:cNvPr id="29" name="Graphic 28"/>
          <p:cNvPicPr>
            <a:picLocks noChangeAspect="1"/>
          </p:cNvPicPr>
          <p:nvPr/>
        </p:nvPicPr>
        <p:blipFill>
          <a:blip r:embed="rId22">
            <a:lum/>
            <a:extLst>
              <a:ext uri="{28A0092B-C50C-407E-A947-70E740481C1C}">
                <a14:useLocalDpi xmlns:a14="http://schemas.microsoft.com/office/drawing/2016/SVG/main" val="0"/>
              </a:ext>
              <a:ext uri="{96DAC541-7B7A-43D3-8B79-37D633B846F1}">
                <asvg:svgBlip xmlns:asvg="http://schemas.microsoft.com/office/drawing/2016/SVG/main" r:embed="rId23"/>
              </a:ext>
            </a:extLst>
          </a:blip>
          <a:srcRect/>
          <a:stretch>
            <a:fillRect/>
          </a:stretch>
        </p:blipFill>
        <p:spPr bwMode="white">
          <a:xfrm>
            <a:off x="209043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0" name="Rectangle 29"/>
          <p:cNvSpPr>
            <a:spLocks/>
          </p:cNvSpPr>
          <p:nvPr/>
        </p:nvSpPr>
        <p:spPr bwMode="white">
          <a:xfrm>
            <a:off x="216914" y="253920"/>
            <a:ext cx="783762" cy="270940"/>
          </a:xfrm>
          <a:prstGeom prst="rect">
            <a:avLst/>
          </a:prstGeom>
          <a:noFill/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wrap="square"/>
          <a:lstStyle/>
          <a:p>
            <a:pPr algn="ctr" defTabSz="914400"/>
            <a:r>
              <a:rPr lang="en-GB" sz="850" spc="20" dirty="0">
                <a:latin typeface="Montserrat"/>
              </a:rPr>
              <a:t>Site </a:t>
            </a:r>
            <a:r>
              <a:rPr lang="en-GB" sz="850" spc="20" kern="800" dirty="0">
                <a:latin typeface="Montserrat"/>
              </a:rPr>
              <a:t>Intel</a:t>
            </a:r>
          </a:p>
        </p:txBody>
      </p:sp>
      <p:pic>
        <p:nvPicPr>
          <p:cNvPr id="31" name="Graphic 30"/>
          <p:cNvPicPr>
            <a:picLocks noChangeAspect="1"/>
          </p:cNvPicPr>
          <p:nvPr/>
        </p:nvPicPr>
        <p:blipFill>
          <a:blip r:embed="rId24">
            <a:lum/>
            <a:extLst>
              <a:ext uri="{28A0092B-C50C-407E-A947-70E740481C1C}">
                <a14:useLocalDpi xmlns:a14="http://schemas.microsoft.com/office/drawing/2016/SVG/main" val="0"/>
              </a:ext>
              <a:ext uri="{96DAC541-7B7A-43D3-8B79-37D633B846F1}">
                <asvg:svgBlip xmlns:asvg="http://schemas.microsoft.com/office/drawing/2016/SVG/main" r:embed="rId25"/>
              </a:ext>
            </a:extLst>
          </a:blip>
          <a:srcRect/>
          <a:stretch>
            <a:fillRect/>
          </a:stretch>
        </p:blipFill>
        <p:spPr bwMode="white">
          <a:xfrm rot="10800000">
            <a:off x="1015089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33" name="Graphic 32"/>
          <p:cNvPicPr>
            <a:picLocks noChangeAspect="1"/>
          </p:cNvPicPr>
          <p:nvPr/>
        </p:nvPicPr>
        <p:blipFill>
          <a:blip r:embed="rId26">
            <a:lum/>
            <a:extLst>
              <a:ext uri="{28A0092B-C50C-407E-A947-70E740481C1C}">
                <a14:useLocalDpi xmlns:a14="http://schemas.microsoft.com/office/drawing/2016/SVG/main" val="0"/>
              </a:ext>
              <a:ext uri="{96DAC541-7B7A-43D3-8B79-37D633B846F1}">
                <asvg:svgBlip xmlns:asvg="http://schemas.microsoft.com/office/drawing/2016/SVG/main" r:embed="rId27"/>
              </a:ext>
            </a:extLst>
          </a:blip>
          <a:srcRect/>
          <a:stretch>
            <a:fillRect/>
          </a:stretch>
        </p:blipFill>
        <p:spPr bwMode="white">
          <a:xfrm>
            <a:off x="11427055" y="212020"/>
            <a:ext cx="571500" cy="35242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4" name="Radius"/>
          <p:cNvSpPr>
            <a:spLocks/>
          </p:cNvSpPr>
          <p:nvPr/>
        </p:nvSpPr>
        <p:spPr bwMode="white">
          <a:xfrm>
            <a:off x="7642381" y="209428"/>
            <a:ext cx="1143727" cy="346966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54000" anchor="ctr" wrap="none"/>
          <a:lstStyle/>
          <a:p>
            <a:pPr algn="ctr" defTabSz="914400"/>
            <a:r>
              <a:rPr lang="en-GB" sz="900" dirty="0">
                <a:latin typeface="Montserrat"/>
              </a:rPr>
              <a:t>1 Miles</a:t>
            </a:r>
          </a:p>
        </p:txBody>
      </p:sp>
      <p:pic>
        <p:nvPicPr>
          <p:cNvPr id="35" name="Graphic 34"/>
          <p:cNvPicPr>
            <a:picLocks noChangeAspect="1"/>
          </p:cNvPicPr>
          <p:nvPr/>
        </p:nvPicPr>
        <p:blipFill>
          <a:blip r:embed="rId28">
            <a:lum/>
            <a:extLst>
              <a:ext uri="{28A0092B-C50C-407E-A947-70E740481C1C}">
                <a14:useLocalDpi xmlns:a14="http://schemas.microsoft.com/office/drawing/2016/SVG/main" val="0"/>
              </a:ext>
              <a:ext uri="{96DAC541-7B7A-43D3-8B79-37D633B846F1}">
                <asvg:svgBlip xmlns:asvg="http://schemas.microsoft.com/office/drawing/2016/SVG/main" r:embed="rId29"/>
              </a:ext>
            </a:extLst>
          </a:blip>
          <a:srcRect/>
          <a:stretch>
            <a:fillRect/>
          </a:stretch>
        </p:blipFill>
        <p:spPr bwMode="white">
          <a:xfrm>
            <a:off x="5959533" y="174526"/>
            <a:ext cx="474606" cy="304492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36" name="Graphic 35"/>
          <p:cNvPicPr>
            <a:picLocks noChangeAspect="1"/>
          </p:cNvPicPr>
          <p:nvPr/>
        </p:nvPicPr>
        <p:blipFill>
          <a:blip r:embed="rId30">
            <a:lum/>
            <a:extLst>
              <a:ext uri="{28A0092B-C50C-407E-A947-70E740481C1C}">
                <a14:useLocalDpi xmlns:a14="http://schemas.microsoft.com/office/drawing/2016/SVG/main" val="0"/>
              </a:ext>
              <a:ext uri="{96DAC541-7B7A-43D3-8B79-37D633B846F1}">
                <asvg:svgBlip xmlns:asvg="http://schemas.microsoft.com/office/drawing/2016/SVG/main" r:embed="rId31"/>
              </a:ext>
            </a:extLst>
          </a:blip>
          <a:srcRect/>
          <a:stretch>
            <a:fillRect/>
          </a:stretch>
        </p:blipFill>
        <p:spPr bwMode="white">
          <a:xfrm>
            <a:off x="300137" y="760427"/>
            <a:ext cx="278402" cy="27840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7" name="Chains"/>
          <p:cNvSpPr>
            <a:spLocks/>
          </p:cNvSpPr>
          <p:nvPr/>
        </p:nvSpPr>
        <p:spPr bwMode="white">
          <a:xfrm>
            <a:off x="8695793" y="212019"/>
            <a:ext cx="1283473" cy="349835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54000" anchor="ctr" wrap="none"/>
          <a:lstStyle/>
          <a:p>
            <a:pPr algn="ctr" defTabSz="914400"/>
            <a:r>
              <a:rPr lang="en-GB" sz="900" dirty="0">
                <a:latin typeface="Montserrat"/>
              </a:rPr>
              <a:t>97 Chains</a:t>
            </a:r>
          </a:p>
        </p:txBody>
      </p:sp>
      <p:sp>
        <p:nvSpPr>
          <p:cNvPr id="38" name="DateRange"/>
          <p:cNvSpPr>
            <a:spLocks/>
          </p:cNvSpPr>
          <p:nvPr/>
        </p:nvSpPr>
        <p:spPr bwMode="white">
          <a:xfrm>
            <a:off x="9887119" y="212020"/>
            <a:ext cx="1891883" cy="352425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54000" anchor="ctr" wrap="none"/>
          <a:lstStyle/>
          <a:p>
            <a:pPr defTabSz="914400"/>
            <a:r>
              <a:rPr lang="en-GB" sz="900" dirty="0">
                <a:latin typeface="Montserrat"/>
              </a:rPr>
              <a:t>01/03/2023 - 21/02/2024</a:t>
            </a:r>
          </a:p>
        </p:txBody>
      </p:sp>
      <p:pic>
        <p:nvPicPr>
          <p:cNvPr id="39" name="Graphic 38"/>
          <p:cNvPicPr>
            <a:picLocks noChangeAspect="1"/>
          </p:cNvPicPr>
          <p:nvPr/>
        </p:nvPicPr>
        <p:blipFill>
          <a:blip r:embed="rId32">
            <a:lum/>
            <a:extLst>
              <a:ext uri="{28A0092B-C50C-407E-A947-70E740481C1C}">
                <a14:useLocalDpi xmlns:a14="http://schemas.microsoft.com/office/drawing/2016/SVG/main" val="0"/>
              </a:ext>
              <a:ext uri="{96DAC541-7B7A-43D3-8B79-37D633B846F1}">
                <asvg:svgBlip xmlns:asvg="http://schemas.microsoft.com/office/drawing/2016/SVG/main" r:embed="rId33"/>
              </a:ext>
            </a:extLst>
          </a:blip>
          <a:srcRect/>
          <a:stretch>
            <a:fillRect/>
          </a:stretch>
        </p:blipFill>
        <p:spPr bwMode="white">
          <a:xfrm>
            <a:off x="11728267" y="314336"/>
            <a:ext cx="123825" cy="13335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2" name="VenueName"/>
          <p:cNvSpPr>
            <a:spLocks/>
          </p:cNvSpPr>
          <p:nvPr/>
        </p:nvSpPr>
        <p:spPr bwMode="white">
          <a:xfrm>
            <a:off x="1192682" y="220269"/>
            <a:ext cx="1955800" cy="348914"/>
          </a:xfrm>
          <a:prstGeom prst="rect">
            <a:avLst/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7200" rIns="90000" bIns="118800" anchor="ctr" wrap="none">
            <a:spAutoFit/>
          </a:bodyPr>
          <a:lstStyle/>
          <a:p>
            <a:pPr defTabSz="914400"/>
            <a:r>
              <a:rPr lang="en-GB" sz="850" dirty="0">
                <a:latin typeface="Montserrat"/>
              </a:rPr>
              <a:t>The Dog and Gun LE71GN</a:t>
            </a:r>
          </a:p>
        </p:txBody>
      </p:sp>
      <p:sp>
        <p:nvSpPr>
          <p:cNvPr id="3" name="FooterStart"/>
          <p:cNvSpPr>
            <a:spLocks/>
          </p:cNvSpPr>
          <p:nvPr/>
        </p:nvSpPr>
        <p:spPr bwMode="white">
          <a:xfrm>
            <a:off x="0" y="6604080"/>
            <a:ext cx="12192000" cy="254069"/>
          </a:xfrm>
          <a:prstGeom prst="parallelogram">
            <a:avLst>
              <a:gd name="adj" fmla="val 0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54000" anchor="ctr" wrap="none"/>
          <a:lstStyle/>
          <a:p>
            <a:pPr algn="ctr" defTabSz="914400"/>
            <a:endParaRPr lang="en-GB" sz="900" dirty="0">
              <a:latin typeface="Montserrat"/>
            </a:endParaRPr>
          </a:p>
        </p:txBody>
      </p:sp>
      <p:sp>
        <p:nvSpPr>
          <p:cNvPr id="4" name="FooterInfo3"/>
          <p:cNvSpPr>
            <a:spLocks/>
          </p:cNvSpPr>
          <p:nvPr/>
        </p:nvSpPr>
        <p:spPr bwMode="white">
          <a:xfrm>
            <a:off x="8185608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54000" anchor="ctr" wrap="none"/>
          <a:lstStyle/>
          <a:p>
            <a:pPr algn="ctr" defTabSz="914400"/>
            <a:r>
              <a:rPr lang="en-GB" sz="850" dirty="0">
                <a:solidFill>
                  <a:schemeClr val="tx1"/>
                </a:solidFill>
                <a:latin typeface="Montserrat"/>
              </a:rPr>
              <a:t>2196 Competitor Customers</a:t>
            </a:r>
            <a:endParaRPr lang="en-GB" sz="850" dirty="0">
              <a:solidFill>
                <a:schemeClr val="tx1"/>
              </a:solidFill>
              <a:latin typeface="Montserrat"/>
            </a:endParaRPr>
          </a:p>
        </p:txBody>
      </p:sp>
      <p:sp>
        <p:nvSpPr>
          <p:cNvPr id="5" name="FooterInfo2"/>
          <p:cNvSpPr>
            <a:spLocks/>
          </p:cNvSpPr>
          <p:nvPr/>
        </p:nvSpPr>
        <p:spPr bwMode="white">
          <a:xfrm>
            <a:off x="4091236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54000" anchor="ctr" wrap="none"/>
          <a:lstStyle/>
          <a:p>
            <a:pPr algn="ctr" defTabSz="914400"/>
            <a:r>
              <a:rPr lang="en-GB" sz="850" dirty="0">
                <a:solidFill>
                  <a:schemeClr val="tx1"/>
                </a:solidFill>
                <a:latin typeface="Montserrat"/>
              </a:rPr>
              <a:t>12 Competitors</a:t>
            </a:r>
            <a:endParaRPr lang="en-GB" sz="850" dirty="0">
              <a:solidFill>
                <a:schemeClr val="tx1"/>
              </a:solidFill>
              <a:latin typeface="Montserrat"/>
            </a:endParaRPr>
          </a:p>
        </p:txBody>
      </p:sp>
      <p:sp>
        <p:nvSpPr>
          <p:cNvPr id="11" name="FooterInfo1"/>
          <p:cNvSpPr>
            <a:spLocks/>
          </p:cNvSpPr>
          <p:nvPr/>
        </p:nvSpPr>
        <p:spPr bwMode="white">
          <a:xfrm>
            <a:off x="-8967" y="6619343"/>
            <a:ext cx="4015359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54000" anchor="ctr" wrap="none"/>
          <a:lstStyle/>
          <a:p>
            <a:pPr algn="ctr" defTabSz="914400"/>
            <a:r>
              <a:rPr lang="en-GB" sz="850" dirty="0">
                <a:solidFill>
                  <a:schemeClr val="tx1"/>
                </a:solidFill>
                <a:latin typeface="Montserrat"/>
              </a:rPr>
              <a:t>245 Site Customers</a:t>
            </a:r>
            <a:endParaRPr lang="en-GB" sz="850" dirty="0">
              <a:solidFill>
                <a:schemeClr val="tx1"/>
              </a:solidFill>
              <a:latin typeface="Montserrat"/>
            </a:endParaRPr>
          </a:p>
        </p:txBody>
      </p:sp>
      <p:graphicFrame>
        <p:nvGraphicFramePr>
          <p:cNvPr id="0" name=""/>
          <p:cNvGraphicFramePr/>
          <p:nvPr/>
        </p:nvGraphicFramePr>
        <p:xfrm rot="0">
          <a:off x="0" y="0"/>
          <a:ext cx="0" cy="0"/>
        </p:xfrm>
        <a:graphic>
          <a:graphicData uri="http://schemas.openxmlformats.org/drawingml/2006/chart">
            <c:chart xmlns:r="http://schemas.openxmlformats.org/officeDocument/2006/relationships" xmlns:c="http://schemas.openxmlformats.org/drawingml/2006/chart" r:id="rId34"/>
          </a:graphicData>
        </a:graphic>
      </p:graphicFrame>
      <p:graphicFrame>
        <p:nvGraphicFramePr>
          <p:cNvPr id="0" name=""/>
          <p:cNvGraphicFramePr/>
          <p:nvPr/>
        </p:nvGraphicFramePr>
        <p:xfrm rot="0">
          <a:off x="0" y="0"/>
          <a:ext cx="0" cy="0"/>
        </p:xfrm>
        <a:graphic>
          <a:graphicData uri="http://schemas.openxmlformats.org/drawingml/2006/chart">
            <c:chart xmlns:r="http://schemas.openxmlformats.org/officeDocument/2006/relationships" xmlns:c="http://schemas.openxmlformats.org/drawingml/2006/chart" r:id="rId35"/>
          </a:graphicData>
        </a:graphic>
      </p:graphicFrame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phic 5"/>
          <p:cNvPicPr>
            <a:picLocks noChangeAspect="1"/>
          </p:cNvPicPr>
          <p:nvPr/>
        </p:nvPicPr>
        <p:blipFill>
          <a:blip r:embed="rId4">
            <a:lum/>
            <a:extLst>
              <a:ext uri="{28A0092B-C50C-407E-A947-70E740481C1C}">
                <a14:useLocalDpi xmlns:a14="http://schemas.microsoft.com/office/drawing/2016/SVG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 bwMode="white">
          <a:xfrm>
            <a:off x="7292671" y="1614831"/>
            <a:ext cx="4483693" cy="1883452"/>
          </a:xfrm>
          <a:prstGeom prst="rect">
            <a:avLst/>
          </a:prstGeom>
          <a:ln>
            <a:headEnd type="none"/>
            <a:tailEnd type="none"/>
          </a:ln>
        </p:spPr>
      </p:pic>
      <p:graphicFrame>
        <p:nvGraphicFramePr>
          <p:cNvPr id="9" name="ComparisonChart"/>
          <p:cNvGraphicFramePr/>
          <p:nvPr/>
        </p:nvGraphicFramePr>
        <p:xfrm>
          <a:off x="221673" y="3176795"/>
          <a:ext cx="10853677" cy="3328576"/>
        </p:xfrm>
        <a:graphic>
          <a:graphicData uri="http://schemas.openxmlformats.org/drawingml/2006/chart">
            <c:chart xmlns:r="http://schemas.openxmlformats.org/officeDocument/2006/relationships" xmlns:c="http://schemas.openxmlformats.org/drawingml/2006/chart" r:id="rId18"/>
          </a:graphicData>
        </a:graphic>
      </p:graphicFrame>
      <p:graphicFrame>
        <p:nvGraphicFramePr>
          <p:cNvPr id="8" name="DifferenceChart"/>
          <p:cNvGraphicFramePr/>
          <p:nvPr/>
        </p:nvGraphicFramePr>
        <p:xfrm>
          <a:off x="221673" y="1614831"/>
          <a:ext cx="10853677" cy="1561964"/>
        </p:xfrm>
        <a:graphic>
          <a:graphicData uri="http://schemas.openxmlformats.org/drawingml/2006/chart">
            <c:chart xmlns:r="http://schemas.openxmlformats.org/officeDocument/2006/relationships" xmlns:c="http://schemas.openxmlformats.org/drawingml/2006/chart" r:id="rId19"/>
          </a:graphicData>
        </a:graphic>
      </p:graphicFrame>
      <p:pic>
        <p:nvPicPr>
          <p:cNvPr id="7" name="Graphic 6"/>
          <p:cNvPicPr>
            <a:picLocks noChangeAspect="1"/>
          </p:cNvPicPr>
          <p:nvPr/>
        </p:nvPicPr>
        <p:blipFill>
          <a:blip r:embed="rId20">
            <a:lum/>
            <a:extLst>
              <a:ext uri="{28A0092B-C50C-407E-A947-70E740481C1C}">
                <a14:useLocalDpi xmlns:a14="http://schemas.microsoft.com/office/drawing/2016/SVG/main" val="0"/>
              </a:ext>
              <a:ext uri="{96DAC541-7B7A-43D3-8B79-37D633B846F1}">
                <asvg:svgBlip xmlns:asvg="http://schemas.microsoft.com/office/drawing/2016/SVG/main" r:embed="rId21"/>
              </a:ext>
            </a:extLst>
          </a:blip>
          <a:srcRect/>
          <a:stretch>
            <a:fillRect/>
          </a:stretch>
        </p:blipFill>
        <p:spPr bwMode="white">
          <a:xfrm>
            <a:off x="11439096" y="6204295"/>
            <a:ext cx="559459" cy="23501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24" name="ReportDescription"/>
          <p:cNvSpPr>
            <a:spLocks/>
          </p:cNvSpPr>
          <p:nvPr/>
        </p:nvSpPr>
        <p:spPr bwMode="white">
          <a:xfrm>
            <a:off x="3238499" y="1173576"/>
            <a:ext cx="8760056" cy="302387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wrap="square"/>
          <a:lstStyle/>
          <a:p>
            <a:pPr algn="ctr" defTabSz="914400"/>
            <a:r>
              <a:rPr lang="en-GB" sz="900" dirty="0">
                <a:solidFill>
                  <a:schemeClr val="bg2">
                    <a:lumMod val="25000"/>
                  </a:schemeClr>
                </a:solidFill>
                <a:latin typeface="Montserrat"/>
              </a:rPr>
              <a:t>% of spend for The Dog and Gun LE71GN and 97 Chains in 1 Miles from 01/03/2023 - 21/02/2024 split by Gender</a:t>
            </a:r>
            <a:endParaRPr lang="en-GB" sz="900" dirty="0">
              <a:solidFill>
                <a:schemeClr val="bg2">
                  <a:lumMod val="25000"/>
                </a:schemeClr>
              </a:solidFill>
              <a:latin typeface="Montserrat"/>
            </a:endParaRPr>
          </a:p>
        </p:txBody>
      </p:sp>
      <p:sp>
        <p:nvSpPr>
          <p:cNvPr id="25" name="Header"/>
          <p:cNvSpPr>
            <a:spLocks/>
          </p:cNvSpPr>
          <p:nvPr/>
        </p:nvSpPr>
        <p:spPr bwMode="white">
          <a:xfrm>
            <a:off x="-8965" y="168"/>
            <a:ext cx="12200965" cy="751270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wrap="square"/>
          <a:lstStyle/>
          <a:p>
            <a:pPr algn="ctr" defTabSz="914400"/>
            <a:endParaRPr lang="en-GB" sz="1400" dirty="0">
              <a:latin typeface="Montserrat"/>
            </a:endParaRPr>
          </a:p>
        </p:txBody>
      </p:sp>
      <p:sp>
        <p:nvSpPr>
          <p:cNvPr id="26" name="Rectangle 25"/>
          <p:cNvSpPr>
            <a:spLocks/>
          </p:cNvSpPr>
          <p:nvPr/>
        </p:nvSpPr>
        <p:spPr bwMode="white">
          <a:xfrm>
            <a:off x="-8966" y="739934"/>
            <a:ext cx="838565" cy="497878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wrap="square"/>
          <a:lstStyle/>
          <a:p>
            <a:pPr algn="ctr" defTabSz="914400"/>
            <a:endParaRPr lang="en-GB" dirty="0"/>
          </a:p>
        </p:txBody>
      </p:sp>
      <p:sp>
        <p:nvSpPr>
          <p:cNvPr id="27" name="ReportHeader"/>
          <p:cNvSpPr>
            <a:spLocks/>
          </p:cNvSpPr>
          <p:nvPr/>
        </p:nvSpPr>
        <p:spPr bwMode="white">
          <a:xfrm>
            <a:off x="3238498" y="807671"/>
            <a:ext cx="8760057" cy="365962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wrap="square"/>
          <a:lstStyle/>
          <a:p>
            <a:pPr algn="ctr" defTabSz="914400"/>
            <a:r>
              <a:rPr lang="en-GB" sz="1000" dirty="0">
                <a:solidFill>
                  <a:schemeClr val="bg2">
                    <a:lumMod val="25000"/>
                  </a:schemeClr>
                </a:solidFill>
                <a:latin typeface="Montserrat"/>
              </a:rPr>
              <a:t>How does the gender profile of customers who visit The Dog and Gun LE71GN compare versus its competitors?</a:t>
            </a:r>
            <a:endParaRPr lang="en-GB" sz="1000" dirty="0">
              <a:solidFill>
                <a:schemeClr val="bg2">
                  <a:lumMod val="25000"/>
                </a:schemeClr>
              </a:solidFill>
              <a:latin typeface="Montserrat"/>
            </a:endParaRPr>
          </a:p>
        </p:txBody>
      </p:sp>
      <p:sp>
        <p:nvSpPr>
          <p:cNvPr id="28" name="SubHeader"/>
          <p:cNvSpPr>
            <a:spLocks/>
          </p:cNvSpPr>
          <p:nvPr/>
        </p:nvSpPr>
        <p:spPr bwMode="white">
          <a:xfrm>
            <a:off x="488839" y="739934"/>
            <a:ext cx="2749661" cy="497878"/>
          </a:xfrm>
          <a:prstGeom prst="parallelogram">
            <a:avLst>
              <a:gd name="adj" fmla="val 54111"/>
            </a:avLst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anchor="t" wrap="square"/>
          <a:lstStyle/>
          <a:p>
            <a:pPr defTabSz="914400"/>
            <a:r>
              <a:rPr lang="en-GB" sz="1100" dirty="0">
                <a:latin typeface="Montserrat"/>
              </a:rPr>
              <a:t>Gender</a:t>
            </a:r>
          </a:p>
        </p:txBody>
      </p:sp>
      <p:pic>
        <p:nvPicPr>
          <p:cNvPr id="29" name="Graphic 28"/>
          <p:cNvPicPr>
            <a:picLocks noChangeAspect="1"/>
          </p:cNvPicPr>
          <p:nvPr/>
        </p:nvPicPr>
        <p:blipFill>
          <a:blip r:embed="rId22">
            <a:lum/>
            <a:extLst>
              <a:ext uri="{28A0092B-C50C-407E-A947-70E740481C1C}">
                <a14:useLocalDpi xmlns:a14="http://schemas.microsoft.com/office/drawing/2016/SVG/main" val="0"/>
              </a:ext>
              <a:ext uri="{96DAC541-7B7A-43D3-8B79-37D633B846F1}">
                <asvg:svgBlip xmlns:asvg="http://schemas.microsoft.com/office/drawing/2016/SVG/main" r:embed="rId23"/>
              </a:ext>
            </a:extLst>
          </a:blip>
          <a:srcRect/>
          <a:stretch>
            <a:fillRect/>
          </a:stretch>
        </p:blipFill>
        <p:spPr bwMode="white">
          <a:xfrm>
            <a:off x="209043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0" name="Rectangle 29"/>
          <p:cNvSpPr>
            <a:spLocks/>
          </p:cNvSpPr>
          <p:nvPr/>
        </p:nvSpPr>
        <p:spPr bwMode="white">
          <a:xfrm>
            <a:off x="216914" y="253920"/>
            <a:ext cx="783762" cy="270940"/>
          </a:xfrm>
          <a:prstGeom prst="rect">
            <a:avLst/>
          </a:prstGeom>
          <a:noFill/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wrap="square"/>
          <a:lstStyle/>
          <a:p>
            <a:pPr algn="ctr" defTabSz="914400"/>
            <a:r>
              <a:rPr lang="en-GB" sz="850" spc="20" dirty="0">
                <a:latin typeface="Montserrat"/>
              </a:rPr>
              <a:t>Site </a:t>
            </a:r>
            <a:r>
              <a:rPr lang="en-GB" sz="850" spc="20" kern="800" dirty="0">
                <a:latin typeface="Montserrat"/>
              </a:rPr>
              <a:t>Intel</a:t>
            </a:r>
          </a:p>
        </p:txBody>
      </p:sp>
      <p:pic>
        <p:nvPicPr>
          <p:cNvPr id="31" name="Graphic 30"/>
          <p:cNvPicPr>
            <a:picLocks noChangeAspect="1"/>
          </p:cNvPicPr>
          <p:nvPr/>
        </p:nvPicPr>
        <p:blipFill>
          <a:blip r:embed="rId24">
            <a:lum/>
            <a:extLst>
              <a:ext uri="{28A0092B-C50C-407E-A947-70E740481C1C}">
                <a14:useLocalDpi xmlns:a14="http://schemas.microsoft.com/office/drawing/2016/SVG/main" val="0"/>
              </a:ext>
              <a:ext uri="{96DAC541-7B7A-43D3-8B79-37D633B846F1}">
                <asvg:svgBlip xmlns:asvg="http://schemas.microsoft.com/office/drawing/2016/SVG/main" r:embed="rId25"/>
              </a:ext>
            </a:extLst>
          </a:blip>
          <a:srcRect/>
          <a:stretch>
            <a:fillRect/>
          </a:stretch>
        </p:blipFill>
        <p:spPr bwMode="white">
          <a:xfrm rot="10800000">
            <a:off x="1015089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33" name="Graphic 32"/>
          <p:cNvPicPr>
            <a:picLocks noChangeAspect="1"/>
          </p:cNvPicPr>
          <p:nvPr/>
        </p:nvPicPr>
        <p:blipFill>
          <a:blip r:embed="rId26">
            <a:lum/>
            <a:extLst>
              <a:ext uri="{28A0092B-C50C-407E-A947-70E740481C1C}">
                <a14:useLocalDpi xmlns:a14="http://schemas.microsoft.com/office/drawing/2016/SVG/main" val="0"/>
              </a:ext>
              <a:ext uri="{96DAC541-7B7A-43D3-8B79-37D633B846F1}">
                <asvg:svgBlip xmlns:asvg="http://schemas.microsoft.com/office/drawing/2016/SVG/main" r:embed="rId27"/>
              </a:ext>
            </a:extLst>
          </a:blip>
          <a:srcRect/>
          <a:stretch>
            <a:fillRect/>
          </a:stretch>
        </p:blipFill>
        <p:spPr bwMode="white">
          <a:xfrm>
            <a:off x="11427055" y="212020"/>
            <a:ext cx="571500" cy="35242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4" name="Radius"/>
          <p:cNvSpPr>
            <a:spLocks/>
          </p:cNvSpPr>
          <p:nvPr/>
        </p:nvSpPr>
        <p:spPr bwMode="white">
          <a:xfrm>
            <a:off x="7642381" y="209428"/>
            <a:ext cx="1143727" cy="346966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54000" anchor="ctr" wrap="none"/>
          <a:lstStyle/>
          <a:p>
            <a:pPr algn="ctr" defTabSz="914400"/>
            <a:r>
              <a:rPr lang="en-GB" sz="900" dirty="0">
                <a:latin typeface="Montserrat"/>
              </a:rPr>
              <a:t>1 Miles</a:t>
            </a:r>
          </a:p>
        </p:txBody>
      </p:sp>
      <p:pic>
        <p:nvPicPr>
          <p:cNvPr id="35" name="Graphic 34"/>
          <p:cNvPicPr>
            <a:picLocks noChangeAspect="1"/>
          </p:cNvPicPr>
          <p:nvPr/>
        </p:nvPicPr>
        <p:blipFill>
          <a:blip r:embed="rId28">
            <a:lum/>
            <a:extLst>
              <a:ext uri="{28A0092B-C50C-407E-A947-70E740481C1C}">
                <a14:useLocalDpi xmlns:a14="http://schemas.microsoft.com/office/drawing/2016/SVG/main" val="0"/>
              </a:ext>
              <a:ext uri="{96DAC541-7B7A-43D3-8B79-37D633B846F1}">
                <asvg:svgBlip xmlns:asvg="http://schemas.microsoft.com/office/drawing/2016/SVG/main" r:embed="rId29"/>
              </a:ext>
            </a:extLst>
          </a:blip>
          <a:srcRect/>
          <a:stretch>
            <a:fillRect/>
          </a:stretch>
        </p:blipFill>
        <p:spPr bwMode="white">
          <a:xfrm>
            <a:off x="5959533" y="174526"/>
            <a:ext cx="474606" cy="304492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36" name="Graphic 35"/>
          <p:cNvPicPr>
            <a:picLocks noChangeAspect="1"/>
          </p:cNvPicPr>
          <p:nvPr/>
        </p:nvPicPr>
        <p:blipFill>
          <a:blip r:embed="rId30">
            <a:lum/>
            <a:extLst>
              <a:ext uri="{28A0092B-C50C-407E-A947-70E740481C1C}">
                <a14:useLocalDpi xmlns:a14="http://schemas.microsoft.com/office/drawing/2016/SVG/main" val="0"/>
              </a:ext>
              <a:ext uri="{96DAC541-7B7A-43D3-8B79-37D633B846F1}">
                <asvg:svgBlip xmlns:asvg="http://schemas.microsoft.com/office/drawing/2016/SVG/main" r:embed="rId31"/>
              </a:ext>
            </a:extLst>
          </a:blip>
          <a:srcRect/>
          <a:stretch>
            <a:fillRect/>
          </a:stretch>
        </p:blipFill>
        <p:spPr bwMode="white">
          <a:xfrm>
            <a:off x="300137" y="760427"/>
            <a:ext cx="278402" cy="27840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7" name="Chains"/>
          <p:cNvSpPr>
            <a:spLocks/>
          </p:cNvSpPr>
          <p:nvPr/>
        </p:nvSpPr>
        <p:spPr bwMode="white">
          <a:xfrm>
            <a:off x="8695793" y="212019"/>
            <a:ext cx="1283473" cy="349835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54000" anchor="ctr" wrap="none"/>
          <a:lstStyle/>
          <a:p>
            <a:pPr algn="ctr" defTabSz="914400"/>
            <a:r>
              <a:rPr lang="en-GB" sz="900" dirty="0">
                <a:latin typeface="Montserrat"/>
              </a:rPr>
              <a:t>97 Chains</a:t>
            </a:r>
          </a:p>
        </p:txBody>
      </p:sp>
      <p:sp>
        <p:nvSpPr>
          <p:cNvPr id="38" name="DateRange"/>
          <p:cNvSpPr>
            <a:spLocks/>
          </p:cNvSpPr>
          <p:nvPr/>
        </p:nvSpPr>
        <p:spPr bwMode="white">
          <a:xfrm>
            <a:off x="9887119" y="212020"/>
            <a:ext cx="1891883" cy="352425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54000" anchor="ctr" wrap="none"/>
          <a:lstStyle/>
          <a:p>
            <a:pPr defTabSz="914400"/>
            <a:r>
              <a:rPr lang="en-GB" sz="900" dirty="0">
                <a:latin typeface="Montserrat"/>
              </a:rPr>
              <a:t>01/03/2023 - 21/02/2024</a:t>
            </a:r>
          </a:p>
        </p:txBody>
      </p:sp>
      <p:pic>
        <p:nvPicPr>
          <p:cNvPr id="39" name="Graphic 38"/>
          <p:cNvPicPr>
            <a:picLocks noChangeAspect="1"/>
          </p:cNvPicPr>
          <p:nvPr/>
        </p:nvPicPr>
        <p:blipFill>
          <a:blip r:embed="rId32">
            <a:lum/>
            <a:extLst>
              <a:ext uri="{28A0092B-C50C-407E-A947-70E740481C1C}">
                <a14:useLocalDpi xmlns:a14="http://schemas.microsoft.com/office/drawing/2016/SVG/main" val="0"/>
              </a:ext>
              <a:ext uri="{96DAC541-7B7A-43D3-8B79-37D633B846F1}">
                <asvg:svgBlip xmlns:asvg="http://schemas.microsoft.com/office/drawing/2016/SVG/main" r:embed="rId33"/>
              </a:ext>
            </a:extLst>
          </a:blip>
          <a:srcRect/>
          <a:stretch>
            <a:fillRect/>
          </a:stretch>
        </p:blipFill>
        <p:spPr bwMode="white">
          <a:xfrm>
            <a:off x="11728267" y="314336"/>
            <a:ext cx="123825" cy="13335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2" name="VenueName"/>
          <p:cNvSpPr>
            <a:spLocks/>
          </p:cNvSpPr>
          <p:nvPr/>
        </p:nvSpPr>
        <p:spPr bwMode="white">
          <a:xfrm>
            <a:off x="1192682" y="220269"/>
            <a:ext cx="1955800" cy="348914"/>
          </a:xfrm>
          <a:prstGeom prst="rect">
            <a:avLst/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7200" rIns="90000" bIns="118800" anchor="ctr" wrap="none">
            <a:spAutoFit/>
          </a:bodyPr>
          <a:lstStyle/>
          <a:p>
            <a:pPr defTabSz="914400"/>
            <a:r>
              <a:rPr lang="en-GB" sz="850" dirty="0">
                <a:latin typeface="Montserrat"/>
              </a:rPr>
              <a:t>The Dog and Gun LE71GN</a:t>
            </a:r>
          </a:p>
        </p:txBody>
      </p:sp>
      <p:sp>
        <p:nvSpPr>
          <p:cNvPr id="3" name="FooterStart"/>
          <p:cNvSpPr>
            <a:spLocks/>
          </p:cNvSpPr>
          <p:nvPr/>
        </p:nvSpPr>
        <p:spPr bwMode="white">
          <a:xfrm>
            <a:off x="0" y="6604080"/>
            <a:ext cx="12192000" cy="254069"/>
          </a:xfrm>
          <a:prstGeom prst="parallelogram">
            <a:avLst>
              <a:gd name="adj" fmla="val 0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54000" anchor="ctr" wrap="none"/>
          <a:lstStyle/>
          <a:p>
            <a:pPr algn="ctr" defTabSz="914400"/>
            <a:endParaRPr lang="en-GB" sz="900" dirty="0">
              <a:latin typeface="Montserrat"/>
            </a:endParaRPr>
          </a:p>
        </p:txBody>
      </p:sp>
      <p:sp>
        <p:nvSpPr>
          <p:cNvPr id="4" name="FooterInfo3"/>
          <p:cNvSpPr>
            <a:spLocks/>
          </p:cNvSpPr>
          <p:nvPr/>
        </p:nvSpPr>
        <p:spPr bwMode="white">
          <a:xfrm>
            <a:off x="8185608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54000" anchor="ctr" wrap="none"/>
          <a:lstStyle/>
          <a:p>
            <a:pPr algn="ctr" defTabSz="914400"/>
            <a:r>
              <a:rPr lang="en-GB" sz="850" dirty="0">
                <a:solidFill>
                  <a:schemeClr val="tx1"/>
                </a:solidFill>
                <a:latin typeface="Montserrat"/>
              </a:rPr>
              <a:t>2196 Competitor Customers</a:t>
            </a:r>
            <a:endParaRPr lang="en-GB" sz="850" dirty="0">
              <a:solidFill>
                <a:schemeClr val="tx1"/>
              </a:solidFill>
              <a:latin typeface="Montserrat"/>
            </a:endParaRPr>
          </a:p>
        </p:txBody>
      </p:sp>
      <p:sp>
        <p:nvSpPr>
          <p:cNvPr id="5" name="FooterInfo2"/>
          <p:cNvSpPr>
            <a:spLocks/>
          </p:cNvSpPr>
          <p:nvPr/>
        </p:nvSpPr>
        <p:spPr bwMode="white">
          <a:xfrm>
            <a:off x="4091236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54000" anchor="ctr" wrap="none"/>
          <a:lstStyle/>
          <a:p>
            <a:pPr algn="ctr" defTabSz="914400"/>
            <a:r>
              <a:rPr lang="en-GB" sz="850" dirty="0">
                <a:solidFill>
                  <a:schemeClr val="tx1"/>
                </a:solidFill>
                <a:latin typeface="Montserrat"/>
              </a:rPr>
              <a:t>12 Competitors</a:t>
            </a:r>
            <a:endParaRPr lang="en-GB" sz="850" dirty="0">
              <a:solidFill>
                <a:schemeClr val="tx1"/>
              </a:solidFill>
              <a:latin typeface="Montserrat"/>
            </a:endParaRPr>
          </a:p>
        </p:txBody>
      </p:sp>
      <p:sp>
        <p:nvSpPr>
          <p:cNvPr id="11" name="FooterInfo1"/>
          <p:cNvSpPr>
            <a:spLocks/>
          </p:cNvSpPr>
          <p:nvPr/>
        </p:nvSpPr>
        <p:spPr bwMode="white">
          <a:xfrm>
            <a:off x="-8967" y="6619343"/>
            <a:ext cx="4015359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54000" anchor="ctr" wrap="none"/>
          <a:lstStyle/>
          <a:p>
            <a:pPr algn="ctr" defTabSz="914400"/>
            <a:r>
              <a:rPr lang="en-GB" sz="850" dirty="0">
                <a:solidFill>
                  <a:schemeClr val="tx1"/>
                </a:solidFill>
                <a:latin typeface="Montserrat"/>
              </a:rPr>
              <a:t>245 Site Customers</a:t>
            </a:r>
            <a:endParaRPr lang="en-GB" sz="850" dirty="0">
              <a:solidFill>
                <a:schemeClr val="tx1"/>
              </a:solidFill>
              <a:latin typeface="Montserrat"/>
            </a:endParaRPr>
          </a:p>
        </p:txBody>
      </p:sp>
      <p:graphicFrame>
        <p:nvGraphicFramePr>
          <p:cNvPr id="0" name=""/>
          <p:cNvGraphicFramePr/>
          <p:nvPr/>
        </p:nvGraphicFramePr>
        <p:xfrm rot="0">
          <a:off x="0" y="0"/>
          <a:ext cx="0" cy="0"/>
        </p:xfrm>
        <a:graphic>
          <a:graphicData uri="http://schemas.openxmlformats.org/drawingml/2006/chart">
            <c:chart xmlns:r="http://schemas.openxmlformats.org/officeDocument/2006/relationships" xmlns:c="http://schemas.openxmlformats.org/drawingml/2006/chart" r:id="rId34"/>
          </a:graphicData>
        </a:graphic>
      </p:graphicFrame>
      <p:graphicFrame>
        <p:nvGraphicFramePr>
          <p:cNvPr id="0" name=""/>
          <p:cNvGraphicFramePr/>
          <p:nvPr/>
        </p:nvGraphicFramePr>
        <p:xfrm rot="0">
          <a:off x="0" y="0"/>
          <a:ext cx="0" cy="0"/>
        </p:xfrm>
        <a:graphic>
          <a:graphicData uri="http://schemas.openxmlformats.org/drawingml/2006/chart">
            <c:chart xmlns:r="http://schemas.openxmlformats.org/officeDocument/2006/relationships" xmlns:c="http://schemas.openxmlformats.org/drawingml/2006/chart" r:id="rId35"/>
          </a:graphicData>
        </a:graphic>
      </p:graphicFrame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phic 5"/>
          <p:cNvPicPr>
            <a:picLocks noChangeAspect="1"/>
          </p:cNvPicPr>
          <p:nvPr/>
        </p:nvPicPr>
        <p:blipFill>
          <a:blip r:embed="rId4">
            <a:lum/>
            <a:extLst>
              <a:ext uri="{28A0092B-C50C-407E-A947-70E740481C1C}">
                <a14:useLocalDpi xmlns:a14="http://schemas.microsoft.com/office/drawing/2016/SVG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 bwMode="white">
          <a:xfrm>
            <a:off x="7292671" y="1614831"/>
            <a:ext cx="4483693" cy="1883452"/>
          </a:xfrm>
          <a:prstGeom prst="rect">
            <a:avLst/>
          </a:prstGeom>
          <a:ln>
            <a:headEnd type="none"/>
            <a:tailEnd type="none"/>
          </a:ln>
        </p:spPr>
      </p:pic>
      <p:graphicFrame>
        <p:nvGraphicFramePr>
          <p:cNvPr id="9" name="ComparisonChart"/>
          <p:cNvGraphicFramePr/>
          <p:nvPr/>
        </p:nvGraphicFramePr>
        <p:xfrm>
          <a:off x="221673" y="3176795"/>
          <a:ext cx="10853677" cy="3328576"/>
        </p:xfrm>
        <a:graphic>
          <a:graphicData uri="http://schemas.openxmlformats.org/drawingml/2006/chart">
            <c:chart xmlns:r="http://schemas.openxmlformats.org/officeDocument/2006/relationships" xmlns:c="http://schemas.openxmlformats.org/drawingml/2006/chart" r:id="rId18"/>
          </a:graphicData>
        </a:graphic>
      </p:graphicFrame>
      <p:graphicFrame>
        <p:nvGraphicFramePr>
          <p:cNvPr id="8" name="DifferenceChart"/>
          <p:cNvGraphicFramePr/>
          <p:nvPr/>
        </p:nvGraphicFramePr>
        <p:xfrm>
          <a:off x="221673" y="1614831"/>
          <a:ext cx="10853677" cy="1561964"/>
        </p:xfrm>
        <a:graphic>
          <a:graphicData uri="http://schemas.openxmlformats.org/drawingml/2006/chart">
            <c:chart xmlns:r="http://schemas.openxmlformats.org/officeDocument/2006/relationships" xmlns:c="http://schemas.openxmlformats.org/drawingml/2006/chart" r:id="rId19"/>
          </a:graphicData>
        </a:graphic>
      </p:graphicFrame>
      <p:pic>
        <p:nvPicPr>
          <p:cNvPr id="7" name="Graphic 6"/>
          <p:cNvPicPr>
            <a:picLocks noChangeAspect="1"/>
          </p:cNvPicPr>
          <p:nvPr/>
        </p:nvPicPr>
        <p:blipFill>
          <a:blip r:embed="rId20">
            <a:lum/>
            <a:extLst>
              <a:ext uri="{28A0092B-C50C-407E-A947-70E740481C1C}">
                <a14:useLocalDpi xmlns:a14="http://schemas.microsoft.com/office/drawing/2016/SVG/main" val="0"/>
              </a:ext>
              <a:ext uri="{96DAC541-7B7A-43D3-8B79-37D633B846F1}">
                <asvg:svgBlip xmlns:asvg="http://schemas.microsoft.com/office/drawing/2016/SVG/main" r:embed="rId21"/>
              </a:ext>
            </a:extLst>
          </a:blip>
          <a:srcRect/>
          <a:stretch>
            <a:fillRect/>
          </a:stretch>
        </p:blipFill>
        <p:spPr bwMode="white">
          <a:xfrm>
            <a:off x="11439096" y="6204295"/>
            <a:ext cx="559459" cy="23501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24" name="ReportDescription"/>
          <p:cNvSpPr>
            <a:spLocks/>
          </p:cNvSpPr>
          <p:nvPr/>
        </p:nvSpPr>
        <p:spPr bwMode="white">
          <a:xfrm>
            <a:off x="3238499" y="1173576"/>
            <a:ext cx="8760056" cy="302387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wrap="square"/>
          <a:lstStyle/>
          <a:p>
            <a:pPr algn="ctr" defTabSz="914400"/>
            <a:r>
              <a:rPr lang="en-GB" sz="900" dirty="0">
                <a:solidFill>
                  <a:schemeClr val="bg2">
                    <a:lumMod val="25000"/>
                  </a:schemeClr>
                </a:solidFill>
                <a:latin typeface="Montserrat"/>
              </a:rPr>
              <a:t>% of spend for The Dog and Gun LE71GN and 97 Chains in 1 Miles from 01/03/2023 - 21/02/2024 split by Segment</a:t>
            </a:r>
            <a:endParaRPr lang="en-GB" sz="900" dirty="0">
              <a:solidFill>
                <a:schemeClr val="bg2">
                  <a:lumMod val="25000"/>
                </a:schemeClr>
              </a:solidFill>
              <a:latin typeface="Montserrat"/>
            </a:endParaRPr>
          </a:p>
        </p:txBody>
      </p:sp>
      <p:sp>
        <p:nvSpPr>
          <p:cNvPr id="25" name="Header"/>
          <p:cNvSpPr>
            <a:spLocks/>
          </p:cNvSpPr>
          <p:nvPr/>
        </p:nvSpPr>
        <p:spPr bwMode="white">
          <a:xfrm>
            <a:off x="-8965" y="168"/>
            <a:ext cx="12200965" cy="751270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wrap="square"/>
          <a:lstStyle/>
          <a:p>
            <a:pPr algn="ctr" defTabSz="914400"/>
            <a:endParaRPr lang="en-GB" sz="1400" dirty="0">
              <a:latin typeface="Montserrat"/>
            </a:endParaRPr>
          </a:p>
        </p:txBody>
      </p:sp>
      <p:sp>
        <p:nvSpPr>
          <p:cNvPr id="26" name="Rectangle 25"/>
          <p:cNvSpPr>
            <a:spLocks/>
          </p:cNvSpPr>
          <p:nvPr/>
        </p:nvSpPr>
        <p:spPr bwMode="white">
          <a:xfrm>
            <a:off x="-8966" y="739934"/>
            <a:ext cx="838565" cy="497878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wrap="square"/>
          <a:lstStyle/>
          <a:p>
            <a:pPr algn="ctr" defTabSz="914400"/>
            <a:endParaRPr lang="en-GB" dirty="0"/>
          </a:p>
        </p:txBody>
      </p:sp>
      <p:sp>
        <p:nvSpPr>
          <p:cNvPr id="27" name="ReportHeader"/>
          <p:cNvSpPr>
            <a:spLocks/>
          </p:cNvSpPr>
          <p:nvPr/>
        </p:nvSpPr>
        <p:spPr bwMode="white">
          <a:xfrm>
            <a:off x="3238498" y="807671"/>
            <a:ext cx="8760057" cy="365962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wrap="square"/>
          <a:lstStyle/>
          <a:p>
            <a:pPr algn="ctr" defTabSz="914400"/>
            <a:r>
              <a:rPr lang="en-GB" sz="1000" dirty="0">
                <a:solidFill>
                  <a:schemeClr val="bg2">
                    <a:lumMod val="25000"/>
                  </a:schemeClr>
                </a:solidFill>
                <a:latin typeface="Montserrat"/>
              </a:rPr>
              <a:t>How does the Custom segmentation profile of customers who visit The Dog and Gun LE71GN compare versus its competitors?</a:t>
            </a:r>
            <a:endParaRPr lang="en-GB" sz="1000" dirty="0">
              <a:solidFill>
                <a:schemeClr val="bg2">
                  <a:lumMod val="25000"/>
                </a:schemeClr>
              </a:solidFill>
              <a:latin typeface="Montserrat"/>
            </a:endParaRPr>
          </a:p>
        </p:txBody>
      </p:sp>
      <p:sp>
        <p:nvSpPr>
          <p:cNvPr id="28" name="SubHeader"/>
          <p:cNvSpPr>
            <a:spLocks/>
          </p:cNvSpPr>
          <p:nvPr/>
        </p:nvSpPr>
        <p:spPr bwMode="white">
          <a:xfrm>
            <a:off x="488839" y="739934"/>
            <a:ext cx="2749661" cy="497878"/>
          </a:xfrm>
          <a:prstGeom prst="parallelogram">
            <a:avLst>
              <a:gd name="adj" fmla="val 54111"/>
            </a:avLst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anchor="t" wrap="square"/>
          <a:lstStyle/>
          <a:p>
            <a:pPr defTabSz="914400"/>
            <a:r>
              <a:rPr lang="en-GB" sz="1100" dirty="0">
                <a:latin typeface="Montserrat"/>
              </a:rPr>
              <a:t>Punch Segmentation</a:t>
            </a:r>
          </a:p>
        </p:txBody>
      </p:sp>
      <p:pic>
        <p:nvPicPr>
          <p:cNvPr id="29" name="Graphic 28"/>
          <p:cNvPicPr>
            <a:picLocks noChangeAspect="1"/>
          </p:cNvPicPr>
          <p:nvPr/>
        </p:nvPicPr>
        <p:blipFill>
          <a:blip r:embed="rId22">
            <a:lum/>
            <a:extLst>
              <a:ext uri="{28A0092B-C50C-407E-A947-70E740481C1C}">
                <a14:useLocalDpi xmlns:a14="http://schemas.microsoft.com/office/drawing/2016/SVG/main" val="0"/>
              </a:ext>
              <a:ext uri="{96DAC541-7B7A-43D3-8B79-37D633B846F1}">
                <asvg:svgBlip xmlns:asvg="http://schemas.microsoft.com/office/drawing/2016/SVG/main" r:embed="rId23"/>
              </a:ext>
            </a:extLst>
          </a:blip>
          <a:srcRect/>
          <a:stretch>
            <a:fillRect/>
          </a:stretch>
        </p:blipFill>
        <p:spPr bwMode="white">
          <a:xfrm>
            <a:off x="209043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0" name="Rectangle 29"/>
          <p:cNvSpPr>
            <a:spLocks/>
          </p:cNvSpPr>
          <p:nvPr/>
        </p:nvSpPr>
        <p:spPr bwMode="white">
          <a:xfrm>
            <a:off x="216914" y="253920"/>
            <a:ext cx="783762" cy="270940"/>
          </a:xfrm>
          <a:prstGeom prst="rect">
            <a:avLst/>
          </a:prstGeom>
          <a:noFill/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wrap="square"/>
          <a:lstStyle/>
          <a:p>
            <a:pPr algn="ctr" defTabSz="914400"/>
            <a:r>
              <a:rPr lang="en-GB" sz="850" spc="20" dirty="0">
                <a:latin typeface="Montserrat"/>
              </a:rPr>
              <a:t>Site </a:t>
            </a:r>
            <a:r>
              <a:rPr lang="en-GB" sz="850" spc="20" kern="800" dirty="0">
                <a:latin typeface="Montserrat"/>
              </a:rPr>
              <a:t>Intel</a:t>
            </a:r>
          </a:p>
        </p:txBody>
      </p:sp>
      <p:pic>
        <p:nvPicPr>
          <p:cNvPr id="31" name="Graphic 30"/>
          <p:cNvPicPr>
            <a:picLocks noChangeAspect="1"/>
          </p:cNvPicPr>
          <p:nvPr/>
        </p:nvPicPr>
        <p:blipFill>
          <a:blip r:embed="rId24">
            <a:lum/>
            <a:extLst>
              <a:ext uri="{28A0092B-C50C-407E-A947-70E740481C1C}">
                <a14:useLocalDpi xmlns:a14="http://schemas.microsoft.com/office/drawing/2016/SVG/main" val="0"/>
              </a:ext>
              <a:ext uri="{96DAC541-7B7A-43D3-8B79-37D633B846F1}">
                <asvg:svgBlip xmlns:asvg="http://schemas.microsoft.com/office/drawing/2016/SVG/main" r:embed="rId25"/>
              </a:ext>
            </a:extLst>
          </a:blip>
          <a:srcRect/>
          <a:stretch>
            <a:fillRect/>
          </a:stretch>
        </p:blipFill>
        <p:spPr bwMode="white">
          <a:xfrm rot="10800000">
            <a:off x="1015089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33" name="Graphic 32"/>
          <p:cNvPicPr>
            <a:picLocks noChangeAspect="1"/>
          </p:cNvPicPr>
          <p:nvPr/>
        </p:nvPicPr>
        <p:blipFill>
          <a:blip r:embed="rId26">
            <a:lum/>
            <a:extLst>
              <a:ext uri="{28A0092B-C50C-407E-A947-70E740481C1C}">
                <a14:useLocalDpi xmlns:a14="http://schemas.microsoft.com/office/drawing/2016/SVG/main" val="0"/>
              </a:ext>
              <a:ext uri="{96DAC541-7B7A-43D3-8B79-37D633B846F1}">
                <asvg:svgBlip xmlns:asvg="http://schemas.microsoft.com/office/drawing/2016/SVG/main" r:embed="rId27"/>
              </a:ext>
            </a:extLst>
          </a:blip>
          <a:srcRect/>
          <a:stretch>
            <a:fillRect/>
          </a:stretch>
        </p:blipFill>
        <p:spPr bwMode="white">
          <a:xfrm>
            <a:off x="11427055" y="212020"/>
            <a:ext cx="571500" cy="35242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4" name="Radius"/>
          <p:cNvSpPr>
            <a:spLocks/>
          </p:cNvSpPr>
          <p:nvPr/>
        </p:nvSpPr>
        <p:spPr bwMode="white">
          <a:xfrm>
            <a:off x="7642381" y="209428"/>
            <a:ext cx="1143727" cy="346966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54000" anchor="ctr" wrap="none"/>
          <a:lstStyle/>
          <a:p>
            <a:pPr algn="ctr" defTabSz="914400"/>
            <a:r>
              <a:rPr lang="en-GB" sz="900" dirty="0">
                <a:latin typeface="Montserrat"/>
              </a:rPr>
              <a:t>1 Miles</a:t>
            </a:r>
          </a:p>
        </p:txBody>
      </p:sp>
      <p:pic>
        <p:nvPicPr>
          <p:cNvPr id="35" name="Graphic 34"/>
          <p:cNvPicPr>
            <a:picLocks noChangeAspect="1"/>
          </p:cNvPicPr>
          <p:nvPr/>
        </p:nvPicPr>
        <p:blipFill>
          <a:blip r:embed="rId28">
            <a:lum/>
            <a:extLst>
              <a:ext uri="{28A0092B-C50C-407E-A947-70E740481C1C}">
                <a14:useLocalDpi xmlns:a14="http://schemas.microsoft.com/office/drawing/2016/SVG/main" val="0"/>
              </a:ext>
              <a:ext uri="{96DAC541-7B7A-43D3-8B79-37D633B846F1}">
                <asvg:svgBlip xmlns:asvg="http://schemas.microsoft.com/office/drawing/2016/SVG/main" r:embed="rId29"/>
              </a:ext>
            </a:extLst>
          </a:blip>
          <a:srcRect/>
          <a:stretch>
            <a:fillRect/>
          </a:stretch>
        </p:blipFill>
        <p:spPr bwMode="white">
          <a:xfrm>
            <a:off x="5959533" y="174526"/>
            <a:ext cx="474606" cy="304492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36" name="Graphic 35"/>
          <p:cNvPicPr>
            <a:picLocks noChangeAspect="1"/>
          </p:cNvPicPr>
          <p:nvPr/>
        </p:nvPicPr>
        <p:blipFill>
          <a:blip r:embed="rId30">
            <a:lum/>
            <a:extLst>
              <a:ext uri="{28A0092B-C50C-407E-A947-70E740481C1C}">
                <a14:useLocalDpi xmlns:a14="http://schemas.microsoft.com/office/drawing/2016/SVG/main" val="0"/>
              </a:ext>
              <a:ext uri="{96DAC541-7B7A-43D3-8B79-37D633B846F1}">
                <asvg:svgBlip xmlns:asvg="http://schemas.microsoft.com/office/drawing/2016/SVG/main" r:embed="rId31"/>
              </a:ext>
            </a:extLst>
          </a:blip>
          <a:srcRect/>
          <a:stretch>
            <a:fillRect/>
          </a:stretch>
        </p:blipFill>
        <p:spPr bwMode="white">
          <a:xfrm>
            <a:off x="300137" y="760427"/>
            <a:ext cx="278402" cy="27840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7" name="Chains"/>
          <p:cNvSpPr>
            <a:spLocks/>
          </p:cNvSpPr>
          <p:nvPr/>
        </p:nvSpPr>
        <p:spPr bwMode="white">
          <a:xfrm>
            <a:off x="8695793" y="212019"/>
            <a:ext cx="1283473" cy="349835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54000" anchor="ctr" wrap="none"/>
          <a:lstStyle/>
          <a:p>
            <a:pPr algn="ctr" defTabSz="914400"/>
            <a:r>
              <a:rPr lang="en-GB" sz="900" dirty="0">
                <a:latin typeface="Montserrat"/>
              </a:rPr>
              <a:t>97 Chains</a:t>
            </a:r>
          </a:p>
        </p:txBody>
      </p:sp>
      <p:sp>
        <p:nvSpPr>
          <p:cNvPr id="38" name="DateRange"/>
          <p:cNvSpPr>
            <a:spLocks/>
          </p:cNvSpPr>
          <p:nvPr/>
        </p:nvSpPr>
        <p:spPr bwMode="white">
          <a:xfrm>
            <a:off x="9887119" y="212020"/>
            <a:ext cx="1891883" cy="352425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54000" anchor="ctr" wrap="none"/>
          <a:lstStyle/>
          <a:p>
            <a:pPr defTabSz="914400"/>
            <a:r>
              <a:rPr lang="en-GB" sz="900" dirty="0">
                <a:latin typeface="Montserrat"/>
              </a:rPr>
              <a:t>01/03/2023 - 21/02/2024</a:t>
            </a:r>
          </a:p>
        </p:txBody>
      </p:sp>
      <p:pic>
        <p:nvPicPr>
          <p:cNvPr id="39" name="Graphic 38"/>
          <p:cNvPicPr>
            <a:picLocks noChangeAspect="1"/>
          </p:cNvPicPr>
          <p:nvPr/>
        </p:nvPicPr>
        <p:blipFill>
          <a:blip r:embed="rId32">
            <a:lum/>
            <a:extLst>
              <a:ext uri="{28A0092B-C50C-407E-A947-70E740481C1C}">
                <a14:useLocalDpi xmlns:a14="http://schemas.microsoft.com/office/drawing/2016/SVG/main" val="0"/>
              </a:ext>
              <a:ext uri="{96DAC541-7B7A-43D3-8B79-37D633B846F1}">
                <asvg:svgBlip xmlns:asvg="http://schemas.microsoft.com/office/drawing/2016/SVG/main" r:embed="rId33"/>
              </a:ext>
            </a:extLst>
          </a:blip>
          <a:srcRect/>
          <a:stretch>
            <a:fillRect/>
          </a:stretch>
        </p:blipFill>
        <p:spPr bwMode="white">
          <a:xfrm>
            <a:off x="11728267" y="314336"/>
            <a:ext cx="123825" cy="13335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2" name="VenueName"/>
          <p:cNvSpPr>
            <a:spLocks/>
          </p:cNvSpPr>
          <p:nvPr/>
        </p:nvSpPr>
        <p:spPr bwMode="white">
          <a:xfrm>
            <a:off x="1192682" y="220269"/>
            <a:ext cx="1955800" cy="348914"/>
          </a:xfrm>
          <a:prstGeom prst="rect">
            <a:avLst/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7200" rIns="90000" bIns="118800" anchor="ctr" wrap="none">
            <a:spAutoFit/>
          </a:bodyPr>
          <a:lstStyle/>
          <a:p>
            <a:pPr defTabSz="914400"/>
            <a:r>
              <a:rPr lang="en-GB" sz="850" dirty="0">
                <a:latin typeface="Montserrat"/>
              </a:rPr>
              <a:t>The Dog and Gun LE71GN</a:t>
            </a:r>
          </a:p>
        </p:txBody>
      </p:sp>
      <p:sp>
        <p:nvSpPr>
          <p:cNvPr id="3" name="FooterStart"/>
          <p:cNvSpPr>
            <a:spLocks/>
          </p:cNvSpPr>
          <p:nvPr/>
        </p:nvSpPr>
        <p:spPr bwMode="white">
          <a:xfrm>
            <a:off x="0" y="6604080"/>
            <a:ext cx="12192000" cy="254069"/>
          </a:xfrm>
          <a:prstGeom prst="parallelogram">
            <a:avLst>
              <a:gd name="adj" fmla="val 0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54000" anchor="ctr" wrap="none"/>
          <a:lstStyle/>
          <a:p>
            <a:pPr algn="ctr" defTabSz="914400"/>
            <a:endParaRPr lang="en-GB" sz="900" dirty="0">
              <a:latin typeface="Montserrat"/>
            </a:endParaRPr>
          </a:p>
        </p:txBody>
      </p:sp>
      <p:sp>
        <p:nvSpPr>
          <p:cNvPr id="4" name="FooterInfo3"/>
          <p:cNvSpPr>
            <a:spLocks/>
          </p:cNvSpPr>
          <p:nvPr/>
        </p:nvSpPr>
        <p:spPr bwMode="white">
          <a:xfrm>
            <a:off x="8185608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54000" anchor="ctr" wrap="none"/>
          <a:lstStyle/>
          <a:p>
            <a:pPr algn="ctr" defTabSz="914400"/>
            <a:r>
              <a:rPr lang="en-GB" sz="850" dirty="0">
                <a:solidFill>
                  <a:schemeClr val="tx1"/>
                </a:solidFill>
                <a:latin typeface="Montserrat"/>
              </a:rPr>
              <a:t>4705 Competitor Customers</a:t>
            </a:r>
            <a:endParaRPr lang="en-GB" sz="850" dirty="0">
              <a:solidFill>
                <a:schemeClr val="tx1"/>
              </a:solidFill>
              <a:latin typeface="Montserrat"/>
            </a:endParaRPr>
          </a:p>
        </p:txBody>
      </p:sp>
      <p:sp>
        <p:nvSpPr>
          <p:cNvPr id="5" name="FooterInfo2"/>
          <p:cNvSpPr>
            <a:spLocks/>
          </p:cNvSpPr>
          <p:nvPr/>
        </p:nvSpPr>
        <p:spPr bwMode="white">
          <a:xfrm>
            <a:off x="4091236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54000" anchor="ctr" wrap="none"/>
          <a:lstStyle/>
          <a:p>
            <a:pPr algn="ctr" defTabSz="914400"/>
            <a:r>
              <a:rPr lang="en-GB" sz="850" dirty="0">
                <a:solidFill>
                  <a:schemeClr val="tx1"/>
                </a:solidFill>
                <a:latin typeface="Montserrat"/>
              </a:rPr>
              <a:t>12 Competitors</a:t>
            </a:r>
            <a:endParaRPr lang="en-GB" sz="850" dirty="0">
              <a:solidFill>
                <a:schemeClr val="tx1"/>
              </a:solidFill>
              <a:latin typeface="Montserrat"/>
            </a:endParaRPr>
          </a:p>
        </p:txBody>
      </p:sp>
      <p:sp>
        <p:nvSpPr>
          <p:cNvPr id="11" name="FooterInfo1"/>
          <p:cNvSpPr>
            <a:spLocks/>
          </p:cNvSpPr>
          <p:nvPr/>
        </p:nvSpPr>
        <p:spPr bwMode="white">
          <a:xfrm>
            <a:off x="-8967" y="6619343"/>
            <a:ext cx="4015359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54000" anchor="ctr" wrap="none"/>
          <a:lstStyle/>
          <a:p>
            <a:pPr algn="ctr" defTabSz="914400"/>
            <a:r>
              <a:rPr lang="en-GB" sz="850" dirty="0">
                <a:solidFill>
                  <a:schemeClr val="tx1"/>
                </a:solidFill>
                <a:latin typeface="Montserrat"/>
              </a:rPr>
              <a:t>489 Site Customers</a:t>
            </a:r>
            <a:endParaRPr lang="en-GB" sz="850" dirty="0">
              <a:solidFill>
                <a:schemeClr val="tx1"/>
              </a:solidFill>
              <a:latin typeface="Montserrat"/>
            </a:endParaRPr>
          </a:p>
        </p:txBody>
      </p:sp>
      <p:graphicFrame>
        <p:nvGraphicFramePr>
          <p:cNvPr id="0" name=""/>
          <p:cNvGraphicFramePr/>
          <p:nvPr/>
        </p:nvGraphicFramePr>
        <p:xfrm rot="0">
          <a:off x="0" y="0"/>
          <a:ext cx="0" cy="0"/>
        </p:xfrm>
        <a:graphic>
          <a:graphicData uri="http://schemas.openxmlformats.org/drawingml/2006/chart">
            <c:chart xmlns:r="http://schemas.openxmlformats.org/officeDocument/2006/relationships" xmlns:c="http://schemas.openxmlformats.org/drawingml/2006/chart" r:id="rId34"/>
          </a:graphicData>
        </a:graphic>
      </p:graphicFrame>
      <p:graphicFrame>
        <p:nvGraphicFramePr>
          <p:cNvPr id="0" name=""/>
          <p:cNvGraphicFramePr/>
          <p:nvPr/>
        </p:nvGraphicFramePr>
        <p:xfrm rot="0">
          <a:off x="0" y="0"/>
          <a:ext cx="0" cy="0"/>
        </p:xfrm>
        <a:graphic>
          <a:graphicData uri="http://schemas.openxmlformats.org/drawingml/2006/chart">
            <c:chart xmlns:r="http://schemas.openxmlformats.org/officeDocument/2006/relationships" xmlns:c="http://schemas.openxmlformats.org/drawingml/2006/chart" r:id="rId35"/>
          </a:graphicData>
        </a:graphic>
      </p:graphicFrame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phic 5"/>
          <p:cNvPicPr>
            <a:picLocks noChangeAspect="1"/>
          </p:cNvPicPr>
          <p:nvPr/>
        </p:nvPicPr>
        <p:blipFill>
          <a:blip r:embed="rId4">
            <a:lum/>
            <a:extLst>
              <a:ext uri="{28A0092B-C50C-407E-A947-70E740481C1C}">
                <a14:useLocalDpi xmlns:a14="http://schemas.microsoft.com/office/drawing/2016/SVG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 bwMode="white">
          <a:xfrm>
            <a:off x="7292671" y="1614831"/>
            <a:ext cx="4483693" cy="1883452"/>
          </a:xfrm>
          <a:prstGeom prst="rect">
            <a:avLst/>
          </a:prstGeom>
          <a:ln>
            <a:headEnd type="none"/>
            <a:tailEnd type="none"/>
          </a:ln>
        </p:spPr>
      </p:pic>
      <p:graphicFrame>
        <p:nvGraphicFramePr>
          <p:cNvPr id="9" name="ComparisonChart"/>
          <p:cNvGraphicFramePr/>
          <p:nvPr/>
        </p:nvGraphicFramePr>
        <p:xfrm>
          <a:off x="221673" y="3176795"/>
          <a:ext cx="10853677" cy="3328576"/>
        </p:xfrm>
        <a:graphic>
          <a:graphicData uri="http://schemas.openxmlformats.org/drawingml/2006/chart">
            <c:chart xmlns:r="http://schemas.openxmlformats.org/officeDocument/2006/relationships" xmlns:c="http://schemas.openxmlformats.org/drawingml/2006/chart" r:id="rId18"/>
          </a:graphicData>
        </a:graphic>
      </p:graphicFrame>
      <p:graphicFrame>
        <p:nvGraphicFramePr>
          <p:cNvPr id="8" name="DifferenceChart"/>
          <p:cNvGraphicFramePr/>
          <p:nvPr/>
        </p:nvGraphicFramePr>
        <p:xfrm>
          <a:off x="221673" y="1614831"/>
          <a:ext cx="10853677" cy="1561964"/>
        </p:xfrm>
        <a:graphic>
          <a:graphicData uri="http://schemas.openxmlformats.org/drawingml/2006/chart">
            <c:chart xmlns:r="http://schemas.openxmlformats.org/officeDocument/2006/relationships" xmlns:c="http://schemas.openxmlformats.org/drawingml/2006/chart" r:id="rId19"/>
          </a:graphicData>
        </a:graphic>
      </p:graphicFrame>
      <p:pic>
        <p:nvPicPr>
          <p:cNvPr id="7" name="Graphic 6"/>
          <p:cNvPicPr>
            <a:picLocks noChangeAspect="1"/>
          </p:cNvPicPr>
          <p:nvPr/>
        </p:nvPicPr>
        <p:blipFill>
          <a:blip r:embed="rId20">
            <a:lum/>
            <a:extLst>
              <a:ext uri="{28A0092B-C50C-407E-A947-70E740481C1C}">
                <a14:useLocalDpi xmlns:a14="http://schemas.microsoft.com/office/drawing/2016/SVG/main" val="0"/>
              </a:ext>
              <a:ext uri="{96DAC541-7B7A-43D3-8B79-37D633B846F1}">
                <asvg:svgBlip xmlns:asvg="http://schemas.microsoft.com/office/drawing/2016/SVG/main" r:embed="rId21"/>
              </a:ext>
            </a:extLst>
          </a:blip>
          <a:srcRect/>
          <a:stretch>
            <a:fillRect/>
          </a:stretch>
        </p:blipFill>
        <p:spPr bwMode="white">
          <a:xfrm>
            <a:off x="11439096" y="6204295"/>
            <a:ext cx="559459" cy="23501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24" name="ReportDescription"/>
          <p:cNvSpPr>
            <a:spLocks/>
          </p:cNvSpPr>
          <p:nvPr/>
        </p:nvSpPr>
        <p:spPr bwMode="white">
          <a:xfrm>
            <a:off x="3238499" y="1173576"/>
            <a:ext cx="8760056" cy="302387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wrap="square"/>
          <a:lstStyle/>
          <a:p>
            <a:pPr algn="ctr" defTabSz="914400"/>
            <a:r>
              <a:rPr lang="en-GB" sz="900" dirty="0">
                <a:solidFill>
                  <a:schemeClr val="bg2">
                    <a:lumMod val="25000"/>
                  </a:schemeClr>
                </a:solidFill>
                <a:latin typeface="Montserrat"/>
              </a:rPr>
              <a:t>% of spend for The Dog and Gun LE71GN and 97 Chains in 1 Miles from 01/03/2023 - 21/02/2024 split by Distance travelled</a:t>
            </a:r>
            <a:endParaRPr lang="en-GB" sz="900" dirty="0">
              <a:solidFill>
                <a:schemeClr val="bg2">
                  <a:lumMod val="25000"/>
                </a:schemeClr>
              </a:solidFill>
              <a:latin typeface="Montserrat"/>
            </a:endParaRPr>
          </a:p>
        </p:txBody>
      </p:sp>
      <p:sp>
        <p:nvSpPr>
          <p:cNvPr id="25" name="Header"/>
          <p:cNvSpPr>
            <a:spLocks/>
          </p:cNvSpPr>
          <p:nvPr/>
        </p:nvSpPr>
        <p:spPr bwMode="white">
          <a:xfrm>
            <a:off x="-8965" y="168"/>
            <a:ext cx="12200965" cy="751270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wrap="square"/>
          <a:lstStyle/>
          <a:p>
            <a:pPr algn="ctr" defTabSz="914400"/>
            <a:endParaRPr lang="en-GB" sz="1400" dirty="0">
              <a:latin typeface="Montserrat"/>
            </a:endParaRPr>
          </a:p>
        </p:txBody>
      </p:sp>
      <p:sp>
        <p:nvSpPr>
          <p:cNvPr id="26" name="Rectangle 25"/>
          <p:cNvSpPr>
            <a:spLocks/>
          </p:cNvSpPr>
          <p:nvPr/>
        </p:nvSpPr>
        <p:spPr bwMode="white">
          <a:xfrm>
            <a:off x="-8966" y="739934"/>
            <a:ext cx="838565" cy="497878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wrap="square"/>
          <a:lstStyle/>
          <a:p>
            <a:pPr algn="ctr" defTabSz="914400"/>
            <a:endParaRPr lang="en-GB" dirty="0"/>
          </a:p>
        </p:txBody>
      </p:sp>
      <p:sp>
        <p:nvSpPr>
          <p:cNvPr id="27" name="ReportHeader"/>
          <p:cNvSpPr>
            <a:spLocks/>
          </p:cNvSpPr>
          <p:nvPr/>
        </p:nvSpPr>
        <p:spPr bwMode="white">
          <a:xfrm>
            <a:off x="3238498" y="807671"/>
            <a:ext cx="8760057" cy="365962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wrap="square"/>
          <a:lstStyle/>
          <a:p>
            <a:pPr algn="ctr" defTabSz="914400"/>
            <a:r>
              <a:rPr lang="en-GB" sz="1000" dirty="0">
                <a:solidFill>
                  <a:schemeClr val="bg2">
                    <a:lumMod val="25000"/>
                  </a:schemeClr>
                </a:solidFill>
                <a:latin typeface="Montserrat"/>
              </a:rPr>
              <a:t>How does the spend profile of The Dog and Gun LE71GN compare versus its competitors based on travel distances?</a:t>
            </a:r>
            <a:endParaRPr lang="en-GB" sz="1000" dirty="0">
              <a:solidFill>
                <a:schemeClr val="bg2">
                  <a:lumMod val="25000"/>
                </a:schemeClr>
              </a:solidFill>
              <a:latin typeface="Montserrat"/>
            </a:endParaRPr>
          </a:p>
        </p:txBody>
      </p:sp>
      <p:sp>
        <p:nvSpPr>
          <p:cNvPr id="28" name="SubHeader"/>
          <p:cNvSpPr>
            <a:spLocks/>
          </p:cNvSpPr>
          <p:nvPr/>
        </p:nvSpPr>
        <p:spPr bwMode="white">
          <a:xfrm>
            <a:off x="488839" y="739934"/>
            <a:ext cx="2749661" cy="497878"/>
          </a:xfrm>
          <a:prstGeom prst="parallelogram">
            <a:avLst>
              <a:gd name="adj" fmla="val 54111"/>
            </a:avLst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anchor="t" wrap="square"/>
          <a:lstStyle/>
          <a:p>
            <a:pPr defTabSz="914400"/>
            <a:r>
              <a:rPr lang="en-GB" sz="1100" dirty="0">
                <a:latin typeface="Montserrat"/>
              </a:rPr>
              <a:t>Spend by Distance</a:t>
            </a:r>
          </a:p>
        </p:txBody>
      </p:sp>
      <p:pic>
        <p:nvPicPr>
          <p:cNvPr id="29" name="Graphic 28"/>
          <p:cNvPicPr>
            <a:picLocks noChangeAspect="1"/>
          </p:cNvPicPr>
          <p:nvPr/>
        </p:nvPicPr>
        <p:blipFill>
          <a:blip r:embed="rId22">
            <a:lum/>
            <a:extLst>
              <a:ext uri="{28A0092B-C50C-407E-A947-70E740481C1C}">
                <a14:useLocalDpi xmlns:a14="http://schemas.microsoft.com/office/drawing/2016/SVG/main" val="0"/>
              </a:ext>
              <a:ext uri="{96DAC541-7B7A-43D3-8B79-37D633B846F1}">
                <asvg:svgBlip xmlns:asvg="http://schemas.microsoft.com/office/drawing/2016/SVG/main" r:embed="rId23"/>
              </a:ext>
            </a:extLst>
          </a:blip>
          <a:srcRect/>
          <a:stretch>
            <a:fillRect/>
          </a:stretch>
        </p:blipFill>
        <p:spPr bwMode="white">
          <a:xfrm>
            <a:off x="209043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0" name="Rectangle 29"/>
          <p:cNvSpPr>
            <a:spLocks/>
          </p:cNvSpPr>
          <p:nvPr/>
        </p:nvSpPr>
        <p:spPr bwMode="white">
          <a:xfrm>
            <a:off x="216914" y="253920"/>
            <a:ext cx="783762" cy="270940"/>
          </a:xfrm>
          <a:prstGeom prst="rect">
            <a:avLst/>
          </a:prstGeom>
          <a:noFill/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wrap="square"/>
          <a:lstStyle/>
          <a:p>
            <a:pPr algn="ctr" defTabSz="914400"/>
            <a:r>
              <a:rPr lang="en-GB" sz="850" spc="20" dirty="0">
                <a:latin typeface="Montserrat"/>
              </a:rPr>
              <a:t>Site </a:t>
            </a:r>
            <a:r>
              <a:rPr lang="en-GB" sz="850" spc="20" kern="800" dirty="0">
                <a:latin typeface="Montserrat"/>
              </a:rPr>
              <a:t>Intel</a:t>
            </a:r>
          </a:p>
        </p:txBody>
      </p:sp>
      <p:pic>
        <p:nvPicPr>
          <p:cNvPr id="31" name="Graphic 30"/>
          <p:cNvPicPr>
            <a:picLocks noChangeAspect="1"/>
          </p:cNvPicPr>
          <p:nvPr/>
        </p:nvPicPr>
        <p:blipFill>
          <a:blip r:embed="rId24">
            <a:lum/>
            <a:extLst>
              <a:ext uri="{28A0092B-C50C-407E-A947-70E740481C1C}">
                <a14:useLocalDpi xmlns:a14="http://schemas.microsoft.com/office/drawing/2016/SVG/main" val="0"/>
              </a:ext>
              <a:ext uri="{96DAC541-7B7A-43D3-8B79-37D633B846F1}">
                <asvg:svgBlip xmlns:asvg="http://schemas.microsoft.com/office/drawing/2016/SVG/main" r:embed="rId25"/>
              </a:ext>
            </a:extLst>
          </a:blip>
          <a:srcRect/>
          <a:stretch>
            <a:fillRect/>
          </a:stretch>
        </p:blipFill>
        <p:spPr bwMode="white">
          <a:xfrm rot="10800000">
            <a:off x="1015089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33" name="Graphic 32"/>
          <p:cNvPicPr>
            <a:picLocks noChangeAspect="1"/>
          </p:cNvPicPr>
          <p:nvPr/>
        </p:nvPicPr>
        <p:blipFill>
          <a:blip r:embed="rId26">
            <a:lum/>
            <a:extLst>
              <a:ext uri="{28A0092B-C50C-407E-A947-70E740481C1C}">
                <a14:useLocalDpi xmlns:a14="http://schemas.microsoft.com/office/drawing/2016/SVG/main" val="0"/>
              </a:ext>
              <a:ext uri="{96DAC541-7B7A-43D3-8B79-37D633B846F1}">
                <asvg:svgBlip xmlns:asvg="http://schemas.microsoft.com/office/drawing/2016/SVG/main" r:embed="rId27"/>
              </a:ext>
            </a:extLst>
          </a:blip>
          <a:srcRect/>
          <a:stretch>
            <a:fillRect/>
          </a:stretch>
        </p:blipFill>
        <p:spPr bwMode="white">
          <a:xfrm>
            <a:off x="11427055" y="212020"/>
            <a:ext cx="571500" cy="35242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4" name="Radius"/>
          <p:cNvSpPr>
            <a:spLocks/>
          </p:cNvSpPr>
          <p:nvPr/>
        </p:nvSpPr>
        <p:spPr bwMode="white">
          <a:xfrm>
            <a:off x="7642381" y="209428"/>
            <a:ext cx="1143727" cy="346966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54000" anchor="ctr" wrap="none"/>
          <a:lstStyle/>
          <a:p>
            <a:pPr algn="ctr" defTabSz="914400"/>
            <a:r>
              <a:rPr lang="en-GB" sz="900" dirty="0">
                <a:latin typeface="Montserrat"/>
              </a:rPr>
              <a:t>1 Miles</a:t>
            </a:r>
          </a:p>
        </p:txBody>
      </p:sp>
      <p:pic>
        <p:nvPicPr>
          <p:cNvPr id="35" name="Graphic 34"/>
          <p:cNvPicPr>
            <a:picLocks noChangeAspect="1"/>
          </p:cNvPicPr>
          <p:nvPr/>
        </p:nvPicPr>
        <p:blipFill>
          <a:blip r:embed="rId28">
            <a:lum/>
            <a:extLst>
              <a:ext uri="{28A0092B-C50C-407E-A947-70E740481C1C}">
                <a14:useLocalDpi xmlns:a14="http://schemas.microsoft.com/office/drawing/2016/SVG/main" val="0"/>
              </a:ext>
              <a:ext uri="{96DAC541-7B7A-43D3-8B79-37D633B846F1}">
                <asvg:svgBlip xmlns:asvg="http://schemas.microsoft.com/office/drawing/2016/SVG/main" r:embed="rId29"/>
              </a:ext>
            </a:extLst>
          </a:blip>
          <a:srcRect/>
          <a:stretch>
            <a:fillRect/>
          </a:stretch>
        </p:blipFill>
        <p:spPr bwMode="white">
          <a:xfrm>
            <a:off x="5959533" y="174526"/>
            <a:ext cx="474606" cy="304492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36" name="Graphic 35"/>
          <p:cNvPicPr>
            <a:picLocks noChangeAspect="1"/>
          </p:cNvPicPr>
          <p:nvPr/>
        </p:nvPicPr>
        <p:blipFill>
          <a:blip r:embed="rId30">
            <a:lum/>
            <a:extLst>
              <a:ext uri="{28A0092B-C50C-407E-A947-70E740481C1C}">
                <a14:useLocalDpi xmlns:a14="http://schemas.microsoft.com/office/drawing/2016/SVG/main" val="0"/>
              </a:ext>
              <a:ext uri="{96DAC541-7B7A-43D3-8B79-37D633B846F1}">
                <asvg:svgBlip xmlns:asvg="http://schemas.microsoft.com/office/drawing/2016/SVG/main" r:embed="rId31"/>
              </a:ext>
            </a:extLst>
          </a:blip>
          <a:srcRect/>
          <a:stretch>
            <a:fillRect/>
          </a:stretch>
        </p:blipFill>
        <p:spPr bwMode="white">
          <a:xfrm>
            <a:off x="300137" y="760427"/>
            <a:ext cx="278402" cy="27840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7" name="Chains"/>
          <p:cNvSpPr>
            <a:spLocks/>
          </p:cNvSpPr>
          <p:nvPr/>
        </p:nvSpPr>
        <p:spPr bwMode="white">
          <a:xfrm>
            <a:off x="8695793" y="212019"/>
            <a:ext cx="1283473" cy="349835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54000" anchor="ctr" wrap="none"/>
          <a:lstStyle/>
          <a:p>
            <a:pPr algn="ctr" defTabSz="914400"/>
            <a:r>
              <a:rPr lang="en-GB" sz="900" dirty="0">
                <a:latin typeface="Montserrat"/>
              </a:rPr>
              <a:t>97 Chains</a:t>
            </a:r>
          </a:p>
        </p:txBody>
      </p:sp>
      <p:sp>
        <p:nvSpPr>
          <p:cNvPr id="38" name="DateRange"/>
          <p:cNvSpPr>
            <a:spLocks/>
          </p:cNvSpPr>
          <p:nvPr/>
        </p:nvSpPr>
        <p:spPr bwMode="white">
          <a:xfrm>
            <a:off x="9887119" y="212020"/>
            <a:ext cx="1891883" cy="352425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54000" anchor="ctr" wrap="none"/>
          <a:lstStyle/>
          <a:p>
            <a:pPr defTabSz="914400"/>
            <a:r>
              <a:rPr lang="en-GB" sz="900" dirty="0">
                <a:latin typeface="Montserrat"/>
              </a:rPr>
              <a:t>01/03/2023 - 21/02/2024</a:t>
            </a:r>
          </a:p>
        </p:txBody>
      </p:sp>
      <p:pic>
        <p:nvPicPr>
          <p:cNvPr id="39" name="Graphic 38"/>
          <p:cNvPicPr>
            <a:picLocks noChangeAspect="1"/>
          </p:cNvPicPr>
          <p:nvPr/>
        </p:nvPicPr>
        <p:blipFill>
          <a:blip r:embed="rId32">
            <a:lum/>
            <a:extLst>
              <a:ext uri="{28A0092B-C50C-407E-A947-70E740481C1C}">
                <a14:useLocalDpi xmlns:a14="http://schemas.microsoft.com/office/drawing/2016/SVG/main" val="0"/>
              </a:ext>
              <a:ext uri="{96DAC541-7B7A-43D3-8B79-37D633B846F1}">
                <asvg:svgBlip xmlns:asvg="http://schemas.microsoft.com/office/drawing/2016/SVG/main" r:embed="rId33"/>
              </a:ext>
            </a:extLst>
          </a:blip>
          <a:srcRect/>
          <a:stretch>
            <a:fillRect/>
          </a:stretch>
        </p:blipFill>
        <p:spPr bwMode="white">
          <a:xfrm>
            <a:off x="11728267" y="314336"/>
            <a:ext cx="123825" cy="13335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2" name="VenueName"/>
          <p:cNvSpPr>
            <a:spLocks/>
          </p:cNvSpPr>
          <p:nvPr/>
        </p:nvSpPr>
        <p:spPr bwMode="white">
          <a:xfrm>
            <a:off x="1192682" y="220269"/>
            <a:ext cx="1955800" cy="348914"/>
          </a:xfrm>
          <a:prstGeom prst="rect">
            <a:avLst/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7200" rIns="90000" bIns="118800" anchor="ctr" wrap="none">
            <a:spAutoFit/>
          </a:bodyPr>
          <a:lstStyle/>
          <a:p>
            <a:pPr defTabSz="914400"/>
            <a:r>
              <a:rPr lang="en-GB" sz="850" dirty="0">
                <a:latin typeface="Montserrat"/>
              </a:rPr>
              <a:t>The Dog and Gun LE71GN</a:t>
            </a:r>
          </a:p>
        </p:txBody>
      </p:sp>
      <p:sp>
        <p:nvSpPr>
          <p:cNvPr id="3" name="FooterStart"/>
          <p:cNvSpPr>
            <a:spLocks/>
          </p:cNvSpPr>
          <p:nvPr/>
        </p:nvSpPr>
        <p:spPr bwMode="white">
          <a:xfrm>
            <a:off x="0" y="6604080"/>
            <a:ext cx="12192000" cy="254069"/>
          </a:xfrm>
          <a:prstGeom prst="parallelogram">
            <a:avLst>
              <a:gd name="adj" fmla="val 0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54000" anchor="ctr" wrap="none"/>
          <a:lstStyle/>
          <a:p>
            <a:pPr algn="ctr" defTabSz="914400"/>
            <a:endParaRPr lang="en-GB" sz="900" dirty="0">
              <a:latin typeface="Montserrat"/>
            </a:endParaRPr>
          </a:p>
        </p:txBody>
      </p:sp>
      <p:sp>
        <p:nvSpPr>
          <p:cNvPr id="4" name="FooterInfo3"/>
          <p:cNvSpPr>
            <a:spLocks/>
          </p:cNvSpPr>
          <p:nvPr/>
        </p:nvSpPr>
        <p:spPr bwMode="white">
          <a:xfrm>
            <a:off x="8185608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54000" anchor="ctr" wrap="none"/>
          <a:lstStyle/>
          <a:p>
            <a:pPr algn="ctr" defTabSz="914400"/>
            <a:r>
              <a:rPr lang="en-GB" sz="850" dirty="0">
                <a:solidFill>
                  <a:schemeClr val="tx1"/>
                </a:solidFill>
                <a:latin typeface="Montserrat"/>
              </a:rPr>
              <a:t>2136 Competitor Customers</a:t>
            </a:r>
            <a:endParaRPr lang="en-GB" sz="850" dirty="0">
              <a:solidFill>
                <a:schemeClr val="tx1"/>
              </a:solidFill>
              <a:latin typeface="Montserrat"/>
            </a:endParaRPr>
          </a:p>
        </p:txBody>
      </p:sp>
      <p:sp>
        <p:nvSpPr>
          <p:cNvPr id="5" name="FooterInfo2"/>
          <p:cNvSpPr>
            <a:spLocks/>
          </p:cNvSpPr>
          <p:nvPr/>
        </p:nvSpPr>
        <p:spPr bwMode="white">
          <a:xfrm>
            <a:off x="4091236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54000" anchor="ctr" wrap="none"/>
          <a:lstStyle/>
          <a:p>
            <a:pPr algn="ctr" defTabSz="914400"/>
            <a:r>
              <a:rPr lang="en-GB" sz="850" dirty="0">
                <a:solidFill>
                  <a:schemeClr val="tx1"/>
                </a:solidFill>
                <a:latin typeface="Montserrat"/>
              </a:rPr>
              <a:t>12 Competitors</a:t>
            </a:r>
            <a:endParaRPr lang="en-GB" sz="850" dirty="0">
              <a:solidFill>
                <a:schemeClr val="tx1"/>
              </a:solidFill>
              <a:latin typeface="Montserrat"/>
            </a:endParaRPr>
          </a:p>
        </p:txBody>
      </p:sp>
      <p:sp>
        <p:nvSpPr>
          <p:cNvPr id="11" name="FooterInfo1"/>
          <p:cNvSpPr>
            <a:spLocks/>
          </p:cNvSpPr>
          <p:nvPr/>
        </p:nvSpPr>
        <p:spPr bwMode="white">
          <a:xfrm>
            <a:off x="-8967" y="6619343"/>
            <a:ext cx="4015359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54000" anchor="ctr" wrap="none"/>
          <a:lstStyle/>
          <a:p>
            <a:pPr algn="ctr" defTabSz="914400"/>
            <a:r>
              <a:rPr lang="en-GB" sz="850" dirty="0">
                <a:solidFill>
                  <a:schemeClr val="tx1"/>
                </a:solidFill>
                <a:latin typeface="Montserrat"/>
              </a:rPr>
              <a:t>238 Site Customers</a:t>
            </a:r>
            <a:endParaRPr lang="en-GB" sz="850" dirty="0">
              <a:solidFill>
                <a:schemeClr val="tx1"/>
              </a:solidFill>
              <a:latin typeface="Montserrat"/>
            </a:endParaRPr>
          </a:p>
        </p:txBody>
      </p:sp>
      <p:graphicFrame>
        <p:nvGraphicFramePr>
          <p:cNvPr id="0" name=""/>
          <p:cNvGraphicFramePr/>
          <p:nvPr/>
        </p:nvGraphicFramePr>
        <p:xfrm rot="0">
          <a:off x="0" y="0"/>
          <a:ext cx="0" cy="0"/>
        </p:xfrm>
        <a:graphic>
          <a:graphicData uri="http://schemas.openxmlformats.org/drawingml/2006/chart">
            <c:chart xmlns:r="http://schemas.openxmlformats.org/officeDocument/2006/relationships" xmlns:c="http://schemas.openxmlformats.org/drawingml/2006/chart" r:id="rId34"/>
          </a:graphicData>
        </a:graphic>
      </p:graphicFrame>
      <p:graphicFrame>
        <p:nvGraphicFramePr>
          <p:cNvPr id="0" name=""/>
          <p:cNvGraphicFramePr/>
          <p:nvPr/>
        </p:nvGraphicFramePr>
        <p:xfrm rot="0">
          <a:off x="0" y="0"/>
          <a:ext cx="0" cy="0"/>
        </p:xfrm>
        <a:graphic>
          <a:graphicData uri="http://schemas.openxmlformats.org/drawingml/2006/chart">
            <c:chart xmlns:r="http://schemas.openxmlformats.org/officeDocument/2006/relationships" xmlns:c="http://schemas.openxmlformats.org/drawingml/2006/chart" r:id="rId35"/>
          </a:graphicData>
        </a:graphic>
      </p:graphicFrame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Map1"/>
          <p:cNvPicPr>
            <a:picLocks noChangeAspect="1"/>
          </p:cNvPicPr>
          <p:nvPr/>
        </p:nvPicPr>
        <p:blipFill>
          <a:blip r:embed="rId17">
            <a:lum/>
          </a:blip>
          <a:srcRect/>
          <a:stretch>
            <a:fillRect/>
          </a:stretch>
        </p:blipFill>
        <p:spPr bwMode="white">
          <a:xfrm>
            <a:off x="193444" y="1617619"/>
            <a:ext cx="11831701" cy="5229954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10" name="Graphic 9"/>
          <p:cNvPicPr>
            <a:picLocks noChangeAspect="1"/>
          </p:cNvPicPr>
          <p:nvPr/>
        </p:nvPicPr>
        <p:blipFill>
          <a:blip r:embed="rId18">
            <a:lum/>
            <a:extLst>
              <a:ext uri="{28A0092B-C50C-407E-A947-70E740481C1C}">
                <a14:useLocalDpi xmlns:a14="http://schemas.microsoft.com/office/drawing/2016/SVG/main" val="0"/>
              </a:ext>
              <a:ext uri="{96DAC541-7B7A-43D3-8B79-37D633B846F1}">
                <asvg:svgBlip xmlns:asvg="http://schemas.microsoft.com/office/drawing/2016/SVG/main" r:embed="rId19"/>
              </a:ext>
            </a:extLst>
          </a:blip>
          <a:srcRect/>
          <a:stretch>
            <a:fillRect/>
          </a:stretch>
        </p:blipFill>
        <p:spPr bwMode="white">
          <a:xfrm>
            <a:off x="11062402" y="6027511"/>
            <a:ext cx="1080830" cy="630484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6" name="Rectangle 35"/>
          <p:cNvSpPr>
            <a:spLocks/>
          </p:cNvSpPr>
          <p:nvPr/>
        </p:nvSpPr>
        <p:spPr bwMode="white">
          <a:xfrm>
            <a:off x="0" y="663728"/>
            <a:ext cx="12191999" cy="951103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wrap="square"/>
          <a:lstStyle/>
          <a:p>
            <a:pPr algn="ctr" defTabSz="914400"/>
            <a:endParaRPr lang="en-GB" dirty="0"/>
          </a:p>
        </p:txBody>
      </p:sp>
      <p:sp>
        <p:nvSpPr>
          <p:cNvPr id="19" name="ReportDescription"/>
          <p:cNvSpPr>
            <a:spLocks/>
          </p:cNvSpPr>
          <p:nvPr/>
        </p:nvSpPr>
        <p:spPr bwMode="white">
          <a:xfrm>
            <a:off x="3238499" y="1173576"/>
            <a:ext cx="8760056" cy="302387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wrap="square"/>
          <a:lstStyle/>
          <a:p>
            <a:pPr algn="ctr" defTabSz="914400"/>
            <a:r>
              <a:rPr lang="en-GB" sz="900" dirty="0">
                <a:solidFill>
                  <a:schemeClr val="bg2">
                    <a:lumMod val="25000"/>
                  </a:schemeClr>
                </a:solidFill>
                <a:latin typeface="Montserrat"/>
              </a:rPr>
              <a:t>Where do customers of The Dog and Gun LE71GN for 01/03/2023 - 21/02/2024 live</a:t>
            </a:r>
            <a:endParaRPr lang="en-GB" sz="900" dirty="0">
              <a:solidFill>
                <a:schemeClr val="bg2">
                  <a:lumMod val="25000"/>
                </a:schemeClr>
              </a:solidFill>
              <a:latin typeface="Montserrat"/>
            </a:endParaRPr>
          </a:p>
        </p:txBody>
      </p:sp>
      <p:sp>
        <p:nvSpPr>
          <p:cNvPr id="20" name="Header"/>
          <p:cNvSpPr>
            <a:spLocks/>
          </p:cNvSpPr>
          <p:nvPr/>
        </p:nvSpPr>
        <p:spPr bwMode="white">
          <a:xfrm>
            <a:off x="-8965" y="168"/>
            <a:ext cx="12200965" cy="751270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wrap="square"/>
          <a:lstStyle/>
          <a:p>
            <a:pPr algn="ctr" defTabSz="914400"/>
            <a:endParaRPr lang="en-GB" sz="1400" dirty="0">
              <a:latin typeface="Montserrat"/>
            </a:endParaRPr>
          </a:p>
        </p:txBody>
      </p:sp>
      <p:sp>
        <p:nvSpPr>
          <p:cNvPr id="21" name="Rectangle 20"/>
          <p:cNvSpPr>
            <a:spLocks/>
          </p:cNvSpPr>
          <p:nvPr/>
        </p:nvSpPr>
        <p:spPr bwMode="white">
          <a:xfrm>
            <a:off x="-8966" y="739934"/>
            <a:ext cx="838565" cy="497878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wrap="square"/>
          <a:lstStyle/>
          <a:p>
            <a:pPr algn="ctr" defTabSz="914400"/>
            <a:endParaRPr lang="en-GB" dirty="0"/>
          </a:p>
        </p:txBody>
      </p:sp>
      <p:sp>
        <p:nvSpPr>
          <p:cNvPr id="22" name="ReportHeader"/>
          <p:cNvSpPr>
            <a:spLocks/>
          </p:cNvSpPr>
          <p:nvPr/>
        </p:nvSpPr>
        <p:spPr bwMode="white">
          <a:xfrm>
            <a:off x="3238498" y="807671"/>
            <a:ext cx="8760057" cy="365962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wrap="square"/>
          <a:lstStyle/>
          <a:p>
            <a:pPr algn="ctr" defTabSz="914400"/>
            <a:r>
              <a:rPr lang="en-GB" sz="1000" dirty="0">
                <a:solidFill>
                  <a:schemeClr val="bg2">
                    <a:lumMod val="25000"/>
                  </a:schemeClr>
                </a:solidFill>
                <a:latin typeface="Montserrat"/>
              </a:rPr>
              <a:t>Where do customers of The Dog and Gun LE71GN come from?</a:t>
            </a:r>
            <a:endParaRPr lang="en-GB" sz="1000" dirty="0">
              <a:solidFill>
                <a:schemeClr val="bg2">
                  <a:lumMod val="25000"/>
                </a:schemeClr>
              </a:solidFill>
              <a:latin typeface="Montserrat"/>
            </a:endParaRPr>
          </a:p>
        </p:txBody>
      </p:sp>
      <p:sp>
        <p:nvSpPr>
          <p:cNvPr id="23" name="SubHeader"/>
          <p:cNvSpPr>
            <a:spLocks/>
          </p:cNvSpPr>
          <p:nvPr/>
        </p:nvSpPr>
        <p:spPr bwMode="white">
          <a:xfrm>
            <a:off x="488839" y="739934"/>
            <a:ext cx="2749661" cy="497878"/>
          </a:xfrm>
          <a:prstGeom prst="parallelogram">
            <a:avLst>
              <a:gd name="adj" fmla="val 54111"/>
            </a:avLst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anchor="t" wrap="square"/>
          <a:lstStyle/>
          <a:p>
            <a:pPr defTabSz="914400"/>
            <a:r>
              <a:rPr lang="en-GB" sz="1100" dirty="0">
                <a:latin typeface="Montserrat"/>
              </a:rPr>
              <a:t>Map of Guest Origin</a:t>
            </a:r>
          </a:p>
        </p:txBody>
      </p:sp>
      <p:pic>
        <p:nvPicPr>
          <p:cNvPr id="24" name="Graphic 23"/>
          <p:cNvPicPr>
            <a:picLocks noChangeAspect="1"/>
          </p:cNvPicPr>
          <p:nvPr/>
        </p:nvPicPr>
        <p:blipFill>
          <a:blip r:embed="rId20">
            <a:lum/>
            <a:extLst>
              <a:ext uri="{28A0092B-C50C-407E-A947-70E740481C1C}">
                <a14:useLocalDpi xmlns:a14="http://schemas.microsoft.com/office/drawing/2016/SVG/main" val="0"/>
              </a:ext>
              <a:ext uri="{96DAC541-7B7A-43D3-8B79-37D633B846F1}">
                <asvg:svgBlip xmlns:asvg="http://schemas.microsoft.com/office/drawing/2016/SVG/main" r:embed="rId21"/>
              </a:ext>
            </a:extLst>
          </a:blip>
          <a:srcRect/>
          <a:stretch>
            <a:fillRect/>
          </a:stretch>
        </p:blipFill>
        <p:spPr bwMode="white">
          <a:xfrm>
            <a:off x="209043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25" name="Rectangle 24"/>
          <p:cNvSpPr>
            <a:spLocks/>
          </p:cNvSpPr>
          <p:nvPr/>
        </p:nvSpPr>
        <p:spPr bwMode="white">
          <a:xfrm>
            <a:off x="216914" y="253920"/>
            <a:ext cx="783762" cy="270940"/>
          </a:xfrm>
          <a:prstGeom prst="rect">
            <a:avLst/>
          </a:prstGeom>
          <a:noFill/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wrap="square"/>
          <a:lstStyle/>
          <a:p>
            <a:pPr algn="ctr" defTabSz="914400"/>
            <a:r>
              <a:rPr lang="en-GB" sz="850" spc="20" dirty="0">
                <a:latin typeface="Montserrat"/>
              </a:rPr>
              <a:t>Site </a:t>
            </a:r>
            <a:r>
              <a:rPr lang="en-GB" sz="850" spc="20" kern="800" dirty="0">
                <a:latin typeface="Montserrat"/>
              </a:rPr>
              <a:t>Intel</a:t>
            </a:r>
          </a:p>
        </p:txBody>
      </p:sp>
      <p:pic>
        <p:nvPicPr>
          <p:cNvPr id="26" name="Graphic 25"/>
          <p:cNvPicPr>
            <a:picLocks noChangeAspect="1"/>
          </p:cNvPicPr>
          <p:nvPr/>
        </p:nvPicPr>
        <p:blipFill>
          <a:blip r:embed="rId22">
            <a:lum/>
            <a:extLst>
              <a:ext uri="{28A0092B-C50C-407E-A947-70E740481C1C}">
                <a14:useLocalDpi xmlns:a14="http://schemas.microsoft.com/office/drawing/2016/SVG/main" val="0"/>
              </a:ext>
              <a:ext uri="{96DAC541-7B7A-43D3-8B79-37D633B846F1}">
                <asvg:svgBlip xmlns:asvg="http://schemas.microsoft.com/office/drawing/2016/SVG/main" r:embed="rId23"/>
              </a:ext>
            </a:extLst>
          </a:blip>
          <a:srcRect/>
          <a:stretch>
            <a:fillRect/>
          </a:stretch>
        </p:blipFill>
        <p:spPr bwMode="white">
          <a:xfrm rot="10800000">
            <a:off x="1015089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28" name="Graphic 27"/>
          <p:cNvPicPr>
            <a:picLocks noChangeAspect="1"/>
          </p:cNvPicPr>
          <p:nvPr/>
        </p:nvPicPr>
        <p:blipFill>
          <a:blip r:embed="rId24">
            <a:lum/>
            <a:extLst>
              <a:ext uri="{28A0092B-C50C-407E-A947-70E740481C1C}">
                <a14:useLocalDpi xmlns:a14="http://schemas.microsoft.com/office/drawing/2016/SVG/main" val="0"/>
              </a:ext>
              <a:ext uri="{96DAC541-7B7A-43D3-8B79-37D633B846F1}">
                <asvg:svgBlip xmlns:asvg="http://schemas.microsoft.com/office/drawing/2016/SVG/main" r:embed="rId25"/>
              </a:ext>
            </a:extLst>
          </a:blip>
          <a:srcRect/>
          <a:stretch>
            <a:fillRect/>
          </a:stretch>
        </p:blipFill>
        <p:spPr bwMode="white">
          <a:xfrm>
            <a:off x="11427055" y="212020"/>
            <a:ext cx="571500" cy="352425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30" name="Graphic 29"/>
          <p:cNvPicPr>
            <a:picLocks noChangeAspect="1"/>
          </p:cNvPicPr>
          <p:nvPr/>
        </p:nvPicPr>
        <p:blipFill>
          <a:blip r:embed="rId26">
            <a:lum/>
            <a:extLst>
              <a:ext uri="{28A0092B-C50C-407E-A947-70E740481C1C}">
                <a14:useLocalDpi xmlns:a14="http://schemas.microsoft.com/office/drawing/2016/SVG/main" val="0"/>
              </a:ext>
              <a:ext uri="{96DAC541-7B7A-43D3-8B79-37D633B846F1}">
                <asvg:svgBlip xmlns:asvg="http://schemas.microsoft.com/office/drawing/2016/SVG/main" r:embed="rId27"/>
              </a:ext>
            </a:extLst>
          </a:blip>
          <a:srcRect/>
          <a:stretch>
            <a:fillRect/>
          </a:stretch>
        </p:blipFill>
        <p:spPr bwMode="white">
          <a:xfrm>
            <a:off x="5959533" y="174526"/>
            <a:ext cx="474606" cy="304492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31" name="Graphic 30"/>
          <p:cNvPicPr>
            <a:picLocks noChangeAspect="1"/>
          </p:cNvPicPr>
          <p:nvPr/>
        </p:nvPicPr>
        <p:blipFill>
          <a:blip r:embed="rId28">
            <a:lum/>
            <a:extLst>
              <a:ext uri="{28A0092B-C50C-407E-A947-70E740481C1C}">
                <a14:useLocalDpi xmlns:a14="http://schemas.microsoft.com/office/drawing/2016/SVG/main" val="0"/>
              </a:ext>
              <a:ext uri="{96DAC541-7B7A-43D3-8B79-37D633B846F1}">
                <asvg:svgBlip xmlns:asvg="http://schemas.microsoft.com/office/drawing/2016/SVG/main" r:embed="rId29"/>
              </a:ext>
            </a:extLst>
          </a:blip>
          <a:srcRect/>
          <a:stretch>
            <a:fillRect/>
          </a:stretch>
        </p:blipFill>
        <p:spPr bwMode="white">
          <a:xfrm>
            <a:off x="300137" y="760427"/>
            <a:ext cx="278402" cy="27840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3" name="DateRange"/>
          <p:cNvSpPr>
            <a:spLocks/>
          </p:cNvSpPr>
          <p:nvPr/>
        </p:nvSpPr>
        <p:spPr bwMode="white">
          <a:xfrm>
            <a:off x="9887119" y="212020"/>
            <a:ext cx="1891883" cy="352425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54000" anchor="ctr" wrap="none"/>
          <a:lstStyle/>
          <a:p>
            <a:pPr defTabSz="914400"/>
            <a:r>
              <a:rPr lang="en-GB" sz="900" dirty="0">
                <a:latin typeface="Montserrat"/>
              </a:rPr>
              <a:t>01/03/2023 - 21/02/2024</a:t>
            </a:r>
          </a:p>
        </p:txBody>
      </p:sp>
      <p:pic>
        <p:nvPicPr>
          <p:cNvPr id="34" name="Graphic 33"/>
          <p:cNvPicPr>
            <a:picLocks noChangeAspect="1"/>
          </p:cNvPicPr>
          <p:nvPr/>
        </p:nvPicPr>
        <p:blipFill>
          <a:blip r:embed="rId30">
            <a:lum/>
            <a:extLst>
              <a:ext uri="{28A0092B-C50C-407E-A947-70E740481C1C}">
                <a14:useLocalDpi xmlns:a14="http://schemas.microsoft.com/office/drawing/2016/SVG/main" val="0"/>
              </a:ext>
              <a:ext uri="{96DAC541-7B7A-43D3-8B79-37D633B846F1}">
                <asvg:svgBlip xmlns:asvg="http://schemas.microsoft.com/office/drawing/2016/SVG/main" r:embed="rId31"/>
              </a:ext>
            </a:extLst>
          </a:blip>
          <a:srcRect/>
          <a:stretch>
            <a:fillRect/>
          </a:stretch>
        </p:blipFill>
        <p:spPr bwMode="white">
          <a:xfrm>
            <a:off x="11728267" y="314336"/>
            <a:ext cx="123825" cy="13335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2" name="VenueName"/>
          <p:cNvSpPr>
            <a:spLocks/>
          </p:cNvSpPr>
          <p:nvPr/>
        </p:nvSpPr>
        <p:spPr bwMode="white">
          <a:xfrm>
            <a:off x="1192682" y="220269"/>
            <a:ext cx="1955800" cy="348914"/>
          </a:xfrm>
          <a:prstGeom prst="rect">
            <a:avLst/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7200" rIns="90000" bIns="118800" anchor="ctr" wrap="none">
            <a:spAutoFit/>
          </a:bodyPr>
          <a:lstStyle/>
          <a:p>
            <a:pPr defTabSz="914400"/>
            <a:r>
              <a:rPr lang="en-GB" sz="850" dirty="0">
                <a:latin typeface="Montserrat"/>
              </a:rPr>
              <a:t>The Dog and Gun LE71GN</a:t>
            </a:r>
          </a:p>
        </p:txBody>
      </p:sp>
      <p:sp>
        <p:nvSpPr>
          <p:cNvPr id="5" name="FooterStart"/>
          <p:cNvSpPr>
            <a:spLocks/>
          </p:cNvSpPr>
          <p:nvPr/>
        </p:nvSpPr>
        <p:spPr bwMode="white">
          <a:xfrm>
            <a:off x="0" y="6604080"/>
            <a:ext cx="12192000" cy="254069"/>
          </a:xfrm>
          <a:prstGeom prst="parallelogram">
            <a:avLst>
              <a:gd name="adj" fmla="val 0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54000" anchor="ctr" wrap="none"/>
          <a:lstStyle/>
          <a:p>
            <a:pPr algn="ctr" defTabSz="914400"/>
            <a:endParaRPr lang="en-GB" sz="900" dirty="0">
              <a:latin typeface="Montserrat"/>
            </a:endParaRPr>
          </a:p>
        </p:txBody>
      </p:sp>
      <p:sp>
        <p:nvSpPr>
          <p:cNvPr id="6" name="FooterInfo3"/>
          <p:cNvSpPr>
            <a:spLocks/>
          </p:cNvSpPr>
          <p:nvPr/>
        </p:nvSpPr>
        <p:spPr bwMode="white">
          <a:xfrm>
            <a:off x="8185608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54000" anchor="ctr" wrap="none"/>
          <a:lstStyle/>
          <a:p>
            <a:pPr algn="ctr" defTabSz="914400"/>
            <a:r>
              <a:rPr lang="en-GB" sz="850" dirty="0">
                <a:solidFill>
                  <a:schemeClr val="tx1"/>
                </a:solidFill>
                <a:latin typeface="Montserrat"/>
              </a:rPr>
              <a:t/>
            </a:r>
            <a:endParaRPr lang="en-GB" sz="850" dirty="0">
              <a:solidFill>
                <a:schemeClr val="tx1"/>
              </a:solidFill>
              <a:latin typeface="Montserrat"/>
            </a:endParaRPr>
          </a:p>
        </p:txBody>
      </p:sp>
      <p:sp>
        <p:nvSpPr>
          <p:cNvPr id="7" name="FooterInfo2"/>
          <p:cNvSpPr>
            <a:spLocks/>
          </p:cNvSpPr>
          <p:nvPr/>
        </p:nvSpPr>
        <p:spPr bwMode="white">
          <a:xfrm>
            <a:off x="4091236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54000" anchor="ctr" wrap="none"/>
          <a:lstStyle/>
          <a:p>
            <a:pPr algn="ctr" defTabSz="914400"/>
            <a:r>
              <a:rPr lang="en-GB" sz="850" dirty="0">
                <a:solidFill>
                  <a:schemeClr val="tx1"/>
                </a:solidFill>
                <a:latin typeface="Montserrat"/>
              </a:rPr>
              <a:t/>
            </a:r>
            <a:endParaRPr lang="en-GB" sz="850" dirty="0">
              <a:solidFill>
                <a:schemeClr val="tx1"/>
              </a:solidFill>
              <a:latin typeface="Montserrat"/>
            </a:endParaRPr>
          </a:p>
        </p:txBody>
      </p:sp>
      <p:sp>
        <p:nvSpPr>
          <p:cNvPr id="3" name="Rectangle 2"/>
          <p:cNvSpPr>
            <a:spLocks/>
          </p:cNvSpPr>
          <p:nvPr/>
        </p:nvSpPr>
        <p:spPr bwMode="white">
          <a:xfrm>
            <a:off x="48768" y="6377502"/>
            <a:ext cx="12094464" cy="21879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wrap="square"/>
          <a:lstStyle/>
          <a:p>
            <a:pPr algn="ctr" defTabSz="914400"/>
            <a:endParaRPr lang="en-GB" dirty="0"/>
          </a:p>
        </p:txBody>
      </p:sp>
      <p:sp>
        <p:nvSpPr>
          <p:cNvPr id="14" name="FooterInfo1"/>
          <p:cNvSpPr>
            <a:spLocks/>
          </p:cNvSpPr>
          <p:nvPr/>
        </p:nvSpPr>
        <p:spPr bwMode="white">
          <a:xfrm>
            <a:off x="-8967" y="6619343"/>
            <a:ext cx="4015359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54000" anchor="ctr" wrap="none"/>
          <a:lstStyle/>
          <a:p>
            <a:pPr algn="ctr" defTabSz="914400"/>
            <a:r>
              <a:rPr lang="en-GB" sz="850" dirty="0">
                <a:solidFill>
                  <a:schemeClr val="tx1"/>
                </a:solidFill>
                <a:latin typeface="Montserrat"/>
              </a:rPr>
              <a:t>238 Site Customers</a:t>
            </a:r>
            <a:endParaRPr lang="en-GB" sz="850" dirty="0">
              <a:solidFill>
                <a:schemeClr val="tx1"/>
              </a:solidFill>
              <a:latin typeface="Montserrat"/>
            </a:endParaRPr>
          </a:p>
        </p:txBody>
      </p:sp>
      <p:pic>
        <p:nvPicPr>
          <p:cNvPr id="4" name="Graphic 3"/>
          <p:cNvPicPr>
            <a:picLocks noChangeAspect="1"/>
          </p:cNvPicPr>
          <p:nvPr/>
        </p:nvPicPr>
        <p:blipFill>
          <a:blip r:embed="rId32">
            <a:lum/>
            <a:extLst>
              <a:ext uri="{28A0092B-C50C-407E-A947-70E740481C1C}">
                <a14:useLocalDpi xmlns:a14="http://schemas.microsoft.com/office/drawing/2016/SVG/main" val="0"/>
              </a:ext>
              <a:ext uri="{96DAC541-7B7A-43D3-8B79-37D633B846F1}">
                <asvg:svgBlip xmlns:asvg="http://schemas.microsoft.com/office/drawing/2016/SVG/main" r:embed="rId33"/>
              </a:ext>
            </a:extLst>
          </a:blip>
          <a:srcRect/>
          <a:stretch>
            <a:fillRect/>
          </a:stretch>
        </p:blipFill>
        <p:spPr bwMode="white">
          <a:xfrm>
            <a:off x="11439096" y="6204295"/>
            <a:ext cx="559459" cy="235010"/>
          </a:xfrm>
          <a:prstGeom prst="rect">
            <a:avLst/>
          </a:prstGeom>
          <a:ln>
            <a:headEnd type="none"/>
            <a:tailEnd type="none"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phic 2"/>
          <p:cNvPicPr>
            <a:picLocks noChangeAspect="1"/>
          </p:cNvPicPr>
          <p:nvPr/>
        </p:nvPicPr>
        <p:blipFill>
          <a:blip r:embed="rId4">
            <a:lum/>
            <a:extLst>
              <a:ext uri="{28A0092B-C50C-407E-A947-70E740481C1C}">
                <a14:useLocalDpi xmlns:a14="http://schemas.microsoft.com/office/drawing/2016/SVG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rcRect/>
          <a:stretch>
            <a:fillRect/>
          </a:stretch>
        </p:blipFill>
        <p:spPr bwMode="white">
          <a:xfrm>
            <a:off x="7292671" y="1614831"/>
            <a:ext cx="4483693" cy="1883452"/>
          </a:xfrm>
          <a:prstGeom prst="rect">
            <a:avLst/>
          </a:prstGeom>
          <a:ln>
            <a:headEnd type="none"/>
            <a:tailEnd type="none"/>
          </a:ln>
        </p:spPr>
      </p:pic>
      <p:graphicFrame>
        <p:nvGraphicFramePr>
          <p:cNvPr id="8" name="DisplayChart"/>
          <p:cNvGraphicFramePr/>
          <p:nvPr/>
        </p:nvGraphicFramePr>
        <p:xfrm>
          <a:off x="888763" y="1663789"/>
          <a:ext cx="10348957" cy="4685078"/>
        </p:xfrm>
        <a:graphic>
          <a:graphicData uri="http://schemas.openxmlformats.org/drawingml/2006/chart">
            <c:chart xmlns:r="http://schemas.openxmlformats.org/officeDocument/2006/relationships" xmlns:c="http://schemas.openxmlformats.org/drawingml/2006/chart" r:id="rId18"/>
          </a:graphicData>
        </a:graphic>
      </p:graphicFrame>
      <p:pic>
        <p:nvPicPr>
          <p:cNvPr id="4" name="Graphic 3"/>
          <p:cNvPicPr>
            <a:picLocks noChangeAspect="1"/>
          </p:cNvPicPr>
          <p:nvPr/>
        </p:nvPicPr>
        <p:blipFill>
          <a:blip r:embed="rId19">
            <a:lum/>
            <a:extLst>
              <a:ext uri="{28A0092B-C50C-407E-A947-70E740481C1C}">
                <a14:useLocalDpi xmlns:a14="http://schemas.microsoft.com/office/drawing/2016/SVG/main" val="0"/>
              </a:ext>
              <a:ext uri="{96DAC541-7B7A-43D3-8B79-37D633B846F1}">
                <asvg:svgBlip xmlns:asvg="http://schemas.microsoft.com/office/drawing/2016/SVG/main" r:embed="rId20"/>
              </a:ext>
            </a:extLst>
          </a:blip>
          <a:srcRect/>
          <a:stretch>
            <a:fillRect/>
          </a:stretch>
        </p:blipFill>
        <p:spPr bwMode="white">
          <a:xfrm>
            <a:off x="11439096" y="6204295"/>
            <a:ext cx="559459" cy="23501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23" name="ReportDescription"/>
          <p:cNvSpPr>
            <a:spLocks/>
          </p:cNvSpPr>
          <p:nvPr/>
        </p:nvSpPr>
        <p:spPr bwMode="white">
          <a:xfrm>
            <a:off x="3238499" y="1173576"/>
            <a:ext cx="8760056" cy="302387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wrap="square"/>
          <a:lstStyle/>
          <a:p>
            <a:pPr algn="ctr" defTabSz="914400"/>
            <a:r>
              <a:rPr lang="en-GB" sz="900" dirty="0">
                <a:solidFill>
                  <a:schemeClr val="bg2">
                    <a:lumMod val="25000"/>
                  </a:schemeClr>
                </a:solidFill>
                <a:latin typeface="Montserrat"/>
              </a:rPr>
              <a:t>For customers of The Dog and Gun LE71GN, who are the top 20 competitors from 97 Chains in 1 Miles for 01/03/2023 - 21/02/2024 split by Venue</a:t>
            </a:r>
            <a:endParaRPr lang="en-GB" sz="900" dirty="0">
              <a:solidFill>
                <a:schemeClr val="bg2">
                  <a:lumMod val="25000"/>
                </a:schemeClr>
              </a:solidFill>
              <a:latin typeface="Montserrat"/>
            </a:endParaRPr>
          </a:p>
        </p:txBody>
      </p:sp>
      <p:sp>
        <p:nvSpPr>
          <p:cNvPr id="24" name="Header"/>
          <p:cNvSpPr>
            <a:spLocks/>
          </p:cNvSpPr>
          <p:nvPr/>
        </p:nvSpPr>
        <p:spPr bwMode="white">
          <a:xfrm>
            <a:off x="-8965" y="168"/>
            <a:ext cx="12200965" cy="751270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wrap="square"/>
          <a:lstStyle/>
          <a:p>
            <a:pPr algn="ctr" defTabSz="914400"/>
            <a:endParaRPr lang="en-GB" sz="1400" dirty="0">
              <a:latin typeface="Montserrat"/>
            </a:endParaRPr>
          </a:p>
        </p:txBody>
      </p:sp>
      <p:sp>
        <p:nvSpPr>
          <p:cNvPr id="25" name="Rectangle 24"/>
          <p:cNvSpPr>
            <a:spLocks/>
          </p:cNvSpPr>
          <p:nvPr/>
        </p:nvSpPr>
        <p:spPr bwMode="white">
          <a:xfrm>
            <a:off x="-8966" y="739934"/>
            <a:ext cx="838565" cy="497878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wrap="square"/>
          <a:lstStyle/>
          <a:p>
            <a:pPr algn="ctr" defTabSz="914400"/>
            <a:endParaRPr lang="en-GB" dirty="0">
              <a:latin typeface="Montserrat"/>
            </a:endParaRPr>
          </a:p>
        </p:txBody>
      </p:sp>
      <p:sp>
        <p:nvSpPr>
          <p:cNvPr id="26" name="ReportHeader"/>
          <p:cNvSpPr>
            <a:spLocks/>
          </p:cNvSpPr>
          <p:nvPr/>
        </p:nvSpPr>
        <p:spPr bwMode="white">
          <a:xfrm>
            <a:off x="3238498" y="807671"/>
            <a:ext cx="8760057" cy="365962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wrap="square"/>
          <a:lstStyle/>
          <a:p>
            <a:pPr algn="ctr" defTabSz="914400"/>
            <a:r>
              <a:rPr lang="en-GB" sz="1000" dirty="0">
                <a:solidFill>
                  <a:schemeClr val="bg2">
                    <a:lumMod val="25000"/>
                  </a:schemeClr>
                </a:solidFill>
                <a:latin typeface="Montserrat"/>
              </a:rPr>
              <a:t>What are the Top 20 venues (by spend) that customers of The Dog and Gun LE71GN also visit?</a:t>
            </a:r>
            <a:endParaRPr lang="en-GB" sz="1000" dirty="0">
              <a:solidFill>
                <a:schemeClr val="bg2">
                  <a:lumMod val="25000"/>
                </a:schemeClr>
              </a:solidFill>
              <a:latin typeface="Montserrat"/>
            </a:endParaRPr>
          </a:p>
        </p:txBody>
      </p:sp>
      <p:sp>
        <p:nvSpPr>
          <p:cNvPr id="27" name="SubHeader"/>
          <p:cNvSpPr>
            <a:spLocks/>
          </p:cNvSpPr>
          <p:nvPr/>
        </p:nvSpPr>
        <p:spPr bwMode="white">
          <a:xfrm>
            <a:off x="488839" y="739934"/>
            <a:ext cx="2749661" cy="497878"/>
          </a:xfrm>
          <a:prstGeom prst="parallelogram">
            <a:avLst>
              <a:gd name="adj" fmla="val 54111"/>
            </a:avLst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anchor="t" wrap="square"/>
          <a:lstStyle/>
          <a:p>
            <a:pPr defTabSz="914400"/>
            <a:r>
              <a:rPr lang="en-GB" sz="1100" dirty="0">
                <a:latin typeface="Montserrat"/>
              </a:rPr>
              <a:t>Share of Wallet</a:t>
            </a:r>
          </a:p>
        </p:txBody>
      </p:sp>
      <p:pic>
        <p:nvPicPr>
          <p:cNvPr id="28" name="Graphic 27"/>
          <p:cNvPicPr>
            <a:picLocks noChangeAspect="1"/>
          </p:cNvPicPr>
          <p:nvPr/>
        </p:nvPicPr>
        <p:blipFill>
          <a:blip r:embed="rId21">
            <a:lum/>
            <a:extLst>
              <a:ext uri="{28A0092B-C50C-407E-A947-70E740481C1C}">
                <a14:useLocalDpi xmlns:a14="http://schemas.microsoft.com/office/drawing/2016/SVG/main" val="0"/>
              </a:ext>
              <a:ext uri="{96DAC541-7B7A-43D3-8B79-37D633B846F1}">
                <asvg:svgBlip xmlns:asvg="http://schemas.microsoft.com/office/drawing/2016/SVG/main" r:embed="rId22"/>
              </a:ext>
            </a:extLst>
          </a:blip>
          <a:srcRect/>
          <a:stretch>
            <a:fillRect/>
          </a:stretch>
        </p:blipFill>
        <p:spPr bwMode="white">
          <a:xfrm>
            <a:off x="209043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29" name="Rectangle 28"/>
          <p:cNvSpPr>
            <a:spLocks/>
          </p:cNvSpPr>
          <p:nvPr/>
        </p:nvSpPr>
        <p:spPr bwMode="white">
          <a:xfrm>
            <a:off x="216914" y="253920"/>
            <a:ext cx="783762" cy="270940"/>
          </a:xfrm>
          <a:prstGeom prst="rect">
            <a:avLst/>
          </a:prstGeom>
          <a:noFill/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wrap="square"/>
          <a:lstStyle/>
          <a:p>
            <a:pPr algn="ctr" defTabSz="914400"/>
            <a:r>
              <a:rPr lang="en-GB" sz="850" spc="20" dirty="0">
                <a:latin typeface="Montserrat"/>
              </a:rPr>
              <a:t>Site </a:t>
            </a:r>
            <a:r>
              <a:rPr lang="en-GB" sz="850" spc="20" kern="800" dirty="0">
                <a:latin typeface="Montserrat"/>
              </a:rPr>
              <a:t>Intel</a:t>
            </a:r>
          </a:p>
        </p:txBody>
      </p:sp>
      <p:pic>
        <p:nvPicPr>
          <p:cNvPr id="30" name="Graphic 29"/>
          <p:cNvPicPr>
            <a:picLocks noChangeAspect="1"/>
          </p:cNvPicPr>
          <p:nvPr/>
        </p:nvPicPr>
        <p:blipFill>
          <a:blip r:embed="rId23">
            <a:lum/>
            <a:extLst>
              <a:ext uri="{28A0092B-C50C-407E-A947-70E740481C1C}">
                <a14:useLocalDpi xmlns:a14="http://schemas.microsoft.com/office/drawing/2016/SVG/main" val="0"/>
              </a:ext>
              <a:ext uri="{96DAC541-7B7A-43D3-8B79-37D633B846F1}">
                <asvg:svgBlip xmlns:asvg="http://schemas.microsoft.com/office/drawing/2016/SVG/main" r:embed="rId24"/>
              </a:ext>
            </a:extLst>
          </a:blip>
          <a:srcRect/>
          <a:stretch>
            <a:fillRect/>
          </a:stretch>
        </p:blipFill>
        <p:spPr bwMode="white">
          <a:xfrm rot="10800000">
            <a:off x="1015089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32" name="Graphic 31"/>
          <p:cNvPicPr>
            <a:picLocks noChangeAspect="1"/>
          </p:cNvPicPr>
          <p:nvPr/>
        </p:nvPicPr>
        <p:blipFill>
          <a:blip r:embed="rId25">
            <a:lum/>
            <a:extLst>
              <a:ext uri="{28A0092B-C50C-407E-A947-70E740481C1C}">
                <a14:useLocalDpi xmlns:a14="http://schemas.microsoft.com/office/drawing/2016/SVG/main" val="0"/>
              </a:ext>
              <a:ext uri="{96DAC541-7B7A-43D3-8B79-37D633B846F1}">
                <asvg:svgBlip xmlns:asvg="http://schemas.microsoft.com/office/drawing/2016/SVG/main" r:embed="rId26"/>
              </a:ext>
            </a:extLst>
          </a:blip>
          <a:srcRect/>
          <a:stretch>
            <a:fillRect/>
          </a:stretch>
        </p:blipFill>
        <p:spPr bwMode="white">
          <a:xfrm>
            <a:off x="11427055" y="212020"/>
            <a:ext cx="571500" cy="35242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3" name="Radius"/>
          <p:cNvSpPr>
            <a:spLocks/>
          </p:cNvSpPr>
          <p:nvPr/>
        </p:nvSpPr>
        <p:spPr bwMode="white">
          <a:xfrm>
            <a:off x="7642381" y="209428"/>
            <a:ext cx="1143727" cy="346966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54000" anchor="ctr" wrap="none"/>
          <a:lstStyle/>
          <a:p>
            <a:pPr algn="ctr" defTabSz="914400"/>
            <a:r>
              <a:rPr lang="en-GB" sz="900" dirty="0">
                <a:latin typeface="Montserrat"/>
              </a:rPr>
              <a:t>1 Miles</a:t>
            </a:r>
          </a:p>
        </p:txBody>
      </p:sp>
      <p:pic>
        <p:nvPicPr>
          <p:cNvPr id="34" name="Graphic 33"/>
          <p:cNvPicPr>
            <a:picLocks noChangeAspect="1"/>
          </p:cNvPicPr>
          <p:nvPr/>
        </p:nvPicPr>
        <p:blipFill>
          <a:blip r:embed="rId27">
            <a:lum/>
            <a:extLst>
              <a:ext uri="{28A0092B-C50C-407E-A947-70E740481C1C}">
                <a14:useLocalDpi xmlns:a14="http://schemas.microsoft.com/office/drawing/2016/SVG/main" val="0"/>
              </a:ext>
              <a:ext uri="{96DAC541-7B7A-43D3-8B79-37D633B846F1}">
                <asvg:svgBlip xmlns:asvg="http://schemas.microsoft.com/office/drawing/2016/SVG/main" r:embed="rId28"/>
              </a:ext>
            </a:extLst>
          </a:blip>
          <a:srcRect/>
          <a:stretch>
            <a:fillRect/>
          </a:stretch>
        </p:blipFill>
        <p:spPr bwMode="white">
          <a:xfrm>
            <a:off x="5959533" y="174526"/>
            <a:ext cx="474606" cy="304492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35" name="Graphic 34"/>
          <p:cNvPicPr>
            <a:picLocks noChangeAspect="1"/>
          </p:cNvPicPr>
          <p:nvPr/>
        </p:nvPicPr>
        <p:blipFill>
          <a:blip r:embed="rId29">
            <a:lum/>
            <a:extLst>
              <a:ext uri="{28A0092B-C50C-407E-A947-70E740481C1C}">
                <a14:useLocalDpi xmlns:a14="http://schemas.microsoft.com/office/drawing/2016/SVG/main" val="0"/>
              </a:ext>
              <a:ext uri="{96DAC541-7B7A-43D3-8B79-37D633B846F1}">
                <asvg:svgBlip xmlns:asvg="http://schemas.microsoft.com/office/drawing/2016/SVG/main" r:embed="rId30"/>
              </a:ext>
            </a:extLst>
          </a:blip>
          <a:srcRect/>
          <a:stretch>
            <a:fillRect/>
          </a:stretch>
        </p:blipFill>
        <p:spPr bwMode="white">
          <a:xfrm>
            <a:off x="300137" y="760427"/>
            <a:ext cx="278402" cy="27840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6" name="Chains"/>
          <p:cNvSpPr>
            <a:spLocks/>
          </p:cNvSpPr>
          <p:nvPr/>
        </p:nvSpPr>
        <p:spPr bwMode="white">
          <a:xfrm>
            <a:off x="8695793" y="212019"/>
            <a:ext cx="1283473" cy="349835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54000" anchor="ctr" wrap="none"/>
          <a:lstStyle/>
          <a:p>
            <a:pPr algn="ctr" defTabSz="914400"/>
            <a:r>
              <a:rPr lang="en-GB" sz="900" dirty="0">
                <a:latin typeface="Montserrat"/>
              </a:rPr>
              <a:t>97 Chains</a:t>
            </a:r>
          </a:p>
        </p:txBody>
      </p:sp>
      <p:sp>
        <p:nvSpPr>
          <p:cNvPr id="37" name="DateRange"/>
          <p:cNvSpPr>
            <a:spLocks/>
          </p:cNvSpPr>
          <p:nvPr/>
        </p:nvSpPr>
        <p:spPr bwMode="white">
          <a:xfrm>
            <a:off x="9887119" y="212020"/>
            <a:ext cx="1891883" cy="352425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54000" anchor="ctr" wrap="none"/>
          <a:lstStyle/>
          <a:p>
            <a:pPr defTabSz="914400"/>
            <a:r>
              <a:rPr lang="en-GB" sz="900" dirty="0">
                <a:latin typeface="Montserrat"/>
              </a:rPr>
              <a:t>01/03/2023 - 21/02/2024</a:t>
            </a:r>
          </a:p>
        </p:txBody>
      </p:sp>
      <p:pic>
        <p:nvPicPr>
          <p:cNvPr id="38" name="Graphic 37"/>
          <p:cNvPicPr>
            <a:picLocks noChangeAspect="1"/>
          </p:cNvPicPr>
          <p:nvPr/>
        </p:nvPicPr>
        <p:blipFill>
          <a:blip r:embed="rId31">
            <a:lum/>
            <a:extLst>
              <a:ext uri="{28A0092B-C50C-407E-A947-70E740481C1C}">
                <a14:useLocalDpi xmlns:a14="http://schemas.microsoft.com/office/drawing/2016/SVG/main" val="0"/>
              </a:ext>
              <a:ext uri="{96DAC541-7B7A-43D3-8B79-37D633B846F1}">
                <asvg:svgBlip xmlns:asvg="http://schemas.microsoft.com/office/drawing/2016/SVG/main" r:embed="rId32"/>
              </a:ext>
            </a:extLst>
          </a:blip>
          <a:srcRect/>
          <a:stretch>
            <a:fillRect/>
          </a:stretch>
        </p:blipFill>
        <p:spPr bwMode="white">
          <a:xfrm>
            <a:off x="11728267" y="314336"/>
            <a:ext cx="123825" cy="13335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2" name="VenueName"/>
          <p:cNvSpPr>
            <a:spLocks/>
          </p:cNvSpPr>
          <p:nvPr/>
        </p:nvSpPr>
        <p:spPr bwMode="white">
          <a:xfrm>
            <a:off x="1192682" y="220269"/>
            <a:ext cx="1955800" cy="348914"/>
          </a:xfrm>
          <a:prstGeom prst="rect">
            <a:avLst/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7200" rIns="90000" bIns="118800" anchor="ctr" wrap="none">
            <a:spAutoFit/>
          </a:bodyPr>
          <a:lstStyle/>
          <a:p>
            <a:pPr defTabSz="914400"/>
            <a:r>
              <a:rPr lang="en-GB" sz="850" dirty="0">
                <a:latin typeface="Montserrat"/>
              </a:rPr>
              <a:t>The Dog and Gun LE71GN</a:t>
            </a:r>
          </a:p>
        </p:txBody>
      </p:sp>
      <p:sp>
        <p:nvSpPr>
          <p:cNvPr id="5" name="FooterStart"/>
          <p:cNvSpPr>
            <a:spLocks/>
          </p:cNvSpPr>
          <p:nvPr/>
        </p:nvSpPr>
        <p:spPr bwMode="white">
          <a:xfrm>
            <a:off x="0" y="6604080"/>
            <a:ext cx="12192000" cy="254069"/>
          </a:xfrm>
          <a:prstGeom prst="parallelogram">
            <a:avLst>
              <a:gd name="adj" fmla="val 0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54000" anchor="ctr" wrap="none"/>
          <a:lstStyle/>
          <a:p>
            <a:pPr algn="ctr" defTabSz="914400"/>
            <a:endParaRPr lang="en-GB" sz="900" dirty="0">
              <a:latin typeface="Montserrat"/>
            </a:endParaRPr>
          </a:p>
        </p:txBody>
      </p:sp>
      <p:sp>
        <p:nvSpPr>
          <p:cNvPr id="6" name="FooterInfo3"/>
          <p:cNvSpPr>
            <a:spLocks/>
          </p:cNvSpPr>
          <p:nvPr/>
        </p:nvSpPr>
        <p:spPr bwMode="white">
          <a:xfrm>
            <a:off x="8185608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54000" anchor="ctr" wrap="none"/>
          <a:lstStyle/>
          <a:p>
            <a:pPr algn="ctr" defTabSz="914400"/>
            <a:r>
              <a:rPr lang="en-GB" sz="850" dirty="0">
                <a:solidFill>
                  <a:schemeClr val="tx1"/>
                </a:solidFill>
                <a:latin typeface="Montserrat"/>
              </a:rPr>
              <a:t/>
            </a:r>
            <a:endParaRPr lang="en-GB" sz="850" dirty="0">
              <a:solidFill>
                <a:schemeClr val="tx1"/>
              </a:solidFill>
              <a:latin typeface="Montserrat"/>
            </a:endParaRPr>
          </a:p>
        </p:txBody>
      </p:sp>
      <p:sp>
        <p:nvSpPr>
          <p:cNvPr id="7" name="FooterInfo2"/>
          <p:cNvSpPr>
            <a:spLocks/>
          </p:cNvSpPr>
          <p:nvPr/>
        </p:nvSpPr>
        <p:spPr bwMode="white">
          <a:xfrm>
            <a:off x="4091236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54000" anchor="ctr" wrap="none"/>
          <a:lstStyle/>
          <a:p>
            <a:pPr algn="ctr" defTabSz="914400"/>
            <a:r>
              <a:rPr lang="en-GB" sz="850" dirty="0">
                <a:solidFill>
                  <a:schemeClr val="tx1"/>
                </a:solidFill>
                <a:latin typeface="Montserrat"/>
              </a:rPr>
              <a:t/>
            </a:r>
            <a:endParaRPr lang="en-GB" sz="850" dirty="0">
              <a:solidFill>
                <a:schemeClr val="tx1"/>
              </a:solidFill>
              <a:latin typeface="Montserrat"/>
            </a:endParaRPr>
          </a:p>
        </p:txBody>
      </p:sp>
      <p:sp>
        <p:nvSpPr>
          <p:cNvPr id="13" name="FooterInfo1"/>
          <p:cNvSpPr>
            <a:spLocks/>
          </p:cNvSpPr>
          <p:nvPr/>
        </p:nvSpPr>
        <p:spPr bwMode="white">
          <a:xfrm>
            <a:off x="-8967" y="6619343"/>
            <a:ext cx="4015359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54000" anchor="ctr" wrap="none"/>
          <a:lstStyle/>
          <a:p>
            <a:pPr algn="ctr" defTabSz="914400"/>
            <a:r>
              <a:rPr lang="en-GB" sz="850" dirty="0">
                <a:solidFill>
                  <a:schemeClr val="tx1"/>
                </a:solidFill>
                <a:latin typeface="Montserrat"/>
              </a:rPr>
              <a:t>489 Site Customers</a:t>
            </a:r>
            <a:endParaRPr lang="en-GB" sz="850" dirty="0">
              <a:solidFill>
                <a:schemeClr val="tx1"/>
              </a:solidFill>
              <a:latin typeface="Montserrat"/>
            </a:endParaRPr>
          </a:p>
        </p:txBody>
      </p:sp>
      <p:graphicFrame>
        <p:nvGraphicFramePr>
          <p:cNvPr id="0" name=""/>
          <p:cNvGraphicFramePr/>
          <p:nvPr/>
        </p:nvGraphicFramePr>
        <p:xfrm rot="0">
          <a:off x="0" y="0"/>
          <a:ext cx="0" cy="0"/>
        </p:xfrm>
        <a:graphic>
          <a:graphicData uri="http://schemas.openxmlformats.org/drawingml/2006/chart">
            <c:chart xmlns:r="http://schemas.openxmlformats.org/officeDocument/2006/relationships" xmlns:c="http://schemas.openxmlformats.org/drawingml/2006/chart" r:id="rId33"/>
          </a:graphicData>
        </a:graphic>
      </p:graphicFrame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phic 5"/>
          <p:cNvPicPr>
            <a:picLocks noChangeAspect="1"/>
          </p:cNvPicPr>
          <p:nvPr/>
        </p:nvPicPr>
        <p:blipFill>
          <a:blip r:embed="rId4">
            <a:lum/>
            <a:extLst>
              <a:ext uri="{28A0092B-C50C-407E-A947-70E740481C1C}">
                <a14:useLocalDpi xmlns:a14="http://schemas.microsoft.com/office/drawing/2016/SVG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 bwMode="white">
          <a:xfrm>
            <a:off x="7292671" y="1614831"/>
            <a:ext cx="4483693" cy="1883452"/>
          </a:xfrm>
          <a:prstGeom prst="rect">
            <a:avLst/>
          </a:prstGeom>
          <a:ln>
            <a:headEnd type="none"/>
            <a:tailEnd type="none"/>
          </a:ln>
        </p:spPr>
      </p:pic>
      <p:graphicFrame>
        <p:nvGraphicFramePr>
          <p:cNvPr id="9" name="ComparisonChart"/>
          <p:cNvGraphicFramePr/>
          <p:nvPr/>
        </p:nvGraphicFramePr>
        <p:xfrm>
          <a:off x="221673" y="3176795"/>
          <a:ext cx="10853677" cy="3328576"/>
        </p:xfrm>
        <a:graphic>
          <a:graphicData uri="http://schemas.openxmlformats.org/drawingml/2006/chart">
            <c:chart xmlns:r="http://schemas.openxmlformats.org/officeDocument/2006/relationships" xmlns:c="http://schemas.openxmlformats.org/drawingml/2006/chart" r:id="rId18"/>
          </a:graphicData>
        </a:graphic>
      </p:graphicFrame>
      <p:graphicFrame>
        <p:nvGraphicFramePr>
          <p:cNvPr id="8" name="DifferenceChart"/>
          <p:cNvGraphicFramePr/>
          <p:nvPr/>
        </p:nvGraphicFramePr>
        <p:xfrm>
          <a:off x="221673" y="1614831"/>
          <a:ext cx="10853677" cy="1561964"/>
        </p:xfrm>
        <a:graphic>
          <a:graphicData uri="http://schemas.openxmlformats.org/drawingml/2006/chart">
            <c:chart xmlns:r="http://schemas.openxmlformats.org/officeDocument/2006/relationships" xmlns:c="http://schemas.openxmlformats.org/drawingml/2006/chart" r:id="rId19"/>
          </a:graphicData>
        </a:graphic>
      </p:graphicFrame>
      <p:pic>
        <p:nvPicPr>
          <p:cNvPr id="7" name="Graphic 6"/>
          <p:cNvPicPr>
            <a:picLocks noChangeAspect="1"/>
          </p:cNvPicPr>
          <p:nvPr/>
        </p:nvPicPr>
        <p:blipFill>
          <a:blip r:embed="rId20">
            <a:lum/>
            <a:extLst>
              <a:ext uri="{28A0092B-C50C-407E-A947-70E740481C1C}">
                <a14:useLocalDpi xmlns:a14="http://schemas.microsoft.com/office/drawing/2016/SVG/main" val="0"/>
              </a:ext>
              <a:ext uri="{96DAC541-7B7A-43D3-8B79-37D633B846F1}">
                <asvg:svgBlip xmlns:asvg="http://schemas.microsoft.com/office/drawing/2016/SVG/main" r:embed="rId21"/>
              </a:ext>
            </a:extLst>
          </a:blip>
          <a:srcRect/>
          <a:stretch>
            <a:fillRect/>
          </a:stretch>
        </p:blipFill>
        <p:spPr bwMode="white">
          <a:xfrm>
            <a:off x="11439096" y="6204295"/>
            <a:ext cx="559459" cy="23501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24" name="ReportDescription"/>
          <p:cNvSpPr>
            <a:spLocks/>
          </p:cNvSpPr>
          <p:nvPr/>
        </p:nvSpPr>
        <p:spPr bwMode="white">
          <a:xfrm>
            <a:off x="3238499" y="1173576"/>
            <a:ext cx="8760056" cy="302387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wrap="square"/>
          <a:lstStyle/>
          <a:p>
            <a:pPr algn="ctr" defTabSz="914400"/>
            <a:r>
              <a:rPr lang="en-GB" sz="900" dirty="0">
                <a:solidFill>
                  <a:schemeClr val="bg2">
                    <a:lumMod val="25000"/>
                  </a:schemeClr>
                </a:solidFill>
                <a:latin typeface="Montserrat"/>
              </a:rPr>
              <a:t/>
            </a:r>
            <a:endParaRPr lang="en-GB" sz="900" dirty="0">
              <a:solidFill>
                <a:schemeClr val="bg2">
                  <a:lumMod val="25000"/>
                </a:schemeClr>
              </a:solidFill>
              <a:latin typeface="Montserrat"/>
            </a:endParaRPr>
          </a:p>
        </p:txBody>
      </p:sp>
      <p:sp>
        <p:nvSpPr>
          <p:cNvPr id="25" name="Header"/>
          <p:cNvSpPr>
            <a:spLocks/>
          </p:cNvSpPr>
          <p:nvPr/>
        </p:nvSpPr>
        <p:spPr bwMode="white">
          <a:xfrm>
            <a:off x="-8965" y="168"/>
            <a:ext cx="12200965" cy="751270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wrap="square"/>
          <a:lstStyle/>
          <a:p>
            <a:pPr algn="ctr" defTabSz="914400"/>
            <a:endParaRPr lang="en-GB" sz="1400" dirty="0">
              <a:latin typeface="Montserrat"/>
            </a:endParaRPr>
          </a:p>
        </p:txBody>
      </p:sp>
      <p:sp>
        <p:nvSpPr>
          <p:cNvPr id="26" name="Rectangle 25"/>
          <p:cNvSpPr>
            <a:spLocks/>
          </p:cNvSpPr>
          <p:nvPr/>
        </p:nvSpPr>
        <p:spPr bwMode="white">
          <a:xfrm>
            <a:off x="-8966" y="739934"/>
            <a:ext cx="838565" cy="497878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wrap="square"/>
          <a:lstStyle/>
          <a:p>
            <a:pPr algn="ctr" defTabSz="914400"/>
            <a:endParaRPr lang="en-GB" dirty="0"/>
          </a:p>
        </p:txBody>
      </p:sp>
      <p:sp>
        <p:nvSpPr>
          <p:cNvPr id="27" name="ReportHeader"/>
          <p:cNvSpPr>
            <a:spLocks/>
          </p:cNvSpPr>
          <p:nvPr/>
        </p:nvSpPr>
        <p:spPr bwMode="white">
          <a:xfrm>
            <a:off x="3238498" y="807671"/>
            <a:ext cx="8760057" cy="365962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wrap="square"/>
          <a:lstStyle/>
          <a:p>
            <a:pPr algn="ctr" defTabSz="914400"/>
            <a:r>
              <a:rPr lang="en-GB" sz="1000" dirty="0">
                <a:solidFill>
                  <a:schemeClr val="bg2">
                    <a:lumMod val="25000"/>
                  </a:schemeClr>
                </a:solidFill>
                <a:latin typeface="Montserrat"/>
              </a:rPr>
              <a:t>How has share of wallet of customers of The Dog and Gun LE71GN changed between two date ranges?</a:t>
            </a:r>
            <a:endParaRPr lang="en-GB" sz="1000" dirty="0">
              <a:solidFill>
                <a:schemeClr val="bg2">
                  <a:lumMod val="25000"/>
                </a:schemeClr>
              </a:solidFill>
              <a:latin typeface="Montserrat"/>
            </a:endParaRPr>
          </a:p>
        </p:txBody>
      </p:sp>
      <p:sp>
        <p:nvSpPr>
          <p:cNvPr id="28" name="SubHeader"/>
          <p:cNvSpPr>
            <a:spLocks/>
          </p:cNvSpPr>
          <p:nvPr/>
        </p:nvSpPr>
        <p:spPr bwMode="white">
          <a:xfrm>
            <a:off x="488839" y="739934"/>
            <a:ext cx="2749661" cy="497878"/>
          </a:xfrm>
          <a:prstGeom prst="parallelogram">
            <a:avLst>
              <a:gd name="adj" fmla="val 54111"/>
            </a:avLst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anchor="t" wrap="square"/>
          <a:lstStyle/>
          <a:p>
            <a:pPr defTabSz="914400"/>
            <a:r>
              <a:rPr lang="en-GB" sz="1100" dirty="0">
                <a:latin typeface="Montserrat"/>
              </a:rPr>
              <a:t>Share of Wallet Change</a:t>
            </a:r>
          </a:p>
        </p:txBody>
      </p:sp>
      <p:pic>
        <p:nvPicPr>
          <p:cNvPr id="29" name="Graphic 28"/>
          <p:cNvPicPr>
            <a:picLocks noChangeAspect="1"/>
          </p:cNvPicPr>
          <p:nvPr/>
        </p:nvPicPr>
        <p:blipFill>
          <a:blip r:embed="rId22">
            <a:lum/>
            <a:extLst>
              <a:ext uri="{28A0092B-C50C-407E-A947-70E740481C1C}">
                <a14:useLocalDpi xmlns:a14="http://schemas.microsoft.com/office/drawing/2016/SVG/main" val="0"/>
              </a:ext>
              <a:ext uri="{96DAC541-7B7A-43D3-8B79-37D633B846F1}">
                <asvg:svgBlip xmlns:asvg="http://schemas.microsoft.com/office/drawing/2016/SVG/main" r:embed="rId23"/>
              </a:ext>
            </a:extLst>
          </a:blip>
          <a:srcRect/>
          <a:stretch>
            <a:fillRect/>
          </a:stretch>
        </p:blipFill>
        <p:spPr bwMode="white">
          <a:xfrm>
            <a:off x="209043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0" name="Rectangle 29"/>
          <p:cNvSpPr>
            <a:spLocks/>
          </p:cNvSpPr>
          <p:nvPr/>
        </p:nvSpPr>
        <p:spPr bwMode="white">
          <a:xfrm>
            <a:off x="216914" y="253920"/>
            <a:ext cx="783762" cy="270940"/>
          </a:xfrm>
          <a:prstGeom prst="rect">
            <a:avLst/>
          </a:prstGeom>
          <a:noFill/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wrap="square"/>
          <a:lstStyle/>
          <a:p>
            <a:pPr algn="ctr" defTabSz="914400"/>
            <a:r>
              <a:rPr lang="en-GB" sz="850" spc="20" dirty="0">
                <a:latin typeface="Montserrat"/>
              </a:rPr>
              <a:t>Site </a:t>
            </a:r>
            <a:r>
              <a:rPr lang="en-GB" sz="850" spc="20" kern="800" dirty="0">
                <a:latin typeface="Montserrat"/>
              </a:rPr>
              <a:t>Intel</a:t>
            </a:r>
          </a:p>
        </p:txBody>
      </p:sp>
      <p:pic>
        <p:nvPicPr>
          <p:cNvPr id="31" name="Graphic 30"/>
          <p:cNvPicPr>
            <a:picLocks noChangeAspect="1"/>
          </p:cNvPicPr>
          <p:nvPr/>
        </p:nvPicPr>
        <p:blipFill>
          <a:blip r:embed="rId24">
            <a:lum/>
            <a:extLst>
              <a:ext uri="{28A0092B-C50C-407E-A947-70E740481C1C}">
                <a14:useLocalDpi xmlns:a14="http://schemas.microsoft.com/office/drawing/2016/SVG/main" val="0"/>
              </a:ext>
              <a:ext uri="{96DAC541-7B7A-43D3-8B79-37D633B846F1}">
                <asvg:svgBlip xmlns:asvg="http://schemas.microsoft.com/office/drawing/2016/SVG/main" r:embed="rId25"/>
              </a:ext>
            </a:extLst>
          </a:blip>
          <a:srcRect/>
          <a:stretch>
            <a:fillRect/>
          </a:stretch>
        </p:blipFill>
        <p:spPr bwMode="white">
          <a:xfrm rot="10800000">
            <a:off x="1015089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33" name="Graphic 32"/>
          <p:cNvPicPr>
            <a:picLocks noChangeAspect="1"/>
          </p:cNvPicPr>
          <p:nvPr/>
        </p:nvPicPr>
        <p:blipFill>
          <a:blip r:embed="rId26">
            <a:lum/>
            <a:extLst>
              <a:ext uri="{28A0092B-C50C-407E-A947-70E740481C1C}">
                <a14:useLocalDpi xmlns:a14="http://schemas.microsoft.com/office/drawing/2016/SVG/main" val="0"/>
              </a:ext>
              <a:ext uri="{96DAC541-7B7A-43D3-8B79-37D633B846F1}">
                <asvg:svgBlip xmlns:asvg="http://schemas.microsoft.com/office/drawing/2016/SVG/main" r:embed="rId27"/>
              </a:ext>
            </a:extLst>
          </a:blip>
          <a:srcRect/>
          <a:stretch>
            <a:fillRect/>
          </a:stretch>
        </p:blipFill>
        <p:spPr bwMode="white">
          <a:xfrm>
            <a:off x="11427055" y="212020"/>
            <a:ext cx="571500" cy="35242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4" name="Radius"/>
          <p:cNvSpPr>
            <a:spLocks/>
          </p:cNvSpPr>
          <p:nvPr/>
        </p:nvSpPr>
        <p:spPr bwMode="white">
          <a:xfrm>
            <a:off x="7642381" y="209428"/>
            <a:ext cx="1143727" cy="346966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54000" anchor="ctr" wrap="none"/>
          <a:lstStyle/>
          <a:p>
            <a:pPr algn="ctr" defTabSz="914400"/>
            <a:r>
              <a:rPr lang="en-GB" sz="900" dirty="0">
                <a:latin typeface="Montserrat"/>
              </a:rPr>
              <a:t>1 Miles</a:t>
            </a:r>
          </a:p>
        </p:txBody>
      </p:sp>
      <p:pic>
        <p:nvPicPr>
          <p:cNvPr id="35" name="Graphic 34"/>
          <p:cNvPicPr>
            <a:picLocks noChangeAspect="1"/>
          </p:cNvPicPr>
          <p:nvPr/>
        </p:nvPicPr>
        <p:blipFill>
          <a:blip r:embed="rId28">
            <a:lum/>
            <a:extLst>
              <a:ext uri="{28A0092B-C50C-407E-A947-70E740481C1C}">
                <a14:useLocalDpi xmlns:a14="http://schemas.microsoft.com/office/drawing/2016/SVG/main" val="0"/>
              </a:ext>
              <a:ext uri="{96DAC541-7B7A-43D3-8B79-37D633B846F1}">
                <asvg:svgBlip xmlns:asvg="http://schemas.microsoft.com/office/drawing/2016/SVG/main" r:embed="rId29"/>
              </a:ext>
            </a:extLst>
          </a:blip>
          <a:srcRect/>
          <a:stretch>
            <a:fillRect/>
          </a:stretch>
        </p:blipFill>
        <p:spPr bwMode="white">
          <a:xfrm>
            <a:off x="5959533" y="174526"/>
            <a:ext cx="474606" cy="304492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36" name="Graphic 35"/>
          <p:cNvPicPr>
            <a:picLocks noChangeAspect="1"/>
          </p:cNvPicPr>
          <p:nvPr/>
        </p:nvPicPr>
        <p:blipFill>
          <a:blip r:embed="rId30">
            <a:lum/>
            <a:extLst>
              <a:ext uri="{28A0092B-C50C-407E-A947-70E740481C1C}">
                <a14:useLocalDpi xmlns:a14="http://schemas.microsoft.com/office/drawing/2016/SVG/main" val="0"/>
              </a:ext>
              <a:ext uri="{96DAC541-7B7A-43D3-8B79-37D633B846F1}">
                <asvg:svgBlip xmlns:asvg="http://schemas.microsoft.com/office/drawing/2016/SVG/main" r:embed="rId31"/>
              </a:ext>
            </a:extLst>
          </a:blip>
          <a:srcRect/>
          <a:stretch>
            <a:fillRect/>
          </a:stretch>
        </p:blipFill>
        <p:spPr bwMode="white">
          <a:xfrm>
            <a:off x="300137" y="760427"/>
            <a:ext cx="278402" cy="27840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7" name="Chains"/>
          <p:cNvSpPr>
            <a:spLocks/>
          </p:cNvSpPr>
          <p:nvPr/>
        </p:nvSpPr>
        <p:spPr bwMode="white">
          <a:xfrm>
            <a:off x="8695793" y="212019"/>
            <a:ext cx="1283473" cy="349835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54000" anchor="ctr" wrap="none"/>
          <a:lstStyle/>
          <a:p>
            <a:pPr algn="ctr" defTabSz="914400"/>
            <a:r>
              <a:rPr lang="en-GB" sz="900" dirty="0">
                <a:latin typeface="Montserrat"/>
              </a:rPr>
              <a:t>97 Chains</a:t>
            </a:r>
          </a:p>
        </p:txBody>
      </p:sp>
      <p:sp>
        <p:nvSpPr>
          <p:cNvPr id="38" name="DateRange"/>
          <p:cNvSpPr>
            <a:spLocks/>
          </p:cNvSpPr>
          <p:nvPr/>
        </p:nvSpPr>
        <p:spPr bwMode="white">
          <a:xfrm>
            <a:off x="9887119" y="212020"/>
            <a:ext cx="1891883" cy="352425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54000" anchor="ctr" wrap="none"/>
          <a:lstStyle/>
          <a:p>
            <a:pPr defTabSz="914400"/>
            <a:r>
              <a:rPr lang="en-GB" sz="900" dirty="0">
                <a:latin typeface="Montserrat"/>
              </a:rPr>
              <a:t>01/03/2023 - 21/02/2024</a:t>
            </a:r>
          </a:p>
        </p:txBody>
      </p:sp>
      <p:pic>
        <p:nvPicPr>
          <p:cNvPr id="39" name="Graphic 38"/>
          <p:cNvPicPr>
            <a:picLocks noChangeAspect="1"/>
          </p:cNvPicPr>
          <p:nvPr/>
        </p:nvPicPr>
        <p:blipFill>
          <a:blip r:embed="rId32">
            <a:lum/>
            <a:extLst>
              <a:ext uri="{28A0092B-C50C-407E-A947-70E740481C1C}">
                <a14:useLocalDpi xmlns:a14="http://schemas.microsoft.com/office/drawing/2016/SVG/main" val="0"/>
              </a:ext>
              <a:ext uri="{96DAC541-7B7A-43D3-8B79-37D633B846F1}">
                <asvg:svgBlip xmlns:asvg="http://schemas.microsoft.com/office/drawing/2016/SVG/main" r:embed="rId33"/>
              </a:ext>
            </a:extLst>
          </a:blip>
          <a:srcRect/>
          <a:stretch>
            <a:fillRect/>
          </a:stretch>
        </p:blipFill>
        <p:spPr bwMode="white">
          <a:xfrm>
            <a:off x="11728267" y="314336"/>
            <a:ext cx="123825" cy="13335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2" name="VenueName"/>
          <p:cNvSpPr>
            <a:spLocks/>
          </p:cNvSpPr>
          <p:nvPr/>
        </p:nvSpPr>
        <p:spPr bwMode="white">
          <a:xfrm>
            <a:off x="1192682" y="220269"/>
            <a:ext cx="1955800" cy="348914"/>
          </a:xfrm>
          <a:prstGeom prst="rect">
            <a:avLst/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7200" rIns="90000" bIns="118800" anchor="ctr" wrap="none">
            <a:spAutoFit/>
          </a:bodyPr>
          <a:lstStyle/>
          <a:p>
            <a:pPr defTabSz="914400"/>
            <a:r>
              <a:rPr lang="en-GB" sz="850" dirty="0">
                <a:latin typeface="Montserrat"/>
              </a:rPr>
              <a:t>The Dog and Gun LE71GN</a:t>
            </a:r>
          </a:p>
        </p:txBody>
      </p:sp>
      <p:sp>
        <p:nvSpPr>
          <p:cNvPr id="3" name="FooterStart"/>
          <p:cNvSpPr>
            <a:spLocks/>
          </p:cNvSpPr>
          <p:nvPr/>
        </p:nvSpPr>
        <p:spPr bwMode="white">
          <a:xfrm>
            <a:off x="0" y="6604080"/>
            <a:ext cx="12192000" cy="254069"/>
          </a:xfrm>
          <a:prstGeom prst="parallelogram">
            <a:avLst>
              <a:gd name="adj" fmla="val 0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54000" anchor="ctr" wrap="none"/>
          <a:lstStyle/>
          <a:p>
            <a:pPr algn="ctr" defTabSz="914400"/>
            <a:endParaRPr lang="en-GB" sz="900" dirty="0">
              <a:latin typeface="Montserrat"/>
            </a:endParaRPr>
          </a:p>
        </p:txBody>
      </p:sp>
      <p:sp>
        <p:nvSpPr>
          <p:cNvPr id="4" name="FooterInfo3"/>
          <p:cNvSpPr>
            <a:spLocks/>
          </p:cNvSpPr>
          <p:nvPr/>
        </p:nvSpPr>
        <p:spPr bwMode="white">
          <a:xfrm>
            <a:off x="8185608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54000" anchor="ctr" wrap="none"/>
          <a:lstStyle/>
          <a:p>
            <a:pPr algn="ctr" defTabSz="914400"/>
            <a:r>
              <a:rPr lang="en-GB" sz="850" dirty="0">
                <a:solidFill>
                  <a:schemeClr val="tx1"/>
                </a:solidFill>
                <a:latin typeface="Montserrat"/>
              </a:rPr>
              <a:t/>
            </a:r>
            <a:endParaRPr lang="en-GB" sz="850" dirty="0">
              <a:solidFill>
                <a:schemeClr val="tx1"/>
              </a:solidFill>
              <a:latin typeface="Montserrat"/>
            </a:endParaRPr>
          </a:p>
        </p:txBody>
      </p:sp>
      <p:sp>
        <p:nvSpPr>
          <p:cNvPr id="5" name="FooterInfo2"/>
          <p:cNvSpPr>
            <a:spLocks/>
          </p:cNvSpPr>
          <p:nvPr/>
        </p:nvSpPr>
        <p:spPr bwMode="white">
          <a:xfrm>
            <a:off x="4091236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54000" anchor="ctr" wrap="none"/>
          <a:lstStyle/>
          <a:p>
            <a:pPr algn="ctr" defTabSz="914400"/>
            <a:r>
              <a:rPr lang="en-GB" sz="850" dirty="0">
                <a:solidFill>
                  <a:schemeClr val="tx1"/>
                </a:solidFill>
                <a:latin typeface="Montserrat"/>
              </a:rPr>
              <a:t/>
            </a:r>
            <a:endParaRPr lang="en-GB" sz="850" dirty="0">
              <a:solidFill>
                <a:schemeClr val="tx1"/>
              </a:solidFill>
              <a:latin typeface="Montserrat"/>
            </a:endParaRPr>
          </a:p>
        </p:txBody>
      </p:sp>
      <p:sp>
        <p:nvSpPr>
          <p:cNvPr id="11" name="FooterInfo1"/>
          <p:cNvSpPr>
            <a:spLocks/>
          </p:cNvSpPr>
          <p:nvPr/>
        </p:nvSpPr>
        <p:spPr bwMode="white">
          <a:xfrm>
            <a:off x="-8967" y="6619343"/>
            <a:ext cx="4015359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54000" anchor="ctr" wrap="none"/>
          <a:lstStyle/>
          <a:p>
            <a:pPr algn="ctr" defTabSz="914400"/>
            <a:r>
              <a:rPr lang="en-GB" sz="850" dirty="0">
                <a:solidFill>
                  <a:schemeClr val="tx1"/>
                </a:solidFill>
                <a:latin typeface="Montserrat"/>
              </a:rPr>
              <a:t>489 Site Customers</a:t>
            </a:r>
            <a:endParaRPr lang="en-GB" sz="850" dirty="0">
              <a:solidFill>
                <a:schemeClr val="tx1"/>
              </a:solidFill>
              <a:latin typeface="Montserrat"/>
            </a:endParaRPr>
          </a:p>
        </p:txBody>
      </p:sp>
      <p:graphicFrame>
        <p:nvGraphicFramePr>
          <p:cNvPr id="0" name=""/>
          <p:cNvGraphicFramePr/>
          <p:nvPr/>
        </p:nvGraphicFramePr>
        <p:xfrm rot="0">
          <a:off x="0" y="0"/>
          <a:ext cx="0" cy="0"/>
        </p:xfrm>
        <a:graphic>
          <a:graphicData uri="http://schemas.openxmlformats.org/drawingml/2006/chart">
            <c:chart xmlns:r="http://schemas.openxmlformats.org/officeDocument/2006/relationships" xmlns:c="http://schemas.openxmlformats.org/drawingml/2006/chart" r:id="rId34"/>
          </a:graphicData>
        </a:graphic>
      </p:graphicFrame>
      <p:graphicFrame>
        <p:nvGraphicFramePr>
          <p:cNvPr id="0" name=""/>
          <p:cNvGraphicFramePr/>
          <p:nvPr/>
        </p:nvGraphicFramePr>
        <p:xfrm rot="0">
          <a:off x="0" y="0"/>
          <a:ext cx="0" cy="0"/>
        </p:xfrm>
        <a:graphic>
          <a:graphicData uri="http://schemas.openxmlformats.org/drawingml/2006/chart">
            <c:chart xmlns:r="http://schemas.openxmlformats.org/officeDocument/2006/relationships" xmlns:c="http://schemas.openxmlformats.org/drawingml/2006/chart" r:id="rId35"/>
          </a:graphicData>
        </a:graphic>
      </p:graphicFrame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phic 3"/>
          <p:cNvPicPr>
            <a:picLocks noChangeAspect="1"/>
          </p:cNvPicPr>
          <p:nvPr/>
        </p:nvPicPr>
        <p:blipFill>
          <a:blip r:embed="rId16">
            <a:lum/>
            <a:extLst>
              <a:ext uri="{28A0092B-C50C-407E-A947-70E740481C1C}">
                <a14:useLocalDpi xmlns:a14="http://schemas.microsoft.com/office/drawing/2016/SVG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rcRect/>
          <a:stretch>
            <a:fillRect/>
          </a:stretch>
        </p:blipFill>
        <p:spPr bwMode="white">
          <a:xfrm>
            <a:off x="11439096" y="6204295"/>
            <a:ext cx="559459" cy="23501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17" name="ReportDescription"/>
          <p:cNvSpPr>
            <a:spLocks/>
          </p:cNvSpPr>
          <p:nvPr/>
        </p:nvSpPr>
        <p:spPr bwMode="white">
          <a:xfrm>
            <a:off x="3238499" y="1173576"/>
            <a:ext cx="8760056" cy="302387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wrap="square"/>
          <a:lstStyle/>
          <a:p>
            <a:pPr algn="ctr" defTabSz="914400"/>
            <a:r>
              <a:rPr lang="en-GB" sz="900" dirty="0">
                <a:solidFill>
                  <a:schemeClr val="bg2">
                    <a:lumMod val="25000"/>
                  </a:schemeClr>
                </a:solidFill>
                <a:latin typeface="Montserrat"/>
              </a:rPr>
              <a:t/>
            </a:r>
            <a:endParaRPr lang="en-GB" sz="900" dirty="0">
              <a:solidFill>
                <a:schemeClr val="bg2">
                  <a:lumMod val="25000"/>
                </a:schemeClr>
              </a:solidFill>
              <a:latin typeface="Montserrat"/>
            </a:endParaRPr>
          </a:p>
        </p:txBody>
      </p:sp>
      <p:sp>
        <p:nvSpPr>
          <p:cNvPr id="19" name="Header"/>
          <p:cNvSpPr>
            <a:spLocks/>
          </p:cNvSpPr>
          <p:nvPr/>
        </p:nvSpPr>
        <p:spPr bwMode="white">
          <a:xfrm>
            <a:off x="-8965" y="168"/>
            <a:ext cx="12200965" cy="751270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wrap="square"/>
          <a:lstStyle/>
          <a:p>
            <a:pPr algn="ctr" defTabSz="914400"/>
            <a:endParaRPr lang="en-GB" sz="1400" dirty="0">
              <a:latin typeface="Montserrat"/>
            </a:endParaRPr>
          </a:p>
        </p:txBody>
      </p:sp>
      <p:sp>
        <p:nvSpPr>
          <p:cNvPr id="20" name="Rectangle 19"/>
          <p:cNvSpPr>
            <a:spLocks/>
          </p:cNvSpPr>
          <p:nvPr/>
        </p:nvSpPr>
        <p:spPr bwMode="white">
          <a:xfrm>
            <a:off x="-8966" y="739934"/>
            <a:ext cx="838565" cy="497878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wrap="square"/>
          <a:lstStyle/>
          <a:p>
            <a:pPr algn="ctr" defTabSz="914400"/>
            <a:endParaRPr lang="en-GB" dirty="0"/>
          </a:p>
        </p:txBody>
      </p:sp>
      <p:sp>
        <p:nvSpPr>
          <p:cNvPr id="21" name="ReportHeader"/>
          <p:cNvSpPr>
            <a:spLocks/>
          </p:cNvSpPr>
          <p:nvPr/>
        </p:nvSpPr>
        <p:spPr bwMode="white">
          <a:xfrm>
            <a:off x="3238498" y="807671"/>
            <a:ext cx="8760057" cy="365962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wrap="square"/>
          <a:lstStyle/>
          <a:p>
            <a:pPr algn="ctr" defTabSz="914400"/>
            <a:r>
              <a:rPr lang="en-GB" sz="1000" dirty="0">
                <a:solidFill>
                  <a:schemeClr val="bg2">
                    <a:lumMod val="25000"/>
                  </a:schemeClr>
                </a:solidFill>
                <a:latin typeface="Montserrat"/>
              </a:rPr>
              <a:t>How does the local area for The Dog and Gun LE71GN compare to the national average (1 = low, 10 = high)</a:t>
            </a:r>
            <a:endParaRPr lang="en-GB" sz="1000" dirty="0">
              <a:solidFill>
                <a:schemeClr val="bg2">
                  <a:lumMod val="25000"/>
                </a:schemeClr>
              </a:solidFill>
              <a:latin typeface="Montserrat"/>
            </a:endParaRPr>
          </a:p>
        </p:txBody>
      </p:sp>
      <p:sp>
        <p:nvSpPr>
          <p:cNvPr id="22" name="SubHeader"/>
          <p:cNvSpPr>
            <a:spLocks/>
          </p:cNvSpPr>
          <p:nvPr/>
        </p:nvSpPr>
        <p:spPr bwMode="white">
          <a:xfrm>
            <a:off x="488839" y="739934"/>
            <a:ext cx="2749661" cy="497878"/>
          </a:xfrm>
          <a:prstGeom prst="parallelogram">
            <a:avLst>
              <a:gd name="adj" fmla="val 54111"/>
            </a:avLst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anchor="t" wrap="square"/>
          <a:lstStyle/>
          <a:p>
            <a:pPr defTabSz="914400"/>
            <a:r>
              <a:rPr lang="en-GB" sz="1100" dirty="0">
                <a:latin typeface="Montserrat"/>
              </a:rPr>
              <a:t>Market Summary</a:t>
            </a:r>
          </a:p>
        </p:txBody>
      </p:sp>
      <p:pic>
        <p:nvPicPr>
          <p:cNvPr id="23" name="Graphic 22"/>
          <p:cNvPicPr>
            <a:picLocks noChangeAspect="1"/>
          </p:cNvPicPr>
          <p:nvPr/>
        </p:nvPicPr>
        <p:blipFill>
          <a:blip r:embed="rId18">
            <a:lum/>
            <a:extLst>
              <a:ext uri="{28A0092B-C50C-407E-A947-70E740481C1C}">
                <a14:useLocalDpi xmlns:a14="http://schemas.microsoft.com/office/drawing/2016/SVG/main" val="0"/>
              </a:ext>
              <a:ext uri="{96DAC541-7B7A-43D3-8B79-37D633B846F1}">
                <asvg:svgBlip xmlns:asvg="http://schemas.microsoft.com/office/drawing/2016/SVG/main" r:embed="rId19"/>
              </a:ext>
            </a:extLst>
          </a:blip>
          <a:srcRect/>
          <a:stretch>
            <a:fillRect/>
          </a:stretch>
        </p:blipFill>
        <p:spPr bwMode="white">
          <a:xfrm>
            <a:off x="209043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24" name="Rectangle 23"/>
          <p:cNvSpPr>
            <a:spLocks/>
          </p:cNvSpPr>
          <p:nvPr/>
        </p:nvSpPr>
        <p:spPr bwMode="white">
          <a:xfrm>
            <a:off x="216914" y="253920"/>
            <a:ext cx="783762" cy="270940"/>
          </a:xfrm>
          <a:prstGeom prst="rect">
            <a:avLst/>
          </a:prstGeom>
          <a:noFill/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wrap="square"/>
          <a:lstStyle/>
          <a:p>
            <a:pPr algn="ctr" defTabSz="914400"/>
            <a:r>
              <a:rPr lang="en-GB" sz="850" spc="20" dirty="0">
                <a:latin typeface="Montserrat"/>
              </a:rPr>
              <a:t>Site </a:t>
            </a:r>
            <a:r>
              <a:rPr lang="en-GB" sz="850" spc="20" kern="800" dirty="0">
                <a:latin typeface="Montserrat"/>
              </a:rPr>
              <a:t>Intel</a:t>
            </a:r>
          </a:p>
        </p:txBody>
      </p:sp>
      <p:pic>
        <p:nvPicPr>
          <p:cNvPr id="25" name="Graphic 24"/>
          <p:cNvPicPr>
            <a:picLocks noChangeAspect="1"/>
          </p:cNvPicPr>
          <p:nvPr/>
        </p:nvPicPr>
        <p:blipFill>
          <a:blip r:embed="rId20">
            <a:lum/>
            <a:extLst>
              <a:ext uri="{28A0092B-C50C-407E-A947-70E740481C1C}">
                <a14:useLocalDpi xmlns:a14="http://schemas.microsoft.com/office/drawing/2016/SVG/main" val="0"/>
              </a:ext>
              <a:ext uri="{96DAC541-7B7A-43D3-8B79-37D633B846F1}">
                <asvg:svgBlip xmlns:asvg="http://schemas.microsoft.com/office/drawing/2016/SVG/main" r:embed="rId21"/>
              </a:ext>
            </a:extLst>
          </a:blip>
          <a:srcRect/>
          <a:stretch>
            <a:fillRect/>
          </a:stretch>
        </p:blipFill>
        <p:spPr bwMode="white">
          <a:xfrm rot="10800000">
            <a:off x="1015089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27" name="Graphic 26"/>
          <p:cNvPicPr>
            <a:picLocks noChangeAspect="1"/>
          </p:cNvPicPr>
          <p:nvPr/>
        </p:nvPicPr>
        <p:blipFill>
          <a:blip r:embed="rId22">
            <a:lum/>
            <a:extLst>
              <a:ext uri="{28A0092B-C50C-407E-A947-70E740481C1C}">
                <a14:useLocalDpi xmlns:a14="http://schemas.microsoft.com/office/drawing/2016/SVG/main" val="0"/>
              </a:ext>
              <a:ext uri="{96DAC541-7B7A-43D3-8B79-37D633B846F1}">
                <asvg:svgBlip xmlns:asvg="http://schemas.microsoft.com/office/drawing/2016/SVG/main" r:embed="rId23"/>
              </a:ext>
            </a:extLst>
          </a:blip>
          <a:srcRect/>
          <a:stretch>
            <a:fillRect/>
          </a:stretch>
        </p:blipFill>
        <p:spPr bwMode="white">
          <a:xfrm>
            <a:off x="11427055" y="212020"/>
            <a:ext cx="571500" cy="352425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29" name="Graphic 28"/>
          <p:cNvPicPr>
            <a:picLocks noChangeAspect="1"/>
          </p:cNvPicPr>
          <p:nvPr/>
        </p:nvPicPr>
        <p:blipFill>
          <a:blip r:embed="rId24">
            <a:lum/>
            <a:extLst>
              <a:ext uri="{28A0092B-C50C-407E-A947-70E740481C1C}">
                <a14:useLocalDpi xmlns:a14="http://schemas.microsoft.com/office/drawing/2016/SVG/main" val="0"/>
              </a:ext>
              <a:ext uri="{96DAC541-7B7A-43D3-8B79-37D633B846F1}">
                <asvg:svgBlip xmlns:asvg="http://schemas.microsoft.com/office/drawing/2016/SVG/main" r:embed="rId25"/>
              </a:ext>
            </a:extLst>
          </a:blip>
          <a:srcRect/>
          <a:stretch>
            <a:fillRect/>
          </a:stretch>
        </p:blipFill>
        <p:spPr bwMode="white">
          <a:xfrm>
            <a:off x="5959533" y="174526"/>
            <a:ext cx="474606" cy="304492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30" name="Graphic 29"/>
          <p:cNvPicPr>
            <a:picLocks noChangeAspect="1"/>
          </p:cNvPicPr>
          <p:nvPr/>
        </p:nvPicPr>
        <p:blipFill>
          <a:blip r:embed="rId26">
            <a:lum/>
            <a:extLst>
              <a:ext uri="{28A0092B-C50C-407E-A947-70E740481C1C}">
                <a14:useLocalDpi xmlns:a14="http://schemas.microsoft.com/office/drawing/2016/SVG/main" val="0"/>
              </a:ext>
              <a:ext uri="{96DAC541-7B7A-43D3-8B79-37D633B846F1}">
                <asvg:svgBlip xmlns:asvg="http://schemas.microsoft.com/office/drawing/2016/SVG/main" r:embed="rId27"/>
              </a:ext>
            </a:extLst>
          </a:blip>
          <a:srcRect/>
          <a:stretch>
            <a:fillRect/>
          </a:stretch>
        </p:blipFill>
        <p:spPr bwMode="white">
          <a:xfrm>
            <a:off x="300137" y="760427"/>
            <a:ext cx="278402" cy="27840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2" name="DateRange"/>
          <p:cNvSpPr>
            <a:spLocks/>
          </p:cNvSpPr>
          <p:nvPr/>
        </p:nvSpPr>
        <p:spPr bwMode="white">
          <a:xfrm>
            <a:off x="9887119" y="212020"/>
            <a:ext cx="1891883" cy="352425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54000" anchor="ctr" wrap="none"/>
          <a:lstStyle/>
          <a:p>
            <a:pPr defTabSz="914400"/>
            <a:r>
              <a:rPr lang="en-GB" sz="900" dirty="0">
                <a:latin typeface="Montserrat"/>
              </a:rPr>
              <a:t>01/03/2023 - 21/02/2024</a:t>
            </a:r>
          </a:p>
        </p:txBody>
      </p:sp>
      <p:pic>
        <p:nvPicPr>
          <p:cNvPr id="33" name="Graphic 32"/>
          <p:cNvPicPr>
            <a:picLocks noChangeAspect="1"/>
          </p:cNvPicPr>
          <p:nvPr/>
        </p:nvPicPr>
        <p:blipFill>
          <a:blip r:embed="rId28">
            <a:lum/>
            <a:extLst>
              <a:ext uri="{28A0092B-C50C-407E-A947-70E740481C1C}">
                <a14:useLocalDpi xmlns:a14="http://schemas.microsoft.com/office/drawing/2016/SVG/main" val="0"/>
              </a:ext>
              <a:ext uri="{96DAC541-7B7A-43D3-8B79-37D633B846F1}">
                <asvg:svgBlip xmlns:asvg="http://schemas.microsoft.com/office/drawing/2016/SVG/main" r:embed="rId29"/>
              </a:ext>
            </a:extLst>
          </a:blip>
          <a:srcRect/>
          <a:stretch>
            <a:fillRect/>
          </a:stretch>
        </p:blipFill>
        <p:spPr bwMode="white">
          <a:xfrm>
            <a:off x="11728267" y="314336"/>
            <a:ext cx="123825" cy="133350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34" name="Graphic 33"/>
          <p:cNvPicPr>
            <a:picLocks noChangeAspect="1"/>
          </p:cNvPicPr>
          <p:nvPr/>
        </p:nvPicPr>
        <p:blipFill>
          <a:blip r:embed="rId30">
            <a:lum/>
            <a:extLst>
              <a:ext uri="{28A0092B-C50C-407E-A947-70E740481C1C}">
                <a14:useLocalDpi xmlns:a14="http://schemas.microsoft.com/office/drawing/2016/SVG/main" val="0"/>
              </a:ext>
              <a:ext uri="{96DAC541-7B7A-43D3-8B79-37D633B846F1}">
                <asvg:svgBlip xmlns:asvg="http://schemas.microsoft.com/office/drawing/2016/SVG/main" r:embed="rId31"/>
              </a:ext>
            </a:extLst>
          </a:blip>
          <a:srcRect/>
          <a:stretch>
            <a:fillRect/>
          </a:stretch>
        </p:blipFill>
        <p:spPr bwMode="white">
          <a:xfrm>
            <a:off x="7292671" y="1614831"/>
            <a:ext cx="4483693" cy="1883452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2" name="VenueName"/>
          <p:cNvSpPr>
            <a:spLocks/>
          </p:cNvSpPr>
          <p:nvPr/>
        </p:nvSpPr>
        <p:spPr bwMode="white">
          <a:xfrm>
            <a:off x="1192682" y="220269"/>
            <a:ext cx="1955800" cy="348914"/>
          </a:xfrm>
          <a:prstGeom prst="rect">
            <a:avLst/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7200" rIns="90000" bIns="118800" anchor="ctr" wrap="none">
            <a:spAutoFit/>
          </a:bodyPr>
          <a:lstStyle/>
          <a:p>
            <a:pPr defTabSz="914400"/>
            <a:r>
              <a:rPr lang="en-GB" sz="850" dirty="0">
                <a:latin typeface="Montserrat"/>
              </a:rPr>
              <a:t>The Dog and Gun LE71GN</a:t>
            </a:r>
          </a:p>
        </p:txBody>
      </p:sp>
      <p:sp>
        <p:nvSpPr>
          <p:cNvPr id="5" name="FooterStart"/>
          <p:cNvSpPr>
            <a:spLocks/>
          </p:cNvSpPr>
          <p:nvPr/>
        </p:nvSpPr>
        <p:spPr bwMode="white">
          <a:xfrm>
            <a:off x="0" y="6604080"/>
            <a:ext cx="12192000" cy="254069"/>
          </a:xfrm>
          <a:prstGeom prst="parallelogram">
            <a:avLst>
              <a:gd name="adj" fmla="val 0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54000" anchor="ctr" wrap="none"/>
          <a:lstStyle/>
          <a:p>
            <a:pPr algn="ctr" defTabSz="914400"/>
            <a:endParaRPr lang="en-GB" sz="900" dirty="0">
              <a:latin typeface="Montserrat"/>
            </a:endParaRPr>
          </a:p>
        </p:txBody>
      </p:sp>
      <p:sp>
        <p:nvSpPr>
          <p:cNvPr id="6" name="FooterInfo3"/>
          <p:cNvSpPr>
            <a:spLocks/>
          </p:cNvSpPr>
          <p:nvPr/>
        </p:nvSpPr>
        <p:spPr bwMode="white">
          <a:xfrm>
            <a:off x="8185608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54000" anchor="ctr" wrap="none"/>
          <a:lstStyle/>
          <a:p>
            <a:pPr algn="ctr" defTabSz="914400"/>
            <a:r>
              <a:rPr lang="en-GB" sz="850" dirty="0">
                <a:solidFill>
                  <a:schemeClr val="tx1"/>
                </a:solidFill>
                <a:latin typeface="Montserrat"/>
              </a:rPr>
              <a:t/>
            </a:r>
            <a:endParaRPr lang="en-GB" sz="850" dirty="0">
              <a:solidFill>
                <a:schemeClr val="tx1"/>
              </a:solidFill>
              <a:latin typeface="Montserrat"/>
            </a:endParaRPr>
          </a:p>
        </p:txBody>
      </p:sp>
      <p:sp>
        <p:nvSpPr>
          <p:cNvPr id="7" name="FooterInfo2"/>
          <p:cNvSpPr>
            <a:spLocks/>
          </p:cNvSpPr>
          <p:nvPr/>
        </p:nvSpPr>
        <p:spPr bwMode="white">
          <a:xfrm>
            <a:off x="4091236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54000" anchor="ctr" wrap="none"/>
          <a:lstStyle/>
          <a:p>
            <a:pPr algn="ctr" defTabSz="914400"/>
            <a:r>
              <a:rPr lang="en-GB" sz="850" dirty="0">
                <a:solidFill>
                  <a:schemeClr val="tx1"/>
                </a:solidFill>
                <a:latin typeface="Montserrat"/>
              </a:rPr>
              <a:t/>
            </a:r>
            <a:endParaRPr lang="en-GB" sz="850" dirty="0">
              <a:solidFill>
                <a:schemeClr val="tx1"/>
              </a:solidFill>
              <a:latin typeface="Montserrat"/>
            </a:endParaRPr>
          </a:p>
        </p:txBody>
      </p:sp>
      <p:sp>
        <p:nvSpPr>
          <p:cNvPr id="11" name="FooterInfo1"/>
          <p:cNvSpPr>
            <a:spLocks/>
          </p:cNvSpPr>
          <p:nvPr/>
        </p:nvSpPr>
        <p:spPr bwMode="white">
          <a:xfrm>
            <a:off x="-8967" y="6619343"/>
            <a:ext cx="4015359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54000" anchor="ctr" wrap="none"/>
          <a:lstStyle/>
          <a:p>
            <a:pPr algn="ctr" defTabSz="914400"/>
            <a:r>
              <a:rPr lang="en-GB" sz="850" dirty="0">
                <a:solidFill>
                  <a:schemeClr val="tx1"/>
                </a:solidFill>
                <a:latin typeface="Montserrat"/>
              </a:rPr>
              <a:t/>
            </a:r>
            <a:endParaRPr lang="en-GB" sz="850" dirty="0">
              <a:solidFill>
                <a:schemeClr val="tx1"/>
              </a:solidFill>
              <a:latin typeface="Montserrat"/>
            </a:endParaRPr>
          </a:p>
        </p:txBody>
      </p:sp>
      <p:graphicFrame>
        <p:nvGraphicFramePr>
          <p:cNvPr id="35" name="Table 35"/>
          <p:cNvGraphicFramePr/>
          <p:nvPr/>
        </p:nvGraphicFramePr>
        <p:xfrm rot="0">
          <a:off x="508000" y="1524000"/>
          <a:ext cx="11430000" cy="254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16000"/>
                <a:gridCol w="1524000"/>
                <a:gridCol w="1016000"/>
                <a:gridCol w="1016000"/>
                <a:gridCol w="1016000"/>
                <a:gridCol w="1016000"/>
                <a:gridCol w="1016000"/>
                <a:gridCol w="1016000"/>
                <a:gridCol w="1016000"/>
                <a:gridCol w="1016000"/>
              </a:tblGrid>
              <a:tr h="2540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Data Type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Name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Spend in 250m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250m Spend vs National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Spend in 500m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500m Spend vs National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Spend in 1 mile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1 mile Spend vs National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Spend in 3 miles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3 mile Spend vs National</a:t>
                      </a:r>
                      <a:endParaRPr/>
                    </a:p>
                  </a:txBody>
                  <a:tcPr horzOverflow="overflow"/>
                </a:tc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Total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Annual Sales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£4.07M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7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£4.67M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6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£9.44M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4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£39.82M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4</a:t>
                      </a:r>
                      <a:endParaRPr/>
                    </a:p>
                  </a:txBody>
                  <a:tcPr horzOverflow="overflow"/>
                </a:tc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Weekpart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Mon - Thu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38.7%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4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39.2%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4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39.9%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4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40.5%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4</a:t>
                      </a:r>
                      <a:endParaRPr/>
                    </a:p>
                  </a:txBody>
                  <a:tcPr horzOverflow="overflow"/>
                </a:tc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Weekpart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Fri - Sat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46.2%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7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46.4%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7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42.7%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5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43.1%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7</a:t>
                      </a:r>
                      <a:endParaRPr/>
                    </a:p>
                  </a:txBody>
                  <a:tcPr horzOverflow="overflow"/>
                </a:tc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Weekpart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Sun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15.1%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6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14.4%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5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17.5%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9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16.4%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8</a:t>
                      </a:r>
                      <a:endParaRPr/>
                    </a:p>
                  </a:txBody>
                  <a:tcPr horzOverflow="overflow"/>
                </a:tc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Age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18 to 24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5.6%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5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5.1%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5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3.8%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2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5.5%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4</a:t>
                      </a:r>
                      <a:endParaRPr/>
                    </a:p>
                  </a:txBody>
                  <a:tcPr horzOverflow="overflow"/>
                </a:tc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Age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25 to 34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15.8%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3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15.8%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3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16.0%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2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17.1%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2</a:t>
                      </a:r>
                      <a:endParaRPr/>
                    </a:p>
                  </a:txBody>
                  <a:tcPr horzOverflow="overflow"/>
                </a:tc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Age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35 to 44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23.4%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6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23.4%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6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23.7%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6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25.9%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8</a:t>
                      </a:r>
                      <a:endParaRPr/>
                    </a:p>
                  </a:txBody>
                  <a:tcPr horzOverflow="overflow"/>
                </a:tc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Age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45 to 54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19.6%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5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19.9%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5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19.9%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5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19.5%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4</a:t>
                      </a:r>
                      <a:endParaRPr/>
                    </a:p>
                  </a:txBody>
                  <a:tcPr horzOverflow="overflow"/>
                </a:tc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Age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55 to 64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20.7%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8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20.7%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9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20.1%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9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18.6%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9</a:t>
                      </a:r>
                      <a:endParaRPr/>
                    </a:p>
                  </a:txBody>
                  <a:tcPr horzOverflow="overflow"/>
                </a:tc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Age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65 to 74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12.0%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9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11.8%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9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12.0%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9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9.9%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9</a:t>
                      </a:r>
                      <a:endParaRPr/>
                    </a:p>
                  </a:txBody>
                  <a:tcPr horzOverflow="overflow"/>
                </a:tc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Age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75+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2.8%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7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3.3%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7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4.4%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8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3.5%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7</a:t>
                      </a:r>
                      <a:endParaRPr/>
                    </a:p>
                  </a:txBody>
                  <a:tcPr horzOverflow="overflow"/>
                </a:tc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CAMEO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Business Elite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5.6%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5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5.4%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5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4.1%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3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5.4%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4</a:t>
                      </a:r>
                      <a:endParaRPr/>
                    </a:p>
                  </a:txBody>
                  <a:tcPr horzOverflow="overflow"/>
                </a:tc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CAMEO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Prosperous Professionals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2.5%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2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2.6%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2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2.5%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2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3.4%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2</a:t>
                      </a:r>
                      <a:endParaRPr/>
                    </a:p>
                  </a:txBody>
                  <a:tcPr horzOverflow="overflow"/>
                </a:tc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CAMEO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Flourishing Society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6.6%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3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6.3%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2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6.7%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2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6.7%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2</a:t>
                      </a:r>
                      <a:endParaRPr/>
                    </a:p>
                  </a:txBody>
                  <a:tcPr horzOverflow="overflow"/>
                </a:tc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CAMEO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Content Communities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19.3%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10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18.5%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9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17.0%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9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18.5%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10</a:t>
                      </a:r>
                      <a:endParaRPr/>
                    </a:p>
                  </a:txBody>
                  <a:tcPr horzOverflow="overflow"/>
                </a:tc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CAMEO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White Collar Neighbourhoods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7.2%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2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7.5%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2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7.7%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2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9.4%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3</a:t>
                      </a:r>
                      <a:endParaRPr/>
                    </a:p>
                  </a:txBody>
                  <a:tcPr horzOverflow="overflow"/>
                </a:tc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CAMEO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Enterprising Mainstream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12.7%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9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12.7%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9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12.3%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9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11.7%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8</a:t>
                      </a:r>
                      <a:endParaRPr/>
                    </a:p>
                  </a:txBody>
                  <a:tcPr horzOverflow="overflow"/>
                </a:tc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CAMEO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Paying The Mortgage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25.7%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10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26.9%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10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26.5%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10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22.5%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10</a:t>
                      </a:r>
                      <a:endParaRPr/>
                    </a:p>
                  </a:txBody>
                  <a:tcPr horzOverflow="overflow"/>
                </a:tc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CAMEO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Cash Conscious Communities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13.8%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8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13.6%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8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12.8%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8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10.4%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7</a:t>
                      </a:r>
                      <a:endParaRPr/>
                    </a:p>
                  </a:txBody>
                  <a:tcPr horzOverflow="overflow"/>
                </a:tc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CAMEO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On A Budget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2.8%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2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2.8%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2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4.4%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3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5.8%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4</a:t>
                      </a:r>
                      <a:endParaRPr/>
                    </a:p>
                  </a:txBody>
                  <a:tcPr horzOverflow="overflow"/>
                </a:tc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CAMEO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Family Value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3.8%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7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3.7%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6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5.9%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8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6.2%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8</a:t>
                      </a:r>
                      <a:endParaRPr/>
                    </a:p>
                  </a:txBody>
                  <a:tcPr horzOverflow="overflow"/>
                </a:tc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Affluence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AB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14.7%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3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14.3%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2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13.2%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2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15.5%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2</a:t>
                      </a:r>
                      <a:endParaRPr/>
                    </a:p>
                  </a:txBody>
                  <a:tcPr horzOverflow="overflow"/>
                </a:tc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Affluence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C1C2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65.0%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10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65.6%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10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63.6%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10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62.1%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10</a:t>
                      </a:r>
                      <a:endParaRPr/>
                    </a:p>
                  </a:txBody>
                  <a:tcPr horzOverflow="overflow"/>
                </a:tc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Affluence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DE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20.3%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6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20.1%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6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23.2%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7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22.4%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7</a:t>
                      </a:r>
                      <a:endParaRPr/>
                    </a:p>
                  </a:txBody>
                  <a:tcPr horzOverflow="overflow"/>
                </a:tc>
              </a:tr>
            </a:tbl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/>
        </a:gradFill>
      </a:fillStyleLst>
      <a:lnStyleLst>
        <a:ln w="6350" cap="flat">
          <a:solidFill>
            <a:schemeClr val="phClr"/>
          </a:solidFill>
          <a:prstDash val="solid"/>
          <a:miter/>
          <a:headEnd type="none"/>
          <a:tailEnd type="none"/>
        </a:ln>
        <a:ln w="12700" cap="flat">
          <a:solidFill>
            <a:schemeClr val="phClr"/>
          </a:solidFill>
          <a:prstDash val="solid"/>
          <a:miter/>
          <a:headEnd type="none"/>
          <a:tailEnd type="none"/>
        </a:ln>
        <a:ln w="19050" cap="flat">
          <a:solidFill>
            <a:schemeClr val="phClr"/>
          </a:solidFill>
          <a:prstDash val="solid"/>
          <a:miter/>
          <a:headEnd type="none"/>
          <a:tailEnd type="none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/>
        </a:gradFill>
      </a:bgFillStyleLst>
    </a:fmtScheme>
  </a:themeElements>
</a:theme>
</file>

<file path=docProps/app.xml><?xml version="1.0" encoding="utf-8"?>
<Properties xmlns="http://schemas.openxmlformats.org/officeDocument/2006/extended-properties">
  <Application>Microsoft Office PowerPoint</Application>
  <Characters>0</Characters>
  <Company/>
  <Lines>0</Lines>
  <MMClips>0</MMClips>
  <Notes>0</Notes>
  <Pages>0</Pages>
  <Paragraphs>170</Paragraphs>
  <PresentationFormat>Widescreen</PresentationFormat>
  <HiddenSlides>0</HiddenSlides>
  <LinksUpToDate>false</LinksUpToDate>
  <ScaleCrop>false</ScaleCrop>
  <Slides>14</Slides>
  <TotalTime>8366</TotalTime>
  <Words>383</Words>
  <AppVersion>12.0000</AppVersion>
</Properties>
</file>

<file path=docProps/core.xml><?xml version="1.0" encoding="utf-8"?>
<cp:coreProperties xmlns:dc="http://purl.org/dc/elements/1.1/" xmlns:dcterms="http://purl.org/dc/terms/" xmlns:dcmitype="http://purl.org/dc/dcmitype/" xmlns:xsi="http://www.w3.org/2001/XMLSchema-instance" xmlns:cp="http://schemas.openxmlformats.org/package/2006/metadata/core-properties">
  <dc:creator>Hospitality Data Insights Ltd</dc:creator>
  <cp:lastModifiedBy>Tom</cp:lastModifiedBy>
  <dcterms:created xsi:type="dcterms:W3CDTF">2023-02-27T15:44:52Z</dcterms:created>
  <dcterms:modified xsi:type="dcterms:W3CDTF">2024-02-16T10:29:23Z</dcterms:modified>
  <cp:revision>118</cp:revision>
  <dc:title>PowerPoint Presentation</dc:title>
</cp:coreProperties>
</file>

<file path=docProps/custom.xml><?xml version="1.0" encoding="utf-8"?>
<Properties xmlns:vt="http://schemas.openxmlformats.org/officeDocument/2006/docPropsVTypes" xmlns="http://schemas.openxmlformats.org/officeDocument/2006/custom-properties"/>
</file>