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olors13.xml" ContentType="application/vnd.ms-office.chartcolorstyle+xml"/>
  <Override PartName="/ppt/charts/style13.xml" ContentType="application/vnd.ms-office.chartstyle+xml"/>
  <Override PartName="/ppt/charts/chart13.xml" ContentType="application/vnd.openxmlformats-officedocument.drawingml.chart+xml"/>
  <Override PartName="/ppt/charts/colors14.xml" ContentType="application/vnd.ms-office.chartcolorstyle+xml"/>
  <Override PartName="/ppt/charts/style14.xml" ContentType="application/vnd.ms-office.chart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olors17.xml" ContentType="application/vnd.ms-office.chartcolorstyle+xml"/>
  <Override PartName="/ppt/charts/style17.xml" ContentType="application/vnd.ms-office.chartstyle+xml"/>
  <Override PartName="/ppt/charts/chart17.xml" ContentType="application/vnd.openxmlformats-officedocument.drawingml.chart+xml"/>
  <Override PartName="/ppt/charts/colors18.xml" ContentType="application/vnd.ms-office.chartcolorstyle+xml"/>
  <Override PartName="/ppt/charts/style18.xml" ContentType="application/vnd.ms-office.chart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olors21.xml" ContentType="application/vnd.ms-office.chartcolorstyle+xml"/>
  <Override PartName="/ppt/charts/style21.xml" ContentType="application/vnd.ms-office.chartstyle+xml"/>
  <Override PartName="/ppt/charts/chart21.xml" ContentType="application/vnd.openxmlformats-officedocument.drawingml.chart+xml"/>
  <Override PartName="/ppt/charts/colors22.xml" ContentType="application/vnd.ms-office.chartcolorstyle+xml"/>
  <Override PartName="/ppt/charts/style22.xml" ContentType="application/vnd.ms-office.chart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olors25.xml" ContentType="application/vnd.ms-office.chartcolorstyle+xml"/>
  <Override PartName="/ppt/charts/style25.xml" ContentType="application/vnd.ms-office.chartstyle+xml"/>
  <Override PartName="/ppt/charts/chart25.xml" ContentType="application/vnd.openxmlformats-officedocument.drawingml.chart+xml"/>
  <Override PartName="/ppt/charts/colors26.xml" ContentType="application/vnd.ms-office.chartcolorstyle+xml"/>
  <Override PartName="/ppt/charts/style26.xml" ContentType="application/vnd.ms-office.chart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olors29.xml" ContentType="application/vnd.ms-office.chartcolorstyle+xml"/>
  <Override PartName="/ppt/charts/style29.xml" ContentType="application/vnd.ms-office.chartstyle+xml"/>
  <Override PartName="/ppt/charts/chart29.xml" ContentType="application/vnd.openxmlformats-officedocument.drawingml.chart+xml"/>
  <Override PartName="/ppt/charts/colors30.xml" ContentType="application/vnd.ms-office.chartcolorstyle+xml"/>
  <Override PartName="/ppt/charts/style30.xml" ContentType="application/vnd.ms-office.chart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olors33.xml" ContentType="application/vnd.ms-office.chartcolorstyle+xml"/>
  <Override PartName="/ppt/charts/style33.xml" ContentType="application/vnd.ms-office.chartstyle+xml"/>
  <Override PartName="/ppt/charts/chart33.xml" ContentType="application/vnd.openxmlformats-officedocument.drawingml.chart+xml"/>
  <Override PartName="/ppt/charts/colors34.xml" ContentType="application/vnd.ms-office.chartcolorstyle+xml"/>
  <Override PartName="/ppt/charts/style34.xml" ContentType="application/vnd.ms-office.chartstyl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olors37.xml" ContentType="application/vnd.ms-office.chartcolorstyle+xml"/>
  <Override PartName="/ppt/charts/style37.xml" ContentType="application/vnd.ms-office.chart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olors39.xml" ContentType="application/vnd.ms-office.chartcolorstyle+xml"/>
  <Override PartName="/ppt/charts/style39.xml" ContentType="application/vnd.ms-office.chartstyle+xml"/>
  <Override PartName="/ppt/charts/chart39.xml" ContentType="application/vnd.openxmlformats-officedocument.drawingml.chart+xml"/>
  <Override PartName="/ppt/charts/colors40.xml" ContentType="application/vnd.ms-office.chartcolorstyle+xml"/>
  <Override PartName="/ppt/charts/style40.xml" ContentType="application/vnd.ms-office.chartstyl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olors43.xml" ContentType="application/vnd.ms-office.chartcolorstyle+xml"/>
  <Override PartName="/ppt/charts/style43.xml" ContentType="application/vnd.ms-office.chartstyl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olors45.xml" ContentType="application/vnd.ms-office.chartcolorstyle+xml"/>
  <Override PartName="/ppt/charts/style45.xml" ContentType="application/vnd.ms-office.chartstyle+xml"/>
  <Override PartName="/ppt/charts/chart45.xml" ContentType="application/vnd.openxmlformats-officedocument.drawingml.chart+xml"/>
  <Override PartName="/ppt/charts/chart46.xml" ContentType="application/vnd.openxmlformats-officedocument.drawingml.chart+xml"/>
</Types>
</file>

<file path=_rels/.rels>&#65279;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</p:sldIdLst>
  <p:sldSz cx="12192000" cy="6858000" type="custom"/>
  <p:notesSz cx="6858000" cy="9144000"/>
  <p:defaultTextStyle>
    <a:defPPr defTabSz="914400">
      <a:defRPr lang="en-US" dirty="0"/>
    </a:defPPr>
    <a:lvl1pPr marL="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>
        <p:scale>
          <a:sx n="100" d="100"/>
          <a:sy n="100" d="100"/>
        </p:scale>
        <p:origin x="996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8" Type="http://schemas.openxmlformats.org/officeDocument/2006/relationships/presProps" Target="presProps.xml" /><Relationship Id="rId21" Type="http://schemas.openxmlformats.org/officeDocument/2006/relationships/tableStyles" Target="tableStyles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19" Type="http://schemas.openxmlformats.org/officeDocument/2006/relationships/viewProps" Target="viewProps.xml" /><Relationship Id="rId22" Type="http://schemas.microsoft.com/office/2015/10/relationships/revisionInfo" Target="revisionInfo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0" Type="http://schemas.openxmlformats.org/officeDocument/2006/relationships/slide" Target="slides/slide34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0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Relationship Id="rId2" Type="http://schemas.microsoft.com/office/2011/relationships/chartColorStyle" Target="colors10.xml" /><Relationship Id="rId3" Type="http://schemas.microsoft.com/office/2011/relationships/chartStyle" Target="style10.xml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 /></Relationships>
</file>

<file path=ppt/charts/_rels/chart1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 /><Relationship Id="rId2" Type="http://schemas.microsoft.com/office/2011/relationships/chartColorStyle" Target="colors13.xml" /><Relationship Id="rId3" Type="http://schemas.microsoft.com/office/2011/relationships/chartStyle" Target="style13.xml" /></Relationships>
</file>

<file path=ppt/charts/_rels/chart1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3.xlsx" /><Relationship Id="rId2" Type="http://schemas.microsoft.com/office/2011/relationships/chartColorStyle" Target="colors14.xml" /><Relationship Id="rId3" Type="http://schemas.microsoft.com/office/2011/relationships/chartStyle" Target="style14.xml" /></Relationships>
</file>

<file path=ppt/charts/_rels/chart1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4.xlsx" /></Relationships>
</file>

<file path=ppt/charts/_rels/chart1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5.xlsx" /></Relationships>
</file>

<file path=ppt/charts/_rels/chart1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6.xlsx" /><Relationship Id="rId2" Type="http://schemas.microsoft.com/office/2011/relationships/chartColorStyle" Target="colors17.xml" /><Relationship Id="rId3" Type="http://schemas.microsoft.com/office/2011/relationships/chartStyle" Target="style17.xml" /></Relationships>
</file>

<file path=ppt/charts/_rels/chart1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7.xlsx" /><Relationship Id="rId2" Type="http://schemas.microsoft.com/office/2011/relationships/chartColorStyle" Target="colors18.xml" /><Relationship Id="rId3" Type="http://schemas.microsoft.com/office/2011/relationships/chartStyle" Target="style18.xml" /></Relationships>
</file>

<file path=ppt/charts/_rels/chart1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8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2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9.xlsx" /></Relationships>
</file>

<file path=ppt/charts/_rels/chart2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0.xlsx" /><Relationship Id="rId2" Type="http://schemas.microsoft.com/office/2011/relationships/chartColorStyle" Target="colors21.xml" /><Relationship Id="rId3" Type="http://schemas.microsoft.com/office/2011/relationships/chartStyle" Target="style21.xml" /></Relationships>
</file>

<file path=ppt/charts/_rels/chart2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1.xlsx" /><Relationship Id="rId2" Type="http://schemas.microsoft.com/office/2011/relationships/chartColorStyle" Target="colors22.xml" /><Relationship Id="rId3" Type="http://schemas.microsoft.com/office/2011/relationships/chartStyle" Target="style22.xml" /></Relationships>
</file>

<file path=ppt/charts/_rels/chart2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2.xlsx" /></Relationships>
</file>

<file path=ppt/charts/_rels/chart2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3.xlsx" /></Relationships>
</file>

<file path=ppt/charts/_rels/chart2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4.xlsx" /><Relationship Id="rId2" Type="http://schemas.microsoft.com/office/2011/relationships/chartColorStyle" Target="colors25.xml" /><Relationship Id="rId3" Type="http://schemas.microsoft.com/office/2011/relationships/chartStyle" Target="style25.xml" /></Relationships>
</file>

<file path=ppt/charts/_rels/chart2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5.xlsx" /><Relationship Id="rId2" Type="http://schemas.microsoft.com/office/2011/relationships/chartColorStyle" Target="colors26.xml" /><Relationship Id="rId3" Type="http://schemas.microsoft.com/office/2011/relationships/chartStyle" Target="style26.xml" /></Relationships>
</file>

<file path=ppt/charts/_rels/chart2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6.xlsx" /></Relationships>
</file>

<file path=ppt/charts/_rels/chart2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7.xlsx" /></Relationships>
</file>

<file path=ppt/charts/_rels/chart2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8.xlsx" /><Relationship Id="rId2" Type="http://schemas.microsoft.com/office/2011/relationships/chartColorStyle" Target="colors29.xml" /><Relationship Id="rId3" Type="http://schemas.microsoft.com/office/2011/relationships/chartStyle" Target="style29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9.xlsx" /><Relationship Id="rId2" Type="http://schemas.microsoft.com/office/2011/relationships/chartColorStyle" Target="colors30.xml" /><Relationship Id="rId3" Type="http://schemas.microsoft.com/office/2011/relationships/chartStyle" Target="style30.xml" /></Relationships>
</file>

<file path=ppt/charts/_rels/chart3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0.xlsx" /></Relationships>
</file>

<file path=ppt/charts/_rels/chart3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1.xlsx" /></Relationships>
</file>

<file path=ppt/charts/_rels/chart3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2.xlsx" /><Relationship Id="rId2" Type="http://schemas.microsoft.com/office/2011/relationships/chartColorStyle" Target="colors33.xml" /><Relationship Id="rId3" Type="http://schemas.microsoft.com/office/2011/relationships/chartStyle" Target="style33.xml" /></Relationships>
</file>

<file path=ppt/charts/_rels/chart3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3.xlsx" /><Relationship Id="rId2" Type="http://schemas.microsoft.com/office/2011/relationships/chartColorStyle" Target="colors34.xml" /><Relationship Id="rId3" Type="http://schemas.microsoft.com/office/2011/relationships/chartStyle" Target="style34.xml" /></Relationships>
</file>

<file path=ppt/charts/_rels/chart3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4.xlsx" /></Relationships>
</file>

<file path=ppt/charts/_rels/chart3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5.xlsx" /></Relationships>
</file>

<file path=ppt/charts/_rels/chart3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6.xlsx" /><Relationship Id="rId2" Type="http://schemas.microsoft.com/office/2011/relationships/chartColorStyle" Target="colors37.xml" /><Relationship Id="rId3" Type="http://schemas.microsoft.com/office/2011/relationships/chartStyle" Target="style37.xml" /></Relationships>
</file>

<file path=ppt/charts/_rels/chart3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7.xlsx" /></Relationships>
</file>

<file path=ppt/charts/_rels/chart3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8.xlsx" /><Relationship Id="rId2" Type="http://schemas.microsoft.com/office/2011/relationships/chartColorStyle" Target="colors39.xml" /><Relationship Id="rId3" Type="http://schemas.microsoft.com/office/2011/relationships/chartStyle" Target="style39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9.xlsx" /><Relationship Id="rId2" Type="http://schemas.microsoft.com/office/2011/relationships/chartColorStyle" Target="colors40.xml" /><Relationship Id="rId3" Type="http://schemas.microsoft.com/office/2011/relationships/chartStyle" Target="style40.xml" /></Relationships>
</file>

<file path=ppt/charts/_rels/chart4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0.xlsx" /></Relationships>
</file>

<file path=ppt/charts/_rels/chart4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1.xlsx" /></Relationships>
</file>

<file path=ppt/charts/_rels/chart4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2.xlsx" /><Relationship Id="rId2" Type="http://schemas.microsoft.com/office/2011/relationships/chartColorStyle" Target="colors43.xml" /><Relationship Id="rId3" Type="http://schemas.microsoft.com/office/2011/relationships/chartStyle" Target="style43.xml" /></Relationships>
</file>

<file path=ppt/charts/_rels/chart4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3.xlsx" /></Relationships>
</file>

<file path=ppt/charts/_rels/chart4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4.xlsx" /><Relationship Id="rId2" Type="http://schemas.microsoft.com/office/2011/relationships/chartColorStyle" Target="colors45.xml" /><Relationship Id="rId3" Type="http://schemas.microsoft.com/office/2011/relationships/chartStyle" Target="style45.xml" /></Relationships>
</file>

<file path=ppt/charts/_rels/chart4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5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microsoft.com/office/2011/relationships/chartColorStyle" Target="colors6.xml" /><Relationship Id="rId3" Type="http://schemas.microsoft.com/office/2011/relationships/chartStyle" Target="style6.xm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Relationship Id="rId2" Type="http://schemas.microsoft.com/office/2011/relationships/chartColorStyle" Target="colors9.xml" /><Relationship Id="rId3" Type="http://schemas.microsoft.com/office/2011/relationships/chartStyle" Target="style9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0.0637</c:v>
                </c:pt>
                <c:pt idx="1">
                  <c:v>0.0696</c:v>
                </c:pt>
                <c:pt idx="2">
                  <c:v>0.0891</c:v>
                </c:pt>
                <c:pt idx="3">
                  <c:v>0.1055</c:v>
                </c:pt>
                <c:pt idx="4">
                  <c:v>0.197</c:v>
                </c:pt>
                <c:pt idx="5">
                  <c:v>0.2777</c:v>
                </c:pt>
                <c:pt idx="6">
                  <c:v>0.197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Birley Arms PR41TN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0.0875</c:v>
                </c:pt>
                <c:pt idx="1">
                  <c:v>0.0661</c:v>
                </c:pt>
                <c:pt idx="2">
                  <c:v>0.0967</c:v>
                </c:pt>
                <c:pt idx="3">
                  <c:v>0.1229</c:v>
                </c:pt>
                <c:pt idx="4">
                  <c:v>0.176</c:v>
                </c:pt>
                <c:pt idx="5">
                  <c:v>0.2238</c:v>
                </c:pt>
                <c:pt idx="6">
                  <c:v>0.2266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Queens FY85LB</c:v>
                </c:pt>
                <c:pt idx="1">
                  <c:v>Wrea Green Institute PR42PH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0.6938</c:v>
                </c:pt>
                <c:pt idx="1">
                  <c:v>0.6882</c:v>
                </c:pt>
                <c:pt idx="2">
                  <c:v>0.6602</c:v>
                </c:pt>
                <c:pt idx="3">
                  <c:v>0.5671</c:v>
                </c:pt>
                <c:pt idx="4">
                  <c:v>0.5615</c:v>
                </c:pt>
                <c:pt idx="5">
                  <c:v>0.4445</c:v>
                </c:pt>
                <c:pt idx="6">
                  <c:v>0.395</c:v>
                </c:pt>
                <c:pt idx="7">
                  <c:v>0.3818</c:v>
                </c:pt>
                <c:pt idx="8">
                  <c:v>0.3207</c:v>
                </c:pt>
                <c:pt idx="9">
                  <c:v>0.2314</c:v>
                </c:pt>
                <c:pt idx="10">
                  <c:v>0.0908</c:v>
                </c:pt>
                <c:pt idx="11">
                  <c:v>0.0159</c:v>
                </c:pt>
                <c:pt idx="12">
                  <c:v>-0.0355</c:v>
                </c:pt>
                <c:pt idx="13">
                  <c:v>-0.2521</c:v>
                </c:pt>
                <c:pt idx="14">
                  <c:v>-0.3057</c:v>
                </c:pt>
                <c:pt idx="15">
                  <c:v>-0.6091</c:v>
                </c:pt>
                <c:pt idx="16">
                  <c:v>-1.2081</c:v>
                </c:pt>
                <c:pt idx="17">
                  <c:v>-1.5226</c:v>
                </c:pt>
                <c:pt idx="18">
                  <c:v>-1.5988</c:v>
                </c:pt>
                <c:pt idx="19">
                  <c:v>-5.5804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'Sheet1'!$A$2:$A$21</c:f>
              <c:strCache>
                <c:ptCount val="20"/>
                <c:pt idx="0">
                  <c:v>Ship Inn PR41HA</c:v>
                </c:pt>
                <c:pt idx="1">
                  <c:v>Tap N Drum PR41XA</c:v>
                </c:pt>
                <c:pt idx="2">
                  <c:v>Plough Hotel PR41XA</c:v>
                </c:pt>
                <c:pt idx="3">
                  <c:v>Clifton Arms Warton PR41AD</c:v>
                </c:pt>
                <c:pt idx="4">
                  <c:v>The Railway Hotel FY85DH</c:v>
                </c:pt>
                <c:pt idx="5">
                  <c:v>Kingfisher Tavern PR42DZ</c:v>
                </c:pt>
                <c:pt idx="6">
                  <c:v>Ship &amp; Royal (Lytham St Annes) FY85EH</c:v>
                </c:pt>
                <c:pt idx="7">
                  <c:v>Taps (Lytham St Annes) FY85LE</c:v>
                </c:pt>
                <c:pt idx="8">
                  <c:v>Stanley Arms PR43BL</c:v>
                </c:pt>
                <c:pt idx="9">
                  <c:v>Wrea Green Institute PR42PH</c:v>
                </c:pt>
                <c:pt idx="10">
                  <c:v>Station Tavern FY85PA</c:v>
                </c:pt>
                <c:pt idx="11">
                  <c:v>Kirkham Bierhaus PR42AB</c:v>
                </c:pt>
                <c:pt idx="12">
                  <c:v>Kirkham Conservative Club PR42BB</c:v>
                </c:pt>
                <c:pt idx="13">
                  <c:v>Tap And Vent PR42AB</c:v>
                </c:pt>
                <c:pt idx="14">
                  <c:v>Marvins Lytham FY85LE</c:v>
                </c:pt>
                <c:pt idx="15">
                  <c:v>Lytham House FY85LE</c:v>
                </c:pt>
                <c:pt idx="16">
                  <c:v>Coach &amp; Horses PR41PD</c:v>
                </c:pt>
                <c:pt idx="17">
                  <c:v>Stables Bar PR42ZA</c:v>
                </c:pt>
                <c:pt idx="18">
                  <c:v>Queens FY85LB</c:v>
                </c:pt>
                <c:pt idx="19">
                  <c:v>Birley Arms PR41TN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0.0834</c:v>
                </c:pt>
                <c:pt idx="1">
                  <c:v>0.0045</c:v>
                </c:pt>
                <c:pt idx="2">
                  <c:v>0.0102</c:v>
                </c:pt>
                <c:pt idx="3">
                  <c:v>0.0186</c:v>
                </c:pt>
                <c:pt idx="4">
                  <c:v>0.0648</c:v>
                </c:pt>
                <c:pt idx="5">
                  <c:v>0.0693</c:v>
                </c:pt>
                <c:pt idx="6">
                  <c:v>0.0441</c:v>
                </c:pt>
                <c:pt idx="7">
                  <c:v>0.0589</c:v>
                </c:pt>
                <c:pt idx="8">
                  <c:v>0.016</c:v>
                </c:pt>
                <c:pt idx="9">
                  <c:v>0.0204</c:v>
                </c:pt>
                <c:pt idx="10">
                  <c:v>0.0625</c:v>
                </c:pt>
                <c:pt idx="11">
                  <c:v>0.0185</c:v>
                </c:pt>
                <c:pt idx="12">
                  <c:v>0.0321</c:v>
                </c:pt>
                <c:pt idx="13">
                  <c:v>0.0123</c:v>
                </c:pt>
                <c:pt idx="14">
                  <c:v>0.0528</c:v>
                </c:pt>
                <c:pt idx="15">
                  <c:v>0.1216</c:v>
                </c:pt>
                <c:pt idx="16">
                  <c:v>0.031</c:v>
                </c:pt>
                <c:pt idx="17">
                  <c:v>0.0356</c:v>
                </c:pt>
                <c:pt idx="18">
                  <c:v>0.1871</c:v>
                </c:pt>
                <c:pt idx="19">
                  <c:v>0.0556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Ship Inn PR41HA</c:v>
                </c:pt>
                <c:pt idx="1">
                  <c:v>Tap N Drum PR41XA</c:v>
                </c:pt>
                <c:pt idx="2">
                  <c:v>Plough Hotel PR41XA</c:v>
                </c:pt>
                <c:pt idx="3">
                  <c:v>Clifton Arms Warton PR41AD</c:v>
                </c:pt>
                <c:pt idx="4">
                  <c:v>The Railway Hotel FY85DH</c:v>
                </c:pt>
                <c:pt idx="5">
                  <c:v>Kingfisher Tavern PR42DZ</c:v>
                </c:pt>
                <c:pt idx="6">
                  <c:v>Ship &amp; Royal (Lytham St Annes) FY85EH</c:v>
                </c:pt>
                <c:pt idx="7">
                  <c:v>Taps (Lytham St Annes) FY85LE</c:v>
                </c:pt>
                <c:pt idx="8">
                  <c:v>Stanley Arms PR43BL</c:v>
                </c:pt>
                <c:pt idx="9">
                  <c:v>Wrea Green Institute PR42PH</c:v>
                </c:pt>
                <c:pt idx="10">
                  <c:v>Station Tavern FY85PA</c:v>
                </c:pt>
                <c:pt idx="11">
                  <c:v>Kirkham Bierhaus PR42AB</c:v>
                </c:pt>
                <c:pt idx="12">
                  <c:v>Kirkham Conservative Club PR42BB</c:v>
                </c:pt>
                <c:pt idx="13">
                  <c:v>Tap And Vent PR42AB</c:v>
                </c:pt>
                <c:pt idx="14">
                  <c:v>Marvins Lytham FY85LE</c:v>
                </c:pt>
                <c:pt idx="15">
                  <c:v>Lytham House FY85LE</c:v>
                </c:pt>
                <c:pt idx="16">
                  <c:v>Coach &amp; Horses PR41PD</c:v>
                </c:pt>
                <c:pt idx="17">
                  <c:v>Stables Bar PR42ZA</c:v>
                </c:pt>
                <c:pt idx="18">
                  <c:v>Queens FY85LB</c:v>
                </c:pt>
                <c:pt idx="19">
                  <c:v>Birley Arms PR41TN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0.0987</c:v>
                </c:pt>
                <c:pt idx="1">
                  <c:v>0.0151</c:v>
                </c:pt>
                <c:pt idx="2">
                  <c:v>0.0188</c:v>
                </c:pt>
                <c:pt idx="3">
                  <c:v>0.0256</c:v>
                </c:pt>
                <c:pt idx="4">
                  <c:v>0.0701</c:v>
                </c:pt>
                <c:pt idx="5">
                  <c:v>0.0728</c:v>
                </c:pt>
                <c:pt idx="6">
                  <c:v>0.0472</c:v>
                </c:pt>
                <c:pt idx="7">
                  <c:v>0.0614</c:v>
                </c:pt>
                <c:pt idx="8">
                  <c:v>0.0175</c:v>
                </c:pt>
                <c:pt idx="9">
                  <c:v>0.0217</c:v>
                </c:pt>
                <c:pt idx="10">
                  <c:v>0.0634</c:v>
                </c:pt>
                <c:pt idx="11">
                  <c:v>0.0192</c:v>
                </c:pt>
                <c:pt idx="12">
                  <c:v>0.0326</c:v>
                </c:pt>
                <c:pt idx="13">
                  <c:v>0.0111</c:v>
                </c:pt>
                <c:pt idx="14">
                  <c:v>0.0503</c:v>
                </c:pt>
                <c:pt idx="15">
                  <c:v>0.1158</c:v>
                </c:pt>
                <c:pt idx="16">
                  <c:v>0.0247</c:v>
                </c:pt>
                <c:pt idx="17">
                  <c:v>0.0263</c:v>
                </c:pt>
                <c:pt idx="18">
                  <c:v>0.1766</c:v>
                </c:pt>
                <c:pt idx="19">
                  <c:v>0.0303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Ship Inn PR41HA</c:v>
                </c:pt>
                <c:pt idx="1">
                  <c:v>Tap N Drum PR41XA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0.0153</c:v>
                </c:pt>
                <c:pt idx="1">
                  <c:v>0.0106</c:v>
                </c:pt>
                <c:pt idx="2">
                  <c:v>0.0086</c:v>
                </c:pt>
                <c:pt idx="3">
                  <c:v>0.007</c:v>
                </c:pt>
                <c:pt idx="4">
                  <c:v>0.0053</c:v>
                </c:pt>
                <c:pt idx="5">
                  <c:v>0.0035</c:v>
                </c:pt>
                <c:pt idx="6">
                  <c:v>0.0031</c:v>
                </c:pt>
                <c:pt idx="7">
                  <c:v>0.0025</c:v>
                </c:pt>
                <c:pt idx="8">
                  <c:v>0.0015</c:v>
                </c:pt>
                <c:pt idx="9">
                  <c:v>0.0013</c:v>
                </c:pt>
                <c:pt idx="10">
                  <c:v>0.0009</c:v>
                </c:pt>
                <c:pt idx="11">
                  <c:v>0.0007</c:v>
                </c:pt>
                <c:pt idx="12">
                  <c:v>0.0005</c:v>
                </c:pt>
                <c:pt idx="13">
                  <c:v>-0.0012</c:v>
                </c:pt>
                <c:pt idx="14">
                  <c:v>-0.0025</c:v>
                </c:pt>
                <c:pt idx="15">
                  <c:v>-0.0058</c:v>
                </c:pt>
                <c:pt idx="16">
                  <c:v>-0.0063</c:v>
                </c:pt>
                <c:pt idx="17">
                  <c:v>-0.0093</c:v>
                </c:pt>
                <c:pt idx="18">
                  <c:v>-0.0105</c:v>
                </c:pt>
                <c:pt idx="19">
                  <c:v>-0.0253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0.0311</c:v>
                </c:pt>
                <c:pt idx="1">
                  <c:v>0.1253</c:v>
                </c:pt>
                <c:pt idx="2">
                  <c:v>0.1861</c:v>
                </c:pt>
                <c:pt idx="3">
                  <c:v>0.2011</c:v>
                </c:pt>
                <c:pt idx="4">
                  <c:v>0.2602</c:v>
                </c:pt>
                <c:pt idx="5">
                  <c:v>0.1387</c:v>
                </c:pt>
                <c:pt idx="6">
                  <c:v>0.0573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Birley Arms PR41TN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0.0374</c:v>
                </c:pt>
                <c:pt idx="1">
                  <c:v>0.1036</c:v>
                </c:pt>
                <c:pt idx="2">
                  <c:v>0.1832</c:v>
                </c:pt>
                <c:pt idx="3">
                  <c:v>0.1746</c:v>
                </c:pt>
                <c:pt idx="4">
                  <c:v>0.2208</c:v>
                </c:pt>
                <c:pt idx="5">
                  <c:v>0.1458</c:v>
                </c:pt>
                <c:pt idx="6">
                  <c:v>0.1342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0.0063</c:v>
                </c:pt>
                <c:pt idx="1">
                  <c:v>-0.0217</c:v>
                </c:pt>
                <c:pt idx="2">
                  <c:v>-0.0029</c:v>
                </c:pt>
                <c:pt idx="3">
                  <c:v>-0.0265</c:v>
                </c:pt>
                <c:pt idx="4">
                  <c:v>-0.0394</c:v>
                </c:pt>
                <c:pt idx="5">
                  <c:v>0.0071</c:v>
                </c:pt>
                <c:pt idx="6">
                  <c:v>0.0769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0.0238</c:v>
                </c:pt>
                <c:pt idx="1">
                  <c:v>-0.0035</c:v>
                </c:pt>
                <c:pt idx="2">
                  <c:v>0.0076</c:v>
                </c:pt>
                <c:pt idx="3">
                  <c:v>0.0174</c:v>
                </c:pt>
                <c:pt idx="4">
                  <c:v>-0.021</c:v>
                </c:pt>
                <c:pt idx="5">
                  <c:v>-0.0539</c:v>
                </c:pt>
                <c:pt idx="6">
                  <c:v>0.0296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0.2731</c:v>
                </c:pt>
                <c:pt idx="1">
                  <c:v>0.5691</c:v>
                </c:pt>
                <c:pt idx="2">
                  <c:v>0.1577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Birley Arms PR41TN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0.2058</c:v>
                </c:pt>
                <c:pt idx="1">
                  <c:v>0.5443</c:v>
                </c:pt>
                <c:pt idx="2">
                  <c:v>0.2497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-0.0673</c:v>
                </c:pt>
                <c:pt idx="1">
                  <c:v>-0.0248</c:v>
                </c:pt>
                <c:pt idx="2">
                  <c:v>0.092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0.3563</c:v>
                </c:pt>
                <c:pt idx="1">
                  <c:v>0.6436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Birley Arms PR41TN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0.4294</c:v>
                </c:pt>
                <c:pt idx="1">
                  <c:v>0.5705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0.0731</c:v>
                </c:pt>
                <c:pt idx="1">
                  <c:v>-0.0731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0.1314</c:v>
                </c:pt>
                <c:pt idx="1">
                  <c:v>0.0456</c:v>
                </c:pt>
                <c:pt idx="2">
                  <c:v>0.1935</c:v>
                </c:pt>
                <c:pt idx="3">
                  <c:v>0.1301</c:v>
                </c:pt>
                <c:pt idx="4">
                  <c:v>0.1055</c:v>
                </c:pt>
                <c:pt idx="5">
                  <c:v>0.1366</c:v>
                </c:pt>
                <c:pt idx="6">
                  <c:v>0.0937</c:v>
                </c:pt>
                <c:pt idx="7">
                  <c:v>0.1632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Birley Arms PR41TN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0.31</c:v>
                </c:pt>
                <c:pt idx="1">
                  <c:v>0.0562</c:v>
                </c:pt>
                <c:pt idx="2">
                  <c:v>0.2237</c:v>
                </c:pt>
                <c:pt idx="3">
                  <c:v>0.0308</c:v>
                </c:pt>
                <c:pt idx="4">
                  <c:v>0.0626</c:v>
                </c:pt>
                <c:pt idx="5">
                  <c:v>0.1062</c:v>
                </c:pt>
                <c:pt idx="6">
                  <c:v>0.0571</c:v>
                </c:pt>
                <c:pt idx="7">
                  <c:v>0.153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0.1786</c:v>
                </c:pt>
                <c:pt idx="1">
                  <c:v>0.0106</c:v>
                </c:pt>
                <c:pt idx="2">
                  <c:v>0.0302</c:v>
                </c:pt>
                <c:pt idx="3">
                  <c:v>-0.0993</c:v>
                </c:pt>
                <c:pt idx="4">
                  <c:v>-0.0429</c:v>
                </c:pt>
                <c:pt idx="5">
                  <c:v>-0.0304</c:v>
                </c:pt>
                <c:pt idx="6">
                  <c:v>-0.0366</c:v>
                </c:pt>
                <c:pt idx="7">
                  <c:v>-0.0102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0.2877</c:v>
                </c:pt>
                <c:pt idx="1">
                  <c:v>0.1628</c:v>
                </c:pt>
                <c:pt idx="2">
                  <c:v>0.1051</c:v>
                </c:pt>
                <c:pt idx="3">
                  <c:v>0.1314</c:v>
                </c:pt>
                <c:pt idx="4">
                  <c:v>0.0951</c:v>
                </c:pt>
                <c:pt idx="5">
                  <c:v>0.1507</c:v>
                </c:pt>
                <c:pt idx="6">
                  <c:v>0.0668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Birley Arms PR41TN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0.2195</c:v>
                </c:pt>
                <c:pt idx="1">
                  <c:v>0.3184</c:v>
                </c:pt>
                <c:pt idx="2">
                  <c:v>0.0729</c:v>
                </c:pt>
                <c:pt idx="3">
                  <c:v>0.0882</c:v>
                </c:pt>
                <c:pt idx="4">
                  <c:v>0.0578</c:v>
                </c:pt>
                <c:pt idx="5">
                  <c:v>0.1273</c:v>
                </c:pt>
                <c:pt idx="6">
                  <c:v>0.1155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-0.0682</c:v>
                </c:pt>
                <c:pt idx="1">
                  <c:v>0.1556</c:v>
                </c:pt>
                <c:pt idx="2">
                  <c:v>-0.0322</c:v>
                </c:pt>
                <c:pt idx="3">
                  <c:v>-0.0432</c:v>
                </c:pt>
                <c:pt idx="4">
                  <c:v>-0.0373</c:v>
                </c:pt>
                <c:pt idx="5">
                  <c:v>-0.0234</c:v>
                </c:pt>
                <c:pt idx="6">
                  <c:v>0.0487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Birley Arms PR41TN</c:v>
                </c:pt>
                <c:pt idx="1">
                  <c:v>Ship Inn PR41HA</c:v>
                </c:pt>
                <c:pt idx="2">
                  <c:v>Clifton Arms Warton PR41AD</c:v>
                </c:pt>
                <c:pt idx="3">
                  <c:v>Kingfisher Tavern PR42DZ</c:v>
                </c:pt>
                <c:pt idx="4">
                  <c:v>Tap N Drum PR41XA</c:v>
                </c:pt>
                <c:pt idx="5">
                  <c:v>Queens FY85LB</c:v>
                </c:pt>
                <c:pt idx="6">
                  <c:v>Coach &amp; Horses PR41PD</c:v>
                </c:pt>
                <c:pt idx="7">
                  <c:v>Lytham House FY85LE</c:v>
                </c:pt>
                <c:pt idx="8">
                  <c:v>The Railway Hotel FY85DH</c:v>
                </c:pt>
                <c:pt idx="9">
                  <c:v>Plough Hotel PR41XA</c:v>
                </c:pt>
                <c:pt idx="10">
                  <c:v>Marvins Lytham FY85LE</c:v>
                </c:pt>
                <c:pt idx="11">
                  <c:v>Station Tavern FY85PA</c:v>
                </c:pt>
                <c:pt idx="12">
                  <c:v>Kirkham Bierhaus PR42AB</c:v>
                </c:pt>
                <c:pt idx="13">
                  <c:v>Ship &amp; Royal (Lytham St Annes) FY85EH</c:v>
                </c:pt>
                <c:pt idx="14">
                  <c:v>Taps (Lytham St Annes) FY85LE</c:v>
                </c:pt>
                <c:pt idx="15">
                  <c:v>Wrea Green Institute PR42PH</c:v>
                </c:pt>
                <c:pt idx="16">
                  <c:v>Stables Bar PR42ZA</c:v>
                </c:pt>
                <c:pt idx="17">
                  <c:v>Stanley Arms PR43BL</c:v>
                </c:pt>
                <c:pt idx="18">
                  <c:v>Tap And Vent PR42AB</c:v>
                </c:pt>
                <c:pt idx="19">
                  <c:v>Kirkham Conservative Club PR42BB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0.2403</c:v>
                </c:pt>
                <c:pt idx="1">
                  <c:v>0.1121</c:v>
                </c:pt>
                <c:pt idx="2">
                  <c:v>0.0986</c:v>
                </c:pt>
                <c:pt idx="3">
                  <c:v>0.0655</c:v>
                </c:pt>
                <c:pt idx="4">
                  <c:v>0.0588</c:v>
                </c:pt>
                <c:pt idx="5">
                  <c:v>0.0538</c:v>
                </c:pt>
                <c:pt idx="6">
                  <c:v>0.0482</c:v>
                </c:pt>
                <c:pt idx="7">
                  <c:v>0.045</c:v>
                </c:pt>
                <c:pt idx="8">
                  <c:v>0.0368</c:v>
                </c:pt>
                <c:pt idx="9">
                  <c:v>0.0343</c:v>
                </c:pt>
                <c:pt idx="10">
                  <c:v>0.027</c:v>
                </c:pt>
                <c:pt idx="11">
                  <c:v>0.0268</c:v>
                </c:pt>
                <c:pt idx="12">
                  <c:v>0.0266</c:v>
                </c:pt>
                <c:pt idx="13">
                  <c:v>0.0262</c:v>
                </c:pt>
                <c:pt idx="14">
                  <c:v>0.023</c:v>
                </c:pt>
                <c:pt idx="15">
                  <c:v>0.018</c:v>
                </c:pt>
                <c:pt idx="16">
                  <c:v>0.0165</c:v>
                </c:pt>
                <c:pt idx="17">
                  <c:v>0.0149</c:v>
                </c:pt>
                <c:pt idx="18">
                  <c:v>0.0134</c:v>
                </c:pt>
                <c:pt idx="19">
                  <c:v>0.0132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'Sheet1'!$A$2:$A$21</c:f>
              <c:strCache>
                <c:ptCount val="20"/>
                <c:pt idx="0">
                  <c:v>Tap N Drum PR41XA</c:v>
                </c:pt>
                <c:pt idx="1">
                  <c:v>Ship Inn PR41HA</c:v>
                </c:pt>
                <c:pt idx="2">
                  <c:v>Clifton Arms Warton PR41AD</c:v>
                </c:pt>
                <c:pt idx="3">
                  <c:v>Plough Hotel PR41XA</c:v>
                </c:pt>
                <c:pt idx="4">
                  <c:v>Kingfisher Tavern PR42DZ</c:v>
                </c:pt>
                <c:pt idx="5">
                  <c:v>Kirkham Bierhaus PR42AB</c:v>
                </c:pt>
                <c:pt idx="6">
                  <c:v>Taps (Lytham St Annes) FY85LE</c:v>
                </c:pt>
                <c:pt idx="7">
                  <c:v>Stanley Arms PR43BL</c:v>
                </c:pt>
                <c:pt idx="8">
                  <c:v>The Railway Hotel FY85DH</c:v>
                </c:pt>
                <c:pt idx="9">
                  <c:v>Wrea Green Institute PR42PH</c:v>
                </c:pt>
                <c:pt idx="10">
                  <c:v>Ship &amp; Royal (Lytham St Annes) FY85EH</c:v>
                </c:pt>
                <c:pt idx="11">
                  <c:v>Marvins Lytham FY85LE</c:v>
                </c:pt>
                <c:pt idx="12">
                  <c:v>Station Tavern FY85PA</c:v>
                </c:pt>
                <c:pt idx="13">
                  <c:v>Tap And Vent PR42AB</c:v>
                </c:pt>
                <c:pt idx="14">
                  <c:v>Queens FY85LB</c:v>
                </c:pt>
                <c:pt idx="15">
                  <c:v>Coach &amp; Horses PR41PD</c:v>
                </c:pt>
                <c:pt idx="16">
                  <c:v>Lytham House FY85LE</c:v>
                </c:pt>
                <c:pt idx="17">
                  <c:v>Kirkham Conservative Club PR42BB</c:v>
                </c:pt>
                <c:pt idx="18">
                  <c:v>Stables Bar PR42ZA</c:v>
                </c:pt>
                <c:pt idx="19">
                  <c:v>Birley Arms PR41TN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0.0131</c:v>
                </c:pt>
                <c:pt idx="1">
                  <c:v>0.092</c:v>
                </c:pt>
                <c:pt idx="2">
                  <c:v>0.0542</c:v>
                </c:pt>
                <c:pt idx="3">
                  <c:v>0.0166</c:v>
                </c:pt>
                <c:pt idx="4">
                  <c:v>0.0573</c:v>
                </c:pt>
                <c:pt idx="5">
                  <c:v>0.0263</c:v>
                </c:pt>
                <c:pt idx="6">
                  <c:v>0.0264</c:v>
                </c:pt>
                <c:pt idx="7">
                  <c:v>0.0173</c:v>
                </c:pt>
                <c:pt idx="8">
                  <c:v>0.0323</c:v>
                </c:pt>
                <c:pt idx="9">
                  <c:v>0.0313</c:v>
                </c:pt>
                <c:pt idx="10">
                  <c:v>0.0283</c:v>
                </c:pt>
                <c:pt idx="11">
                  <c:v>0.0289</c:v>
                </c:pt>
                <c:pt idx="12">
                  <c:v>0.0361</c:v>
                </c:pt>
                <c:pt idx="13">
                  <c:v>0.0159</c:v>
                </c:pt>
                <c:pt idx="14">
                  <c:v>0.0649</c:v>
                </c:pt>
                <c:pt idx="15">
                  <c:v>0.0597</c:v>
                </c:pt>
                <c:pt idx="16">
                  <c:v>0.058</c:v>
                </c:pt>
                <c:pt idx="17">
                  <c:v>0.042</c:v>
                </c:pt>
                <c:pt idx="18">
                  <c:v>0.0548</c:v>
                </c:pt>
                <c:pt idx="19">
                  <c:v>0.2436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Tap N Drum PR41XA</c:v>
                </c:pt>
                <c:pt idx="1">
                  <c:v>Ship Inn PR41HA</c:v>
                </c:pt>
                <c:pt idx="2">
                  <c:v>Clifton Arms Warton PR41AD</c:v>
                </c:pt>
                <c:pt idx="3">
                  <c:v>Plough Hotel PR41XA</c:v>
                </c:pt>
                <c:pt idx="4">
                  <c:v>Kingfisher Tavern PR42DZ</c:v>
                </c:pt>
                <c:pt idx="5">
                  <c:v>Kirkham Bierhaus PR42AB</c:v>
                </c:pt>
                <c:pt idx="6">
                  <c:v>Taps (Lytham St Annes) FY85LE</c:v>
                </c:pt>
                <c:pt idx="7">
                  <c:v>Stanley Arms PR43BL</c:v>
                </c:pt>
                <c:pt idx="8">
                  <c:v>The Railway Hotel FY85DH</c:v>
                </c:pt>
                <c:pt idx="9">
                  <c:v>Wrea Green Institute PR42PH</c:v>
                </c:pt>
                <c:pt idx="10">
                  <c:v>Ship &amp; Royal (Lytham St Annes) FY85EH</c:v>
                </c:pt>
                <c:pt idx="11">
                  <c:v>Marvins Lytham FY85LE</c:v>
                </c:pt>
                <c:pt idx="12">
                  <c:v>Station Tavern FY85PA</c:v>
                </c:pt>
                <c:pt idx="13">
                  <c:v>Tap And Vent PR42AB</c:v>
                </c:pt>
                <c:pt idx="14">
                  <c:v>Queens FY85LB</c:v>
                </c:pt>
                <c:pt idx="15">
                  <c:v>Coach &amp; Horses PR41PD</c:v>
                </c:pt>
                <c:pt idx="16">
                  <c:v>Lytham House FY85LE</c:v>
                </c:pt>
                <c:pt idx="17">
                  <c:v>Kirkham Conservative Club PR42BB</c:v>
                </c:pt>
                <c:pt idx="18">
                  <c:v>Stables Bar PR42ZA</c:v>
                </c:pt>
                <c:pt idx="19">
                  <c:v>Birley Arms PR41TN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0.0465</c:v>
                </c:pt>
                <c:pt idx="1">
                  <c:v>0.1168</c:v>
                </c:pt>
                <c:pt idx="2">
                  <c:v>0.0786</c:v>
                </c:pt>
                <c:pt idx="3">
                  <c:v>0.0314</c:v>
                </c:pt>
                <c:pt idx="4">
                  <c:v>0.0702</c:v>
                </c:pt>
                <c:pt idx="5">
                  <c:v>0.0326</c:v>
                </c:pt>
                <c:pt idx="6">
                  <c:v>0.0318</c:v>
                </c:pt>
                <c:pt idx="7">
                  <c:v>0.0223</c:v>
                </c:pt>
                <c:pt idx="8">
                  <c:v>0.0367</c:v>
                </c:pt>
                <c:pt idx="9">
                  <c:v>0.0342</c:v>
                </c:pt>
                <c:pt idx="10">
                  <c:v>0.0291</c:v>
                </c:pt>
                <c:pt idx="11">
                  <c:v>0.0285</c:v>
                </c:pt>
                <c:pt idx="12">
                  <c:v>0.0356</c:v>
                </c:pt>
                <c:pt idx="13">
                  <c:v>0.015</c:v>
                </c:pt>
                <c:pt idx="14">
                  <c:v>0.0626</c:v>
                </c:pt>
                <c:pt idx="15">
                  <c:v>0.0533</c:v>
                </c:pt>
                <c:pt idx="16">
                  <c:v>0.0512</c:v>
                </c:pt>
                <c:pt idx="17">
                  <c:v>0.0328</c:v>
                </c:pt>
                <c:pt idx="18">
                  <c:v>0.0418</c:v>
                </c:pt>
                <c:pt idx="19">
                  <c:v>0.1482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Tap N Drum PR41XA</c:v>
                </c:pt>
                <c:pt idx="1">
                  <c:v>Ship Inn PR41HA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0.0334</c:v>
                </c:pt>
                <c:pt idx="1">
                  <c:v>0.0248</c:v>
                </c:pt>
                <c:pt idx="2">
                  <c:v>0.0244</c:v>
                </c:pt>
                <c:pt idx="3">
                  <c:v>0.0148</c:v>
                </c:pt>
                <c:pt idx="4">
                  <c:v>0.0129</c:v>
                </c:pt>
                <c:pt idx="5">
                  <c:v>0.0063</c:v>
                </c:pt>
                <c:pt idx="6">
                  <c:v>0.0054</c:v>
                </c:pt>
                <c:pt idx="7">
                  <c:v>0.005</c:v>
                </c:pt>
                <c:pt idx="8">
                  <c:v>0.0044</c:v>
                </c:pt>
                <c:pt idx="9">
                  <c:v>0.0029</c:v>
                </c:pt>
                <c:pt idx="10">
                  <c:v>0.0008</c:v>
                </c:pt>
                <c:pt idx="11">
                  <c:v>-0.0004</c:v>
                </c:pt>
                <c:pt idx="12">
                  <c:v>-0.0005</c:v>
                </c:pt>
                <c:pt idx="13">
                  <c:v>-0.0009</c:v>
                </c:pt>
                <c:pt idx="14">
                  <c:v>-0.0023</c:v>
                </c:pt>
                <c:pt idx="15">
                  <c:v>-0.0064</c:v>
                </c:pt>
                <c:pt idx="16">
                  <c:v>-0.0068</c:v>
                </c:pt>
                <c:pt idx="17">
                  <c:v>-0.0092</c:v>
                </c:pt>
                <c:pt idx="18">
                  <c:v>-0.013</c:v>
                </c:pt>
                <c:pt idx="19">
                  <c:v>-0.0954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7195164974607409"/>
          <c:y val="0.028981141881795684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City</c:v>
                </c:pt>
                <c:pt idx="1">
                  <c:v>Fireside Scenic</c:v>
                </c:pt>
                <c:pt idx="2">
                  <c:v>Mighty Local</c:v>
                </c:pt>
                <c:pt idx="3">
                  <c:v>Our Local</c:v>
                </c:pt>
                <c:pt idx="4">
                  <c:v>Our Local Destination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0.33901050402886</c:v>
                </c:pt>
                <c:pt idx="1">
                  <c:v>0.644579462378253</c:v>
                </c:pt>
                <c:pt idx="2">
                  <c:v>0.266819028904141</c:v>
                </c:pt>
                <c:pt idx="3">
                  <c:v>0.650768094632739</c:v>
                </c:pt>
                <c:pt idx="4">
                  <c:v>0.799986538689173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City</c:v>
                </c:pt>
                <c:pt idx="1">
                  <c:v>Fireside Scenic</c:v>
                </c:pt>
                <c:pt idx="2">
                  <c:v>Mighty Local</c:v>
                </c:pt>
                <c:pt idx="3">
                  <c:v>Our Local</c:v>
                </c:pt>
                <c:pt idx="4">
                  <c:v>Our Local Destination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City</c:v>
                </c:pt>
                <c:pt idx="1">
                  <c:v>Fireside Scenic</c:v>
                </c:pt>
                <c:pt idx="2">
                  <c:v>Mighty Local</c:v>
                </c:pt>
                <c:pt idx="3">
                  <c:v>Our Local</c:v>
                </c:pt>
                <c:pt idx="4">
                  <c:v>Our Local Destination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0.04376182361874574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361528757337316"/>
          <c:y val="0.074179455520350268"/>
          <c:w val="0.83239026358280876"/>
          <c:h val="0.76754836815047833"/>
        </c:manualLayout>
      </c:layout>
      <c:radarChart>
        <c:radarStyle val="filled"/>
        <c:ser>
          <c:idx val="0"/>
          <c:order val="0"/>
          <c:tx>
            <c:strRef>
              <c:f>Sheet1!$B$1</c:f>
              <c:strCache>
                <c:ptCount val="1"/>
                <c:pt idx="0">
                  <c:v>Birley Arms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0.31</c:v>
                </c:pt>
                <c:pt idx="1">
                  <c:v>0.0562</c:v>
                </c:pt>
                <c:pt idx="2">
                  <c:v>0.2237</c:v>
                </c:pt>
                <c:pt idx="3">
                  <c:v>0.0308</c:v>
                </c:pt>
                <c:pt idx="4">
                  <c:v>0.0626</c:v>
                </c:pt>
                <c:pt idx="5">
                  <c:v>0.1062</c:v>
                </c:pt>
                <c:pt idx="6">
                  <c:v>0.0571</c:v>
                </c:pt>
                <c:pt idx="7">
                  <c:v>0.153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0.1314</c:v>
                </c:pt>
                <c:pt idx="1">
                  <c:v>0.0456</c:v>
                </c:pt>
                <c:pt idx="2">
                  <c:v>0.1935</c:v>
                </c:pt>
                <c:pt idx="3">
                  <c:v>0.1301</c:v>
                </c:pt>
                <c:pt idx="4">
                  <c:v>0.1055</c:v>
                </c:pt>
                <c:pt idx="5">
                  <c:v>0.1366</c:v>
                </c:pt>
                <c:pt idx="6">
                  <c:v>0.0937</c:v>
                </c:pt>
                <c:pt idx="7">
                  <c:v>0.1632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0.0803</c:v>
                </c:pt>
                <c:pt idx="1">
                  <c:v>0.0571</c:v>
                </c:pt>
                <c:pt idx="2">
                  <c:v>0.295</c:v>
                </c:pt>
                <c:pt idx="3">
                  <c:v>0.1059</c:v>
                </c:pt>
                <c:pt idx="4">
                  <c:v>0.1167</c:v>
                </c:pt>
                <c:pt idx="5">
                  <c:v>0.1176</c:v>
                </c:pt>
                <c:pt idx="6">
                  <c:v>0.0714</c:v>
                </c:pt>
                <c:pt idx="7">
                  <c:v>0.1556</c:v>
                </c:pt>
              </c:numCache>
            </c:numRef>
          </c:val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b="0" sz="8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</c:legendEntry>
      <c:layout>
        <c:manualLayout>
          <c:xMode val="edge"/>
          <c:yMode val="edge"/>
          <c:x val="0"/>
          <c:y val="0.94337913910013982"/>
          <c:w val="1"/>
          <c:h val="0.052891099389281319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9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0.5711</c:v>
                </c:pt>
                <c:pt idx="1">
                  <c:v>0.2696</c:v>
                </c:pt>
                <c:pt idx="2">
                  <c:v>0.0683</c:v>
                </c:pt>
                <c:pt idx="3">
                  <c:v>0.0433</c:v>
                </c:pt>
                <c:pt idx="4">
                  <c:v>0.0474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Birley Arms PR41TN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0.5803</c:v>
                </c:pt>
                <c:pt idx="1">
                  <c:v>0.278</c:v>
                </c:pt>
                <c:pt idx="2">
                  <c:v>0.0663</c:v>
                </c:pt>
                <c:pt idx="3">
                  <c:v>0.0449</c:v>
                </c:pt>
                <c:pt idx="4">
                  <c:v>0.0302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0.0092</c:v>
                </c:pt>
                <c:pt idx="1">
                  <c:v>0.0084</c:v>
                </c:pt>
                <c:pt idx="2">
                  <c:v>-0.002</c:v>
                </c:pt>
                <c:pt idx="3">
                  <c:v>0.0016</c:v>
                </c:pt>
                <c:pt idx="4">
                  <c:v>-0.0172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'Sheet1'!$A$2:$A$21</c:f>
              <c:strCache>
                <c:ptCount val="20"/>
                <c:pt idx="0">
                  <c:v>Queens FY85LB</c:v>
                </c:pt>
                <c:pt idx="1">
                  <c:v>Wrea Green Institute PR42PH</c:v>
                </c:pt>
                <c:pt idx="2">
                  <c:v>Ship Inn PR41HA</c:v>
                </c:pt>
                <c:pt idx="3">
                  <c:v>The Railway Hotel FY85DH</c:v>
                </c:pt>
                <c:pt idx="4">
                  <c:v>Taps (Lytham St Annes) FY85LE</c:v>
                </c:pt>
                <c:pt idx="5">
                  <c:v>Plough Hotel PR41XA</c:v>
                </c:pt>
                <c:pt idx="6">
                  <c:v>Stables Bar PR42ZA</c:v>
                </c:pt>
                <c:pt idx="7">
                  <c:v>Station Tavern FY85PA</c:v>
                </c:pt>
                <c:pt idx="8">
                  <c:v>Tap N Drum PR41XA</c:v>
                </c:pt>
                <c:pt idx="9">
                  <c:v>Kirkham Conservative Club PR42BB</c:v>
                </c:pt>
                <c:pt idx="10">
                  <c:v>Kirkham Bierhaus PR42AB</c:v>
                </c:pt>
                <c:pt idx="11">
                  <c:v>Ship &amp; Royal (Lytham St Annes) FY85EH</c:v>
                </c:pt>
                <c:pt idx="12">
                  <c:v>Stanley Arms PR43BL</c:v>
                </c:pt>
                <c:pt idx="13">
                  <c:v>Tap And Vent PR42AB</c:v>
                </c:pt>
                <c:pt idx="14">
                  <c:v>Marvins Lytham FY85LE</c:v>
                </c:pt>
                <c:pt idx="15">
                  <c:v>Kingfisher Tavern PR42DZ</c:v>
                </c:pt>
                <c:pt idx="16">
                  <c:v>Lytham House FY85LE</c:v>
                </c:pt>
                <c:pt idx="17">
                  <c:v>Coach &amp; Horses PR41PD</c:v>
                </c:pt>
                <c:pt idx="18">
                  <c:v>Clifton Arms Warton PR41AD</c:v>
                </c:pt>
                <c:pt idx="19">
                  <c:v>Birley Arms PR41TN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30.1891</c:v>
                </c:pt>
                <c:pt idx="1">
                  <c:v>8.1402</c:v>
                </c:pt>
                <c:pt idx="2">
                  <c:v>36.0741</c:v>
                </c:pt>
                <c:pt idx="3">
                  <c:v>7.8716</c:v>
                </c:pt>
                <c:pt idx="4">
                  <c:v>10.4896</c:v>
                </c:pt>
                <c:pt idx="5">
                  <c:v>9.3001</c:v>
                </c:pt>
                <c:pt idx="6">
                  <c:v>7.9048</c:v>
                </c:pt>
                <c:pt idx="7">
                  <c:v>13.7365</c:v>
                </c:pt>
                <c:pt idx="8">
                  <c:v>12.0955</c:v>
                </c:pt>
                <c:pt idx="9">
                  <c:v>8.1962</c:v>
                </c:pt>
                <c:pt idx="10">
                  <c:v>9.6447</c:v>
                </c:pt>
                <c:pt idx="11">
                  <c:v>10.6513</c:v>
                </c:pt>
                <c:pt idx="12">
                  <c:v>7.1342</c:v>
                </c:pt>
                <c:pt idx="13">
                  <c:v>10.1854</c:v>
                </c:pt>
                <c:pt idx="14">
                  <c:v>16.1307</c:v>
                </c:pt>
                <c:pt idx="15">
                  <c:v>23.6802</c:v>
                </c:pt>
                <c:pt idx="16">
                  <c:v>31.6562</c:v>
                </c:pt>
                <c:pt idx="17">
                  <c:v>13.411</c:v>
                </c:pt>
                <c:pt idx="18">
                  <c:v>15.4602</c:v>
                </c:pt>
                <c:pt idx="19">
                  <c:v>28.9503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Queens FY85LB</c:v>
                </c:pt>
                <c:pt idx="1">
                  <c:v>Wrea Green Institute PR42PH</c:v>
                </c:pt>
                <c:pt idx="2">
                  <c:v>Ship Inn PR41HA</c:v>
                </c:pt>
                <c:pt idx="3">
                  <c:v>The Railway Hotel FY85DH</c:v>
                </c:pt>
                <c:pt idx="4">
                  <c:v>Taps (Lytham St Annes) FY85LE</c:v>
                </c:pt>
                <c:pt idx="5">
                  <c:v>Plough Hotel PR41XA</c:v>
                </c:pt>
                <c:pt idx="6">
                  <c:v>Stables Bar PR42ZA</c:v>
                </c:pt>
                <c:pt idx="7">
                  <c:v>Station Tavern FY85PA</c:v>
                </c:pt>
                <c:pt idx="8">
                  <c:v>Tap N Drum PR41XA</c:v>
                </c:pt>
                <c:pt idx="9">
                  <c:v>Kirkham Conservative Club PR42BB</c:v>
                </c:pt>
                <c:pt idx="10">
                  <c:v>Kirkham Bierhaus PR42AB</c:v>
                </c:pt>
                <c:pt idx="11">
                  <c:v>Ship &amp; Royal (Lytham St Annes) FY85EH</c:v>
                </c:pt>
                <c:pt idx="12">
                  <c:v>Stanley Arms PR43BL</c:v>
                </c:pt>
                <c:pt idx="13">
                  <c:v>Tap And Vent PR42AB</c:v>
                </c:pt>
                <c:pt idx="14">
                  <c:v>Marvins Lytham FY85LE</c:v>
                </c:pt>
                <c:pt idx="15">
                  <c:v>Kingfisher Tavern PR42DZ</c:v>
                </c:pt>
                <c:pt idx="16">
                  <c:v>Lytham House FY85LE</c:v>
                </c:pt>
                <c:pt idx="17">
                  <c:v>Coach &amp; Horses PR41PD</c:v>
                </c:pt>
                <c:pt idx="18">
                  <c:v>Clifton Arms Warton PR41AD</c:v>
                </c:pt>
                <c:pt idx="19">
                  <c:v>Birley Arms PR41TN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30.8829</c:v>
                </c:pt>
                <c:pt idx="1">
                  <c:v>8.8284</c:v>
                </c:pt>
                <c:pt idx="2">
                  <c:v>36.7343</c:v>
                </c:pt>
                <c:pt idx="3">
                  <c:v>8.4387</c:v>
                </c:pt>
                <c:pt idx="4">
                  <c:v>11.0511</c:v>
                </c:pt>
                <c:pt idx="5">
                  <c:v>9.7446</c:v>
                </c:pt>
                <c:pt idx="6">
                  <c:v>8.2998</c:v>
                </c:pt>
                <c:pt idx="7">
                  <c:v>14.1183</c:v>
                </c:pt>
                <c:pt idx="8">
                  <c:v>12.4162</c:v>
                </c:pt>
                <c:pt idx="9">
                  <c:v>8.4276</c:v>
                </c:pt>
                <c:pt idx="10">
                  <c:v>9.7355</c:v>
                </c:pt>
                <c:pt idx="11">
                  <c:v>10.6672</c:v>
                </c:pt>
                <c:pt idx="12">
                  <c:v>7.0987</c:v>
                </c:pt>
                <c:pt idx="13">
                  <c:v>9.9333</c:v>
                </c:pt>
                <c:pt idx="14">
                  <c:v>15.825</c:v>
                </c:pt>
                <c:pt idx="15">
                  <c:v>23.0711</c:v>
                </c:pt>
                <c:pt idx="16">
                  <c:v>30.4481</c:v>
                </c:pt>
                <c:pt idx="17">
                  <c:v>11.8884</c:v>
                </c:pt>
                <c:pt idx="18">
                  <c:v>13.8614</c:v>
                </c:pt>
                <c:pt idx="19">
                  <c:v>23.3699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anchor="b" wrap="square"/>
          <a:lstStyle>
            <a:lvl1pPr algn="ctr"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pPr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pPr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>
            <a:normAutofit/>
          </a:bodyPr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wrap="square">
            <a:normAutofit/>
          </a:bodyPr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rtl="0" algn="l" defTabSz="91440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rtl="0" algn="l" defTabSz="91440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7" Type="http://schemas.openxmlformats.org/officeDocument/2006/relationships/image" Target="../media/image32.png" /><Relationship Id="rId48" Type="http://schemas.openxmlformats.org/officeDocument/2006/relationships/image" Target="../media/image2.png" /><Relationship Id="rId49" Type="http://schemas.openxmlformats.org/officeDocument/2006/relationships/image" Target="../media/image3.svg" /><Relationship Id="rId50" Type="http://schemas.openxmlformats.org/officeDocument/2006/relationships/image" Target="../media/image4.png" /><Relationship Id="rId51" Type="http://schemas.openxmlformats.org/officeDocument/2006/relationships/image" Target="../media/image5.svg" /><Relationship Id="rId52" Type="http://schemas.openxmlformats.org/officeDocument/2006/relationships/image" Target="../media/image6.png" /><Relationship Id="rId53" Type="http://schemas.openxmlformats.org/officeDocument/2006/relationships/image" Target="../media/image7.svg" /><Relationship Id="rId54" Type="http://schemas.openxmlformats.org/officeDocument/2006/relationships/image" Target="../media/image8.png" /><Relationship Id="rId55" Type="http://schemas.openxmlformats.org/officeDocument/2006/relationships/image" Target="../media/image9.svg" /><Relationship Id="rId56" Type="http://schemas.openxmlformats.org/officeDocument/2006/relationships/image" Target="../media/image10.png" /><Relationship Id="rId57" Type="http://schemas.openxmlformats.org/officeDocument/2006/relationships/image" Target="../media/image11.svg" /><Relationship Id="rId58" Type="http://schemas.openxmlformats.org/officeDocument/2006/relationships/image" Target="../media/image12.png" /><Relationship Id="rId59" Type="http://schemas.openxmlformats.org/officeDocument/2006/relationships/image" Target="../media/image13.svg" /><Relationship Id="rId60" Type="http://schemas.openxmlformats.org/officeDocument/2006/relationships/image" Target="../media/image14.png" /><Relationship Id="rId61" Type="http://schemas.openxmlformats.org/officeDocument/2006/relationships/image" Target="../media/image15.svg" /><Relationship Id="rId62" Type="http://schemas.openxmlformats.org/officeDocument/2006/relationships/image" Target="../media/image16.png" /><Relationship Id="rId63" Type="http://schemas.openxmlformats.org/officeDocument/2006/relationships/image" Target="../media/image17.svg" /><Relationship Id="rId64" Type="http://schemas.openxmlformats.org/officeDocument/2006/relationships/image" Target="../media/image18.png" /><Relationship Id="rId65" Type="http://schemas.openxmlformats.org/officeDocument/2006/relationships/image" Target="../media/image19.svg" /><Relationship Id="rId66" Type="http://schemas.openxmlformats.org/officeDocument/2006/relationships/image" Target="../media/image20.png" /><Relationship Id="rId67" Type="http://schemas.openxmlformats.org/officeDocument/2006/relationships/image" Target="../media/image21.svg" /><Relationship Id="rId68" Type="http://schemas.openxmlformats.org/officeDocument/2006/relationships/image" Target="../media/image22.png" /><Relationship Id="rId69" Type="http://schemas.openxmlformats.org/officeDocument/2006/relationships/image" Target="../media/image23.svg" /><Relationship Id="rId70" Type="http://schemas.openxmlformats.org/officeDocument/2006/relationships/image" Target="../media/image24.png" /><Relationship Id="rId71" Type="http://schemas.openxmlformats.org/officeDocument/2006/relationships/image" Target="../media/image25.svg" /><Relationship Id="rId72" Type="http://schemas.openxmlformats.org/officeDocument/2006/relationships/image" Target="../media/image26.png" /><Relationship Id="rId73" Type="http://schemas.openxmlformats.org/officeDocument/2006/relationships/image" Target="../media/image27.svg" /><Relationship Id="rId74" Type="http://schemas.openxmlformats.org/officeDocument/2006/relationships/image" Target="../media/image28.png" /><Relationship Id="rId75" Type="http://schemas.openxmlformats.org/officeDocument/2006/relationships/image" Target="../media/image29.svg" /><Relationship Id="rId76" Type="http://schemas.openxmlformats.org/officeDocument/2006/relationships/image" Target="../media/image30.png" /><Relationship Id="rId77" Type="http://schemas.openxmlformats.org/officeDocument/2006/relationships/image" Target="../media/image31.svg" /><Relationship Id="rId78" Type="http://schemas.openxmlformats.org/officeDocument/2006/relationships/image" Target="../media/image63.png" /><Relationship Id="rId79" Type="http://schemas.openxmlformats.org/officeDocument/2006/relationships/image" Target="../media/image33.svg" /><Relationship Id="rId80" Type="http://schemas.openxmlformats.org/officeDocument/2006/relationships/image" Target="../media/image30.png" /><Relationship Id="rId81" Type="http://schemas.openxmlformats.org/officeDocument/2006/relationships/image" Target="../media/image31.svg" /><Relationship Id="rId82" Type="http://schemas.openxmlformats.org/officeDocument/2006/relationships/image" Target="../media/image63.png" /><Relationship Id="rId83" Type="http://schemas.openxmlformats.org/officeDocument/2006/relationships/image" Target="../media/image33.svg" /><Relationship Id="rId84" Type="http://schemas.openxmlformats.org/officeDocument/2006/relationships/image" Target="../media/image30.png" /><Relationship Id="rId85" Type="http://schemas.openxmlformats.org/officeDocument/2006/relationships/image" Target="../media/image31.svg" /><Relationship Id="rId86" Type="http://schemas.openxmlformats.org/officeDocument/2006/relationships/image" Target="../media/image63.png" /><Relationship Id="rId87" Type="http://schemas.openxmlformats.org/officeDocument/2006/relationships/image" Target="../media/image33.svg" /><Relationship Id="rId88" Type="http://schemas.openxmlformats.org/officeDocument/2006/relationships/image" Target="../media/image34.png" /><Relationship Id="rId89" Type="http://schemas.openxmlformats.org/officeDocument/2006/relationships/image" Target="../media/image35.svg" /><Relationship Id="rId90" Type="http://schemas.openxmlformats.org/officeDocument/2006/relationships/image" Target="../media/image34.png" /><Relationship Id="rId91" Type="http://schemas.openxmlformats.org/officeDocument/2006/relationships/image" Target="../media/image35.svg" /><Relationship Id="rId92" Type="http://schemas.openxmlformats.org/officeDocument/2006/relationships/image" Target="../media/image34.png" /><Relationship Id="rId93" Type="http://schemas.openxmlformats.org/officeDocument/2006/relationships/image" Target="../media/image35.svg" /><Relationship Id="rId94" Type="http://schemas.openxmlformats.org/officeDocument/2006/relationships/image" Target="../media/image36.png" /><Relationship Id="rId95" Type="http://schemas.openxmlformats.org/officeDocument/2006/relationships/image" Target="../media/image37.svg" /><Relationship Id="rId96" Type="http://schemas.openxmlformats.org/officeDocument/2006/relationships/image" Target="../media/image36.png" /><Relationship Id="rId97" Type="http://schemas.openxmlformats.org/officeDocument/2006/relationships/image" Target="../media/image37.svg" /><Relationship Id="rId98" Type="http://schemas.openxmlformats.org/officeDocument/2006/relationships/image" Target="../media/image38.png" /><Relationship Id="rId99" Type="http://schemas.openxmlformats.org/officeDocument/2006/relationships/image" Target="../media/image39.svg" /><Relationship Id="rId100" Type="http://schemas.openxmlformats.org/officeDocument/2006/relationships/image" Target="../media/image40.png" /><Relationship Id="rId101" Type="http://schemas.openxmlformats.org/officeDocument/2006/relationships/image" Target="../media/image41.svg" /><Relationship Id="rId102" Type="http://schemas.openxmlformats.org/officeDocument/2006/relationships/image" Target="../media/image42.png" /><Relationship Id="rId103" Type="http://schemas.openxmlformats.org/officeDocument/2006/relationships/image" Target="../media/image43.svg" /><Relationship Id="rId104" Type="http://schemas.openxmlformats.org/officeDocument/2006/relationships/image" Target="../media/image44.png" /><Relationship Id="rId105" Type="http://schemas.openxmlformats.org/officeDocument/2006/relationships/image" Target="../media/image45.svg" /><Relationship Id="rId106" Type="http://schemas.openxmlformats.org/officeDocument/2006/relationships/image" Target="../media/image6.png" /><Relationship Id="rId107" Type="http://schemas.openxmlformats.org/officeDocument/2006/relationships/image" Target="../media/image7.svg" /><Relationship Id="rId108" Type="http://schemas.openxmlformats.org/officeDocument/2006/relationships/image" Target="../media/image6.png" /><Relationship Id="rId109" Type="http://schemas.openxmlformats.org/officeDocument/2006/relationships/image" Target="../media/image7.svg" /><Relationship Id="rId110" Type="http://schemas.openxmlformats.org/officeDocument/2006/relationships/image" Target="../media/image6.png" /><Relationship Id="rId111" Type="http://schemas.openxmlformats.org/officeDocument/2006/relationships/image" Target="../media/image7.sv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.xml" /><Relationship Id="rId19" Type="http://schemas.openxmlformats.org/officeDocument/2006/relationships/chart" Target="../charts/chart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.xml" /><Relationship Id="rId35" Type="http://schemas.openxmlformats.org/officeDocument/2006/relationships/chart" Target="../charts/chart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5.xml" /><Relationship Id="rId19" Type="http://schemas.openxmlformats.org/officeDocument/2006/relationships/chart" Target="../charts/chart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7.xml" /><Relationship Id="rId35" Type="http://schemas.openxmlformats.org/officeDocument/2006/relationships/chart" Target="../charts/chart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9.xml" /><Relationship Id="rId19" Type="http://schemas.openxmlformats.org/officeDocument/2006/relationships/chart" Target="../charts/chart1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1.xml" /><Relationship Id="rId35" Type="http://schemas.openxmlformats.org/officeDocument/2006/relationships/chart" Target="../charts/chart1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3.xml" /><Relationship Id="rId19" Type="http://schemas.openxmlformats.org/officeDocument/2006/relationships/chart" Target="../charts/chart1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5.xml" /><Relationship Id="rId35" Type="http://schemas.openxmlformats.org/officeDocument/2006/relationships/chart" Target="../charts/chart1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7.xml" /><Relationship Id="rId19" Type="http://schemas.openxmlformats.org/officeDocument/2006/relationships/chart" Target="../charts/chart18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9.xml" /><Relationship Id="rId35" Type="http://schemas.openxmlformats.org/officeDocument/2006/relationships/chart" Target="../charts/chart20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1.xml" /><Relationship Id="rId19" Type="http://schemas.openxmlformats.org/officeDocument/2006/relationships/chart" Target="../charts/chart2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3.xml" /><Relationship Id="rId35" Type="http://schemas.openxmlformats.org/officeDocument/2006/relationships/chart" Target="../charts/chart2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5.xml" /><Relationship Id="rId19" Type="http://schemas.openxmlformats.org/officeDocument/2006/relationships/chart" Target="../charts/chart2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7.xml" /><Relationship Id="rId35" Type="http://schemas.openxmlformats.org/officeDocument/2006/relationships/chart" Target="../charts/chart28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9.xml" /><Relationship Id="rId19" Type="http://schemas.openxmlformats.org/officeDocument/2006/relationships/chart" Target="../charts/chart3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1.xml" /><Relationship Id="rId35" Type="http://schemas.openxmlformats.org/officeDocument/2006/relationships/chart" Target="../charts/chart3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3.xml" /><Relationship Id="rId19" Type="http://schemas.openxmlformats.org/officeDocument/2006/relationships/chart" Target="../charts/chart3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5.xml" /><Relationship Id="rId35" Type="http://schemas.openxmlformats.org/officeDocument/2006/relationships/chart" Target="../charts/chart3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7" Type="http://schemas.openxmlformats.org/officeDocument/2006/relationships/image" Target="../media/image241.png" /><Relationship Id="rId18" Type="http://schemas.openxmlformats.org/officeDocument/2006/relationships/image" Target="../media/image49.png" /><Relationship Id="rId19" Type="http://schemas.openxmlformats.org/officeDocument/2006/relationships/image" Target="../media/image50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8.png" /><Relationship Id="rId25" Type="http://schemas.openxmlformats.org/officeDocument/2006/relationships/image" Target="../media/image39.svg" /><Relationship Id="rId26" Type="http://schemas.openxmlformats.org/officeDocument/2006/relationships/image" Target="../media/image40.png" /><Relationship Id="rId27" Type="http://schemas.openxmlformats.org/officeDocument/2006/relationships/image" Target="../media/image41.svg" /><Relationship Id="rId28" Type="http://schemas.openxmlformats.org/officeDocument/2006/relationships/image" Target="../media/image42.png" /><Relationship Id="rId29" Type="http://schemas.openxmlformats.org/officeDocument/2006/relationships/image" Target="../media/image43.svg" /><Relationship Id="rId30" Type="http://schemas.openxmlformats.org/officeDocument/2006/relationships/image" Target="../media/image44.png" /><Relationship Id="rId31" Type="http://schemas.openxmlformats.org/officeDocument/2006/relationships/image" Target="../media/image45.svg" /><Relationship Id="rId32" Type="http://schemas.openxmlformats.org/officeDocument/2006/relationships/image" Target="../media/image2.png" /><Relationship Id="rId33" Type="http://schemas.openxmlformats.org/officeDocument/2006/relationships/image" Target="../media/image3.sv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17" Type="http://schemas.openxmlformats.org/officeDocument/2006/relationships/image" Target="../media/image47.svg" /><Relationship Id="rId18" Type="http://schemas.openxmlformats.org/officeDocument/2006/relationships/chart" Target="../charts/chart37.xml" /><Relationship Id="rId19" Type="http://schemas.openxmlformats.org/officeDocument/2006/relationships/image" Target="../media/image2.png" /><Relationship Id="rId20" Type="http://schemas.openxmlformats.org/officeDocument/2006/relationships/image" Target="../media/image3.svg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image" Target="../media/image38.png" /><Relationship Id="rId26" Type="http://schemas.openxmlformats.org/officeDocument/2006/relationships/image" Target="../media/image39.svg" /><Relationship Id="rId27" Type="http://schemas.openxmlformats.org/officeDocument/2006/relationships/image" Target="../media/image40.png" /><Relationship Id="rId28" Type="http://schemas.openxmlformats.org/officeDocument/2006/relationships/image" Target="../media/image41.svg" /><Relationship Id="rId29" Type="http://schemas.openxmlformats.org/officeDocument/2006/relationships/image" Target="../media/image42.png" /><Relationship Id="rId30" Type="http://schemas.openxmlformats.org/officeDocument/2006/relationships/image" Target="../media/image43.svg" /><Relationship Id="rId31" Type="http://schemas.openxmlformats.org/officeDocument/2006/relationships/image" Target="../media/image44.png" /><Relationship Id="rId32" Type="http://schemas.openxmlformats.org/officeDocument/2006/relationships/image" Target="../media/image45.svg" /><Relationship Id="rId33" Type="http://schemas.openxmlformats.org/officeDocument/2006/relationships/chart" Target="../charts/chart3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9.xml" /><Relationship Id="rId19" Type="http://schemas.openxmlformats.org/officeDocument/2006/relationships/chart" Target="../charts/chart4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41.xml" /><Relationship Id="rId35" Type="http://schemas.openxmlformats.org/officeDocument/2006/relationships/chart" Target="../charts/chart4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6" Type="http://schemas.openxmlformats.org/officeDocument/2006/relationships/image" Target="../media/image2.png" /><Relationship Id="rId17" Type="http://schemas.openxmlformats.org/officeDocument/2006/relationships/image" Target="../media/image3.svg" /><Relationship Id="rId18" Type="http://schemas.openxmlformats.org/officeDocument/2006/relationships/image" Target="../media/image36.png" /><Relationship Id="rId19" Type="http://schemas.openxmlformats.org/officeDocument/2006/relationships/image" Target="../media/image37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8.png" /><Relationship Id="rId23" Type="http://schemas.openxmlformats.org/officeDocument/2006/relationships/image" Target="../media/image39.svg" /><Relationship Id="rId24" Type="http://schemas.openxmlformats.org/officeDocument/2006/relationships/image" Target="../media/image40.png" /><Relationship Id="rId25" Type="http://schemas.openxmlformats.org/officeDocument/2006/relationships/image" Target="../media/image41.svg" /><Relationship Id="rId26" Type="http://schemas.openxmlformats.org/officeDocument/2006/relationships/image" Target="../media/image42.png" /><Relationship Id="rId27" Type="http://schemas.openxmlformats.org/officeDocument/2006/relationships/image" Target="../media/image43.svg" /><Relationship Id="rId28" Type="http://schemas.openxmlformats.org/officeDocument/2006/relationships/image" Target="../media/image44.png" /><Relationship Id="rId29" Type="http://schemas.openxmlformats.org/officeDocument/2006/relationships/image" Target="../media/image45.svg" /><Relationship Id="rId30" Type="http://schemas.openxmlformats.org/officeDocument/2006/relationships/image" Target="../media/image46.png" /><Relationship Id="rId31" Type="http://schemas.openxmlformats.org/officeDocument/2006/relationships/image" Target="../media/image47.sv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6" Type="http://schemas.openxmlformats.org/officeDocument/2006/relationships/image" Target="../media/image46.png" /><Relationship Id="rId17" Type="http://schemas.openxmlformats.org/officeDocument/2006/relationships/image" Target="../media/image47.svg" /><Relationship Id="rId18" Type="http://schemas.openxmlformats.org/officeDocument/2006/relationships/image" Target="../media/image2.png" /><Relationship Id="rId19" Type="http://schemas.openxmlformats.org/officeDocument/2006/relationships/image" Target="../media/image3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40.png" /><Relationship Id="rId25" Type="http://schemas.openxmlformats.org/officeDocument/2006/relationships/image" Target="../media/image41.svg" /><Relationship Id="rId26" Type="http://schemas.openxmlformats.org/officeDocument/2006/relationships/image" Target="../media/image51.png" /><Relationship Id="rId27" Type="http://schemas.openxmlformats.org/officeDocument/2006/relationships/image" Target="../media/image52.svg" /><Relationship Id="rId28" Type="http://schemas.openxmlformats.org/officeDocument/2006/relationships/image" Target="../media/image53.png" /><Relationship Id="rId29" Type="http://schemas.openxmlformats.org/officeDocument/2006/relationships/image" Target="../media/image54.svg" /><Relationship Id="rId30" Type="http://schemas.openxmlformats.org/officeDocument/2006/relationships/image" Target="../media/image55.png" /><Relationship Id="rId31" Type="http://schemas.openxmlformats.org/officeDocument/2006/relationships/image" Target="../media/image56.svg" /><Relationship Id="rId32" Type="http://schemas.openxmlformats.org/officeDocument/2006/relationships/image" Target="../media/image55.png" /><Relationship Id="rId33" Type="http://schemas.openxmlformats.org/officeDocument/2006/relationships/image" Target="../media/image56.svg" /><Relationship Id="rId34" Type="http://schemas.openxmlformats.org/officeDocument/2006/relationships/image" Target="../media/image55.png" /><Relationship Id="rId35" Type="http://schemas.openxmlformats.org/officeDocument/2006/relationships/image" Target="../media/image56.svg" /><Relationship Id="rId36" Type="http://schemas.openxmlformats.org/officeDocument/2006/relationships/image" Target="../media/image55.png" /><Relationship Id="rId37" Type="http://schemas.openxmlformats.org/officeDocument/2006/relationships/image" Target="../media/image56.svg" /><Relationship Id="rId38" Type="http://schemas.openxmlformats.org/officeDocument/2006/relationships/image" Target="../media/image55.png" /><Relationship Id="rId39" Type="http://schemas.openxmlformats.org/officeDocument/2006/relationships/image" Target="../media/image56.svg" /><Relationship Id="rId40" Type="http://schemas.openxmlformats.org/officeDocument/2006/relationships/image" Target="../media/image55.png" /><Relationship Id="rId41" Type="http://schemas.openxmlformats.org/officeDocument/2006/relationships/image" Target="../media/image56.svg" /><Relationship Id="rId42" Type="http://schemas.openxmlformats.org/officeDocument/2006/relationships/image" Target="../media/image55.png" /><Relationship Id="rId43" Type="http://schemas.openxmlformats.org/officeDocument/2006/relationships/image" Target="../media/image56.svg" /><Relationship Id="rId44" Type="http://schemas.openxmlformats.org/officeDocument/2006/relationships/image" Target="../media/image55.png" /><Relationship Id="rId45" Type="http://schemas.openxmlformats.org/officeDocument/2006/relationships/image" Target="../media/image56.svg" /><Relationship Id="rId46" Type="http://schemas.openxmlformats.org/officeDocument/2006/relationships/image" Target="../media/image55.png" /><Relationship Id="rId47" Type="http://schemas.openxmlformats.org/officeDocument/2006/relationships/image" Target="../media/image56.svg" /><Relationship Id="rId48" Type="http://schemas.openxmlformats.org/officeDocument/2006/relationships/image" Target="../media/image55.png" /><Relationship Id="rId49" Type="http://schemas.openxmlformats.org/officeDocument/2006/relationships/image" Target="../media/image56.svg" /><Relationship Id="rId50" Type="http://schemas.openxmlformats.org/officeDocument/2006/relationships/image" Target="../media/image55.png" /><Relationship Id="rId51" Type="http://schemas.openxmlformats.org/officeDocument/2006/relationships/image" Target="../media/image56.svg" /><Relationship Id="rId52" Type="http://schemas.openxmlformats.org/officeDocument/2006/relationships/image" Target="../media/image55.png" /><Relationship Id="rId53" Type="http://schemas.openxmlformats.org/officeDocument/2006/relationships/image" Target="../media/image56.svg" /><Relationship Id="rId54" Type="http://schemas.openxmlformats.org/officeDocument/2006/relationships/image" Target="../media/image55.png" /><Relationship Id="rId55" Type="http://schemas.openxmlformats.org/officeDocument/2006/relationships/image" Target="../media/image56.svg" /><Relationship Id="rId56" Type="http://schemas.openxmlformats.org/officeDocument/2006/relationships/image" Target="../media/image55.png" /><Relationship Id="rId57" Type="http://schemas.openxmlformats.org/officeDocument/2006/relationships/image" Target="../media/image56.svg" /><Relationship Id="rId58" Type="http://schemas.openxmlformats.org/officeDocument/2006/relationships/image" Target="../media/image55.png" /><Relationship Id="rId59" Type="http://schemas.openxmlformats.org/officeDocument/2006/relationships/image" Target="../media/image56.svg" /><Relationship Id="rId60" Type="http://schemas.openxmlformats.org/officeDocument/2006/relationships/image" Target="../media/image55.png" /><Relationship Id="rId61" Type="http://schemas.openxmlformats.org/officeDocument/2006/relationships/image" Target="../media/image56.svg" /><Relationship Id="rId62" Type="http://schemas.openxmlformats.org/officeDocument/2006/relationships/image" Target="../media/image55.png" /><Relationship Id="rId63" Type="http://schemas.openxmlformats.org/officeDocument/2006/relationships/image" Target="../media/image56.svg" /><Relationship Id="rId64" Type="http://schemas.openxmlformats.org/officeDocument/2006/relationships/image" Target="../media/image55.png" /><Relationship Id="rId65" Type="http://schemas.openxmlformats.org/officeDocument/2006/relationships/image" Target="../media/image56.svg" /><Relationship Id="rId66" Type="http://schemas.openxmlformats.org/officeDocument/2006/relationships/image" Target="../media/image55.png" /><Relationship Id="rId67" Type="http://schemas.openxmlformats.org/officeDocument/2006/relationships/image" Target="../media/image56.svg" /><Relationship Id="rId68" Type="http://schemas.openxmlformats.org/officeDocument/2006/relationships/image" Target="../media/image55.png" /><Relationship Id="rId69" Type="http://schemas.openxmlformats.org/officeDocument/2006/relationships/image" Target="../media/image56.svg" /><Relationship Id="rId70" Type="http://schemas.openxmlformats.org/officeDocument/2006/relationships/image" Target="../media/image55.png" /><Relationship Id="rId71" Type="http://schemas.openxmlformats.org/officeDocument/2006/relationships/image" Target="../media/image56.svg" /><Relationship Id="rId72" Type="http://schemas.openxmlformats.org/officeDocument/2006/relationships/image" Target="../media/image55.png" /><Relationship Id="rId73" Type="http://schemas.openxmlformats.org/officeDocument/2006/relationships/image" Target="../media/image56.svg" /><Relationship Id="rId74" Type="http://schemas.openxmlformats.org/officeDocument/2006/relationships/image" Target="../media/image55.png" /><Relationship Id="rId75" Type="http://schemas.openxmlformats.org/officeDocument/2006/relationships/image" Target="../media/image56.svg" /><Relationship Id="rId76" Type="http://schemas.openxmlformats.org/officeDocument/2006/relationships/image" Target="../media/image55.png" /><Relationship Id="rId77" Type="http://schemas.openxmlformats.org/officeDocument/2006/relationships/image" Target="../media/image56.svg" /><Relationship Id="rId78" Type="http://schemas.openxmlformats.org/officeDocument/2006/relationships/image" Target="../media/image55.png" /><Relationship Id="rId79" Type="http://schemas.openxmlformats.org/officeDocument/2006/relationships/image" Target="../media/image56.svg" /><Relationship Id="rId80" Type="http://schemas.openxmlformats.org/officeDocument/2006/relationships/image" Target="../media/image55.png" /><Relationship Id="rId81" Type="http://schemas.openxmlformats.org/officeDocument/2006/relationships/image" Target="../media/image56.svg" /><Relationship Id="rId82" Type="http://schemas.openxmlformats.org/officeDocument/2006/relationships/image" Target="../media/image55.png" /><Relationship Id="rId83" Type="http://schemas.openxmlformats.org/officeDocument/2006/relationships/image" Target="../media/image56.svg" /><Relationship Id="rId84" Type="http://schemas.openxmlformats.org/officeDocument/2006/relationships/image" Target="../media/image55.png" /><Relationship Id="rId85" Type="http://schemas.openxmlformats.org/officeDocument/2006/relationships/image" Target="../media/image56.svg" /><Relationship Id="rId86" Type="http://schemas.openxmlformats.org/officeDocument/2006/relationships/image" Target="../media/image55.png" /><Relationship Id="rId87" Type="http://schemas.openxmlformats.org/officeDocument/2006/relationships/image" Target="../media/image56.svg" /><Relationship Id="rId88" Type="http://schemas.openxmlformats.org/officeDocument/2006/relationships/image" Target="../media/image55.png" /><Relationship Id="rId89" Type="http://schemas.openxmlformats.org/officeDocument/2006/relationships/image" Target="../media/image56.sv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13" Type="http://schemas.openxmlformats.org/officeDocument/2006/relationships/image" Target="../media/image47.svg" /><Relationship Id="rId14" Type="http://schemas.openxmlformats.org/officeDocument/2006/relationships/chart" Target="../charts/chart43.xml" /><Relationship Id="rId15" Type="http://schemas.openxmlformats.org/officeDocument/2006/relationships/image" Target="../media/image2.png" /><Relationship Id="rId16" Type="http://schemas.openxmlformats.org/officeDocument/2006/relationships/image" Target="../media/image3.svg" /><Relationship Id="rId17" Type="http://schemas.openxmlformats.org/officeDocument/2006/relationships/image" Target="../media/image40.png" /><Relationship Id="rId18" Type="http://schemas.openxmlformats.org/officeDocument/2006/relationships/image" Target="../media/image41.svg" /><Relationship Id="rId19" Type="http://schemas.openxmlformats.org/officeDocument/2006/relationships/image" Target="../media/image51.png" /><Relationship Id="rId20" Type="http://schemas.openxmlformats.org/officeDocument/2006/relationships/image" Target="../media/image52.svg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chart" Target="../charts/chart44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.png" /><Relationship Id="rId13" Type="http://schemas.openxmlformats.org/officeDocument/2006/relationships/image" Target="../media/image3.svg" /><Relationship Id="rId14" Type="http://schemas.openxmlformats.org/officeDocument/2006/relationships/image" Target="../media/image40.png" /><Relationship Id="rId15" Type="http://schemas.openxmlformats.org/officeDocument/2006/relationships/image" Target="../media/image41.svg" /><Relationship Id="rId16" Type="http://schemas.openxmlformats.org/officeDocument/2006/relationships/image" Target="../media/image42.png" /><Relationship Id="rId17" Type="http://schemas.openxmlformats.org/officeDocument/2006/relationships/image" Target="../media/image43.svg" /><Relationship Id="rId18" Type="http://schemas.openxmlformats.org/officeDocument/2006/relationships/image" Target="../media/image46.png" /><Relationship Id="rId19" Type="http://schemas.openxmlformats.org/officeDocument/2006/relationships/image" Target="../media/image47.svg" /><Relationship Id="rId20" Type="http://schemas.openxmlformats.org/officeDocument/2006/relationships/chart" Target="../charts/chart45.xml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chart" Target="../charts/chart46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8" Type="http://schemas.openxmlformats.org/officeDocument/2006/relationships/image" Target="../media/image40.png" /><Relationship Id="rId9" Type="http://schemas.openxmlformats.org/officeDocument/2006/relationships/image" Target="../media/image41.svg" /><Relationship Id="rId10" Type="http://schemas.openxmlformats.org/officeDocument/2006/relationships/image" Target="../media/image42.png" /><Relationship Id="rId11" Type="http://schemas.openxmlformats.org/officeDocument/2006/relationships/image" Target="../media/image43.svg" /><Relationship Id="rId12" Type="http://schemas.openxmlformats.org/officeDocument/2006/relationships/image" Target="../media/image36.png" /><Relationship Id="rId13" Type="http://schemas.openxmlformats.org/officeDocument/2006/relationships/image" Target="../media/image37.svg" /><Relationship Id="rId14" Type="http://schemas.openxmlformats.org/officeDocument/2006/relationships/image" Target="../media/image36.png" /><Relationship Id="rId15" Type="http://schemas.openxmlformats.org/officeDocument/2006/relationships/image" Target="../media/image37.svg" /></Relationships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47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PR42DZ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Kingfisher Tavern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16.36%</a:t>
            </a:r>
            <a:endParaRPr lang="en-GB" sz="1100" b="1" dirty="0">
              <a:latin typeface="Montserrat"/>
            </a:endParaRP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Content Communities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£23.37</a:t>
            </a:r>
            <a:endParaRPr lang="en-GB" sz="1100" b="1" dirty="0">
              <a:latin typeface="Montserrat"/>
            </a:endParaRP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  <a:endParaRPr lang="en-GB" sz="900" dirty="0">
              <a:latin typeface="Montserrat"/>
            </a:endParaRP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57.06%</a:t>
            </a:r>
            <a:endParaRPr lang="en-GB" sz="1100" b="1" dirty="0">
              <a:latin typeface="Montserrat"/>
            </a:endParaRP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Moss Side(2.50 miles)</a:t>
            </a:r>
            <a:endParaRPr lang="en-GB" sz="900" dirty="0">
              <a:latin typeface="Montserrat"/>
            </a:endParaRP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town and fringe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Blackpool</a:t>
            </a:r>
            <a:endParaRPr lang="en-GB" sz="900" dirty="0">
              <a:latin typeface="Montserrat"/>
            </a:endParaRP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PR41TN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6002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Birley Arms PR41TN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PR41HA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Ship Inn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Clifton Arms Warton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PR41AD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54.44%</a:t>
            </a:r>
            <a:endParaRPr lang="en-GB" sz="1100" b="1" dirty="0">
              <a:latin typeface="Montserrat"/>
            </a:endParaRP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22.08%</a:t>
            </a:r>
            <a:endParaRPr lang="en-GB" sz="1100" b="1" dirty="0">
              <a:latin typeface="Montserrat"/>
            </a:endParaRP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22.67%</a:t>
            </a:r>
            <a:endParaRPr lang="en-GB" sz="1100" b="1" dirty="0">
              <a:latin typeface="Montserrat"/>
            </a:endParaRP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Sun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Star Pubs &amp; Bars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Stonegate PP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4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5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5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5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5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6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6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6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6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6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7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7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7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7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78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80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82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84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8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8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9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9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9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9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9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10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10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10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10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0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1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24297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Birley Arms PR41TN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61531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1356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Birley Arms PR41TN and 97 Chains in 3 Miles from 05/04/2023 - 27/03/2024 split by Day of Week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Birley Arms PR41TN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Birley Arms PR41TN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61531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1356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Birley Arms PR41TN and 97 Chains in 3 Miles from 05/04/2023 - 27/03/2024 and the number of visits made Per Annum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Birley Arms PR41TN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Birley Arms PR41TN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61531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1356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Birley Arms PR41TN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1356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Birley Arms PR41TN and 97 Chains in 3 Miles from 05/04/2023 - 27/03/2024 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Birley Arms PR41TN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1356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Birley Arms PR41TN and 97 Chains in 3 Miles from 05/04/2023 - 27/03/2024 split by Age Range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Birley Arms PR41TN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Birley Arms PR41TN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29081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649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Birley Arms PR41TN and 97 Chains in 3 Miles from 05/04/2023 - 27/03/2024 split by Affluence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Birley Arms PR41TN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Birley Arms PR41TN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29420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658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Birley Arms PR41TN and 97 Chains in 3 Miles from 05/04/2023 - 27/03/2024 split by Gender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Birley Arms PR41TN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Birley Arms PR41TN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29420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658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Birley Arms PR41TN and 97 Chains in 3 Miles from 05/04/2023 - 27/03/2024 split by Segment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Birley Arms PR41TN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Birley Arms PR41TN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61531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1356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Birley Arms PR41TN and 97 Chains in 3 Miles from 05/04/2023 - 27/03/2024 split by Distance travelled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Birley Arms PR41TN compare versus its competitors based on travel distances?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Birley Arms PR41TN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28681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635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17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Birley Arms PR41TN for 05/04/2023 - 27/03/2024 live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Birley Arms PR41TN come from?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Birley Arms PR41TN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635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Birley Arms PR41TN, who are the top 20 competitors from 97 Chains in 3 Miles for 05/04/2023 - 27/03/2024 split by Venue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Birley Arms PR41TN also visit?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27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2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3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Birley Arms PR41TN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1356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Birley Arms PR41TN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Birley Arms PR41TN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1356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Birley Arms PR41TN compare to the national average (1 = low, 10 = high)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Birley Arms PR41TN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 rot="0"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524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Data Type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Name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250m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500m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500m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1 mile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 mile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3 miles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 mile Spend vs National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Total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Annual Sales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£777K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£777K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£2.27M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£87.54M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Mon - Thu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37.2%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37.2%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37.8%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38.5%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Fri - Sat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42.9%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43.3%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Sun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 to 24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 to 34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 to 44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 to 54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55 to 64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65 to 74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75+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Business Elite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Prosperous Professionals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Flourishing Society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Content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White Collar Neighbourhoods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Enterprising Mainstream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Paying The Mortgage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Cash Conscious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On A Budget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Value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AB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30.8%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C1C2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55.1%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55.1%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57.6%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54.1%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 bwMode="white"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 bwMode="white"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 bwMode="white"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 bwMode="white"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 bwMode="white"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 bwMode="white">
          <a:xfrm>
            <a:off x="90772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 fill="norm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 bwMode="white"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 fill="norm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 bwMode="white">
          <a:xfrm>
            <a:off x="39039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 fill="norm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 bwMode="white">
          <a:xfrm>
            <a:off x="56946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 fill="norm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 bwMode="white"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 fill="norm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2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pc="20" kern="8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Birley Arms PR41TN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  <a:endParaRPr lang="en-GB" sz="1000" b="0" i="0" u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 bwMode="white"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 bwMode="white"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 bwMode="white"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4182473" y="2336363"/>
            <a:ext cx="3538168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3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 bwMode="white"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3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 bwMode="white"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3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 bwMode="white"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4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 bwMode="white"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4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 bwMode="white"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4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 bwMode="white"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4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>
            <a:fillRect/>
          </a:stretch>
        </p:blipFill>
        <p:spPr bwMode="white"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4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 bwMode="white"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/>
          <p:cNvPicPr>
            <a:picLocks noChangeAspect="1"/>
          </p:cNvPicPr>
          <p:nvPr/>
        </p:nvPicPr>
        <p:blipFill>
          <a:blip r:embed="rId5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 bwMode="white"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5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 bwMode="white"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5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 bwMode="white"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5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 bwMode="white"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5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 bwMode="white"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6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 bwMode="white"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6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>
            <a:fillRect/>
          </a:stretch>
        </p:blipFill>
        <p:spPr bwMode="white"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6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>
            <a:fillRect/>
          </a:stretch>
        </p:blipFill>
        <p:spPr bwMode="white"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6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>
            <a:fillRect/>
          </a:stretch>
        </p:blipFill>
        <p:spPr bwMode="white"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6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>
            <a:fillRect/>
          </a:stretch>
        </p:blipFill>
        <p:spPr bwMode="white"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7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 bwMode="white"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7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>
            <a:fillRect/>
          </a:stretch>
        </p:blipFill>
        <p:spPr bwMode="white"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7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>
            <a:fillRect/>
          </a:stretch>
        </p:blipFill>
        <p:spPr bwMode="white"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7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rcRect/>
          <a:stretch>
            <a:fillRect/>
          </a:stretch>
        </p:blipFill>
        <p:spPr bwMode="white"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7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rcRect/>
          <a:stretch>
            <a:fillRect/>
          </a:stretch>
        </p:blipFill>
        <p:spPr bwMode="white"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8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rcRect/>
          <a:stretch>
            <a:fillRect/>
          </a:stretch>
        </p:blipFill>
        <p:spPr bwMode="white"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8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rcRect/>
          <a:stretch>
            <a:fillRect/>
          </a:stretch>
        </p:blipFill>
        <p:spPr bwMode="white"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8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rcRect/>
          <a:stretch>
            <a:fillRect/>
          </a:stretch>
        </p:blipFill>
        <p:spPr bwMode="white"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8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rcRect/>
          <a:stretch>
            <a:fillRect/>
          </a:stretch>
        </p:blipFill>
        <p:spPr bwMode="white"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8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>
            <a:fillRect/>
          </a:stretch>
        </p:blipFill>
        <p:spPr bwMode="white"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 bwMode="white"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 bwMode="white"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£21500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 bwMode="white"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 bwMode="white">
          <a:xfrm>
            <a:off x="694148" y="6011710"/>
            <a:ext cx="10798129" cy="439608"/>
            <a:chOff x="837023" y="6011710"/>
            <a:chExt cx="10798129" cy="439608"/>
          </a:xfrm>
          <a:ln>
            <a:headEnd type="none"/>
            <a:tailEnd type="none"/>
          </a:ln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 bwMode="white"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rtl="0" algn="ctr" defTabSz="9144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rtl="0" algn="ctr" defTabSz="9144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 bwMode="white"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 bwMode="white"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 bwMode="white"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 bwMode="white"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 bwMode="white"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 bwMode="white"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 bwMode="white"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 bwMode="white"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 bwMode="white"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 bwMode="white"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 bwMode="white"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17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  <a:endParaRPr lang="en-GB" sz="1000" b="0" i="0" u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Birley Arms PR41TN</a:t>
            </a: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2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900" b="0" i="0" u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900" b="0" i="0" u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  <a:endParaRPr lang="en-GB" sz="1000" b="0" i="0" u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1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2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Birley Arms PR41TN</a:t>
            </a:r>
          </a:p>
        </p:txBody>
      </p:sp>
      <p:graphicFrame>
        <p:nvGraphicFramePr>
          <p:cNvPr id="36" name="Table 36"/>
          <p:cNvGraphicFramePr/>
          <p:nvPr/>
        </p:nvGraphicFramePr>
        <p:xfrm rot="0"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Customer Count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Familiar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Occasional &amp; Local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Mid-Week Seniors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Part Of The Pub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Metro Sophisticates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Young &amp; Connected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Bubbly Weekenders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Upmarket Diners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Birley Arms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223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31.00%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4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5.62%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22.37%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3.08%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6.26%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10.62%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5.71%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15.30%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Local Catchment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6049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13.14%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4.56%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4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19.35%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13.01%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10.55%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13.66%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9.37%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16.32%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69803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Punch T&amp;L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108026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8.03%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5.71%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29.50%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10.59%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11.67%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11.76%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7.14%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15.56%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Birley Arms vs Local Catchment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17.86%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1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1.06%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3.02%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-9.93%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-4.29%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-3.04%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-3.66%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-1.02%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69019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Birley Arms vs Punch T&amp;L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22.97%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1843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-0.09%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156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-7.13%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-7.51%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-5.41%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-1.14%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-1.43%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-0.26%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Local Catchment vs Punch T&amp;L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5.11%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2078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-1.15%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-10.15%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2.42%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-1.12%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1.90%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2.23%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0.76%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87058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2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900" b="0" i="0" u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900" b="0" i="0" u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  <a:endParaRPr lang="en-GB" sz="1000" b="0" i="0" u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1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Birley Arms PR41TN</a:t>
            </a:r>
          </a:p>
        </p:txBody>
      </p:sp>
      <p:graphicFrame>
        <p:nvGraphicFramePr>
          <p:cNvPr id="29" name="Table 29"/>
          <p:cNvGraphicFramePr/>
          <p:nvPr/>
        </p:nvGraphicFramePr>
        <p:xfrm rot="0"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Customer Count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Familiar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Occasional &amp; Local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Mid-Week Seniors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Part Of The Pub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Metro Sophisticates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Young &amp; Connected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Bubbly Weekenders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Upmarket Diners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Birley Arms PR41TN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223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31.00%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5.62%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22.37%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3.08%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6.26%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10.62%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5.71%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15.30%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Ship Inn PR41HA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520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17.43%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5.16%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33.23%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3.23%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8.13%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9.51%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7.06%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16.21%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Clifton Arms Warton PR41AD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163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16.15%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2.92%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26.23%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15.11%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2.77%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19.35%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15.24%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2.20%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Kingfisher Tavern PR42DZ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448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28.87%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7.58%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11.53%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14.24%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4.90%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12.17%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7.16%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13.50%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Tap N Drum PR41XA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63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11.75%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1.28%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7.11%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0.97%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65.55%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1.77%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8.37%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3.15%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Queens FY85LB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1519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10.92%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3.28%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23.36%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3.43%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9.87%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11.98%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8.48%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28.62%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Coach &amp; Horses PR41PD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219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15.75%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11.09%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24.01%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7.04%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21.13%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8.97%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6.78%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5.20%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Lytham House FY85LE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765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8.44%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2.77%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11.71%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3.33%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11.78%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16.80%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11.25%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33.88%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The Railway Hotel FY85DH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988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13.08%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3.23%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18.64%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31.70%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4.97%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17.61%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5.08%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5.65%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Plough Hotel PR41XA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148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13.63%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7.12%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19.36%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37.13%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5.15%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7.70%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5.69%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4.18%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Marvins Lytham FY85LE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587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13.82%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3.22%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6.96%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4.93%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8.41%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26.63%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17.08%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18.89%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67058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Station Tavern FY85PA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879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16.30%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9.78%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20.39%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14.35%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5.79%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16.69%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8.20%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8.47%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Kirkham Bierhaus PR42AB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177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19.52%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4.65%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12.62%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14.07%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5.14%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24.10%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13.60%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6.27%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Ship &amp; Royal (Lytham St Annes) FY85EH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860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12.37%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3.53%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21.55%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26.63%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7.76%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16.08%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7.47%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4.57%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Taps (Lytham St Annes) FY85LE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997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5.70%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2.93%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32.31%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15.30%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13.75%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9.40%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8.88%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11.68%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Wrea Green Institute PR42PH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135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5.23%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1.86%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35.15%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2.39%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14.64%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4.42%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8.01%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28.27%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78823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Stables Bar PR42ZA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119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8.69%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13.24%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1.25%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58.36%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1.33%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8.45%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7.49%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1.15%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Stanley Arms PR43BL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119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22.38%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4.59%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9.10%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48.91%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1.65%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10.18%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2.80%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0.34%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Tap And Vent PR42AB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97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11.85%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0.76%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25.94%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30.21%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2.29%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7.71%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13.19%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7.99%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Kirkham Conservative Club PR42BB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132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23.39%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0.56%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15.57%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18.51%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7.01%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24.84%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8.33%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1.75%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Queens Hotel PR42AA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95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11.76%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11.48%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13.94%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16.38%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4.29%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37.55%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3.28%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1.28%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Freckleton Sports &amp; Social Club PR41PB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62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9.93%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1.82%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40.38%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2.82%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15.33%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1.72%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20.51%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7.46%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Lane Ends Hotel PR43DH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74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16.14%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6.23%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15.84%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2.69%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31.32%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6.29%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6.45%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Barrique Wine Bar FY85LW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347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4.54%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2.25%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13.95%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2.89%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12.14%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8.51%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22.23%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33.45%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One FY85JP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250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7.91%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3.21%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17.24%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1.24%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8.24%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17.05%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7.71%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37.37%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Characters>0</Characters>
  <Company/>
  <Lines>0</Lines>
  <MMClips>0</MMClips>
  <Notes>0</Notes>
  <Pages>0</Pages>
  <Paragraphs>198</Paragraphs>
  <PresentationFormat>Widescreen</PresentationFormat>
  <HiddenSlides>0</HiddenSlides>
  <LinksUpToDate>false</LinksUpToDate>
  <ScaleCrop>false</ScaleCrop>
  <Slides>16</Slides>
  <TotalTime>8484</TotalTime>
  <Words>470</Words>
  <AppVersion>12.0000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Hospitality Data Insights Ltd</dc:creator>
  <cp:lastModifiedBy>Tom</cp:lastModifiedBy>
  <dcterms:created xsi:type="dcterms:W3CDTF">2023-02-27T15:44:52Z</dcterms:created>
  <dcterms:modified xsi:type="dcterms:W3CDTF">2024-03-14T10:30:41Z</dcterms:modified>
  <cp:revision>133</cp:revision>
  <dc:title>PowerPoint Presentation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