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olors9.xml" ContentType="application/vnd.ms-office.chartcolorstyle+xml"/>
  <Override PartName="/ppt/charts/style9.xml" ContentType="application/vnd.ms-office.chartstyle+xml"/>
  <Override PartName="/ppt/charts/chart9.xml" ContentType="application/vnd.openxmlformats-officedocument.drawingml.chart+xml"/>
  <Override PartName="/ppt/charts/colors10.xml" ContentType="application/vnd.ms-office.chartcolorstyle+xml"/>
  <Override PartName="/ppt/charts/style10.xml" ContentType="application/vnd.ms-office.chart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olors13.xml" ContentType="application/vnd.ms-office.chartcolorstyle+xml"/>
  <Override PartName="/ppt/charts/style13.xml" ContentType="application/vnd.ms-office.chartstyle+xml"/>
  <Override PartName="/ppt/charts/chart13.xml" ContentType="application/vnd.openxmlformats-officedocument.drawingml.chart+xml"/>
  <Override PartName="/ppt/charts/colors14.xml" ContentType="application/vnd.ms-office.chartcolorstyle+xml"/>
  <Override PartName="/ppt/charts/style14.xml" ContentType="application/vnd.ms-office.chart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olors17.xml" ContentType="application/vnd.ms-office.chartcolorstyle+xml"/>
  <Override PartName="/ppt/charts/style17.xml" ContentType="application/vnd.ms-office.chartstyle+xml"/>
  <Override PartName="/ppt/charts/chart17.xml" ContentType="application/vnd.openxmlformats-officedocument.drawingml.chart+xml"/>
  <Override PartName="/ppt/charts/colors18.xml" ContentType="application/vnd.ms-office.chartcolorstyle+xml"/>
  <Override PartName="/ppt/charts/style18.xml" ContentType="application/vnd.ms-office.chart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olors21.xml" ContentType="application/vnd.ms-office.chartcolorstyle+xml"/>
  <Override PartName="/ppt/charts/style21.xml" ContentType="application/vnd.ms-office.chartstyle+xml"/>
  <Override PartName="/ppt/charts/chart21.xml" ContentType="application/vnd.openxmlformats-officedocument.drawingml.chart+xml"/>
  <Override PartName="/ppt/charts/colors22.xml" ContentType="application/vnd.ms-office.chartcolorstyle+xml"/>
  <Override PartName="/ppt/charts/style22.xml" ContentType="application/vnd.ms-office.chartstyl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olors25.xml" ContentType="application/vnd.ms-office.chartcolorstyle+xml"/>
  <Override PartName="/ppt/charts/style25.xml" ContentType="application/vnd.ms-office.chartstyle+xml"/>
  <Override PartName="/ppt/charts/chart25.xml" ContentType="application/vnd.openxmlformats-officedocument.drawingml.chart+xml"/>
  <Override PartName="/ppt/charts/colors26.xml" ContentType="application/vnd.ms-office.chartcolorstyle+xml"/>
  <Override PartName="/ppt/charts/style26.xml" ContentType="application/vnd.ms-office.chartstyl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olors29.xml" ContentType="application/vnd.ms-office.chartcolorstyle+xml"/>
  <Override PartName="/ppt/charts/style29.xml" ContentType="application/vnd.ms-office.chartstyle+xml"/>
  <Override PartName="/ppt/charts/chart29.xml" ContentType="application/vnd.openxmlformats-officedocument.drawingml.chart+xml"/>
  <Override PartName="/ppt/charts/colors30.xml" ContentType="application/vnd.ms-office.chartcolorstyle+xml"/>
  <Override PartName="/ppt/charts/style30.xml" ContentType="application/vnd.ms-office.chartstyl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olors33.xml" ContentType="application/vnd.ms-office.chartcolorstyle+xml"/>
  <Override PartName="/ppt/charts/style33.xml" ContentType="application/vnd.ms-office.chartstyle+xml"/>
  <Override PartName="/ppt/charts/chart33.xml" ContentType="application/vnd.openxmlformats-officedocument.drawingml.chart+xml"/>
  <Override PartName="/ppt/charts/colors34.xml" ContentType="application/vnd.ms-office.chartcolorstyle+xml"/>
  <Override PartName="/ppt/charts/style34.xml" ContentType="application/vnd.ms-office.chartstyl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olors37.xml" ContentType="application/vnd.ms-office.chartcolorstyle+xml"/>
  <Override PartName="/ppt/charts/style37.xml" ContentType="application/vnd.ms-office.chartstyl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olors39.xml" ContentType="application/vnd.ms-office.chartcolorstyle+xml"/>
  <Override PartName="/ppt/charts/style39.xml" ContentType="application/vnd.ms-office.chartstyle+xml"/>
  <Override PartName="/ppt/charts/chart39.xml" ContentType="application/vnd.openxmlformats-officedocument.drawingml.chart+xml"/>
  <Override PartName="/ppt/charts/colors40.xml" ContentType="application/vnd.ms-office.chartcolorstyle+xml"/>
  <Override PartName="/ppt/charts/style40.xml" ContentType="application/vnd.ms-office.chartstyl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</Types>
</file>

<file path=_rels/.rels>&#65279;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</p:sldIdLst>
  <p:sldSz cx="12192000" cy="6858000" type="custom"/>
  <p:notesSz cx="6858000" cy="9144000"/>
  <p:defaultTextStyle>
    <a:defPPr defTabSz="914400">
      <a:defRPr lang="en-US" dirty="0"/>
    </a:defPPr>
    <a:lvl1pPr marL="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>
        <p:scale>
          <a:sx n="100" d="100"/>
          <a:sy n="100" d="100"/>
        </p:scale>
        <p:origin x="996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8" Type="http://schemas.openxmlformats.org/officeDocument/2006/relationships/presProps" Target="presProps.xml" /><Relationship Id="rId21" Type="http://schemas.openxmlformats.org/officeDocument/2006/relationships/tableStyles" Target="tableStyles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19" Type="http://schemas.openxmlformats.org/officeDocument/2006/relationships/viewProps" Target="viewProps.xml" /><Relationship Id="rId22" Type="http://schemas.microsoft.com/office/2015/10/relationships/revisionInfo" Target="revisionInfo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Relationship Id="rId35" Type="http://schemas.openxmlformats.org/officeDocument/2006/relationships/slide" Target="slides/slide29.xml" /><Relationship Id="rId36" Type="http://schemas.openxmlformats.org/officeDocument/2006/relationships/slide" Target="slides/slide30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0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1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9.xlsx" /><Relationship Id="rId2" Type="http://schemas.microsoft.com/office/2011/relationships/chartColorStyle" Target="colors10.xml" /><Relationship Id="rId3" Type="http://schemas.microsoft.com/office/2011/relationships/chartStyle" Target="style10.xml" /></Relationships>
</file>

<file path=ppt/charts/_rels/chart1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0.xlsx" /></Relationships>
</file>

<file path=ppt/charts/_rels/chart1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1.xlsx" /></Relationships>
</file>

<file path=ppt/charts/_rels/chart1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2.xlsx" /><Relationship Id="rId2" Type="http://schemas.microsoft.com/office/2011/relationships/chartColorStyle" Target="colors13.xml" /><Relationship Id="rId3" Type="http://schemas.microsoft.com/office/2011/relationships/chartStyle" Target="style13.xml" /></Relationships>
</file>

<file path=ppt/charts/_rels/chart1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3.xlsx" /><Relationship Id="rId2" Type="http://schemas.microsoft.com/office/2011/relationships/chartColorStyle" Target="colors14.xml" /><Relationship Id="rId3" Type="http://schemas.microsoft.com/office/2011/relationships/chartStyle" Target="style14.xml" /></Relationships>
</file>

<file path=ppt/charts/_rels/chart1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4.xlsx" /></Relationships>
</file>

<file path=ppt/charts/_rels/chart1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5.xlsx" /></Relationships>
</file>

<file path=ppt/charts/_rels/chart1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6.xlsx" /><Relationship Id="rId2" Type="http://schemas.microsoft.com/office/2011/relationships/chartColorStyle" Target="colors17.xml" /><Relationship Id="rId3" Type="http://schemas.microsoft.com/office/2011/relationships/chartStyle" Target="style17.xml" /></Relationships>
</file>

<file path=ppt/charts/_rels/chart1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7.xlsx" /><Relationship Id="rId2" Type="http://schemas.microsoft.com/office/2011/relationships/chartColorStyle" Target="colors18.xml" /><Relationship Id="rId3" Type="http://schemas.microsoft.com/office/2011/relationships/chartStyle" Target="style18.xml" /></Relationships>
</file>

<file path=ppt/charts/_rels/chart1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8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_rels/chart2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9.xlsx" /></Relationships>
</file>

<file path=ppt/charts/_rels/chart2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0.xlsx" /><Relationship Id="rId2" Type="http://schemas.microsoft.com/office/2011/relationships/chartColorStyle" Target="colors21.xml" /><Relationship Id="rId3" Type="http://schemas.microsoft.com/office/2011/relationships/chartStyle" Target="style21.xml" /></Relationships>
</file>

<file path=ppt/charts/_rels/chart2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1.xlsx" /><Relationship Id="rId2" Type="http://schemas.microsoft.com/office/2011/relationships/chartColorStyle" Target="colors22.xml" /><Relationship Id="rId3" Type="http://schemas.microsoft.com/office/2011/relationships/chartStyle" Target="style22.xml" /></Relationships>
</file>

<file path=ppt/charts/_rels/chart2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2.xlsx" /></Relationships>
</file>

<file path=ppt/charts/_rels/chart2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3.xlsx" /></Relationships>
</file>

<file path=ppt/charts/_rels/chart2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4.xlsx" /><Relationship Id="rId2" Type="http://schemas.microsoft.com/office/2011/relationships/chartColorStyle" Target="colors25.xml" /><Relationship Id="rId3" Type="http://schemas.microsoft.com/office/2011/relationships/chartStyle" Target="style25.xml" /></Relationships>
</file>

<file path=ppt/charts/_rels/chart2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5.xlsx" /><Relationship Id="rId2" Type="http://schemas.microsoft.com/office/2011/relationships/chartColorStyle" Target="colors26.xml" /><Relationship Id="rId3" Type="http://schemas.microsoft.com/office/2011/relationships/chartStyle" Target="style26.xml" /></Relationships>
</file>

<file path=ppt/charts/_rels/chart2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6.xlsx" /></Relationships>
</file>

<file path=ppt/charts/_rels/chart2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7.xlsx" /></Relationships>
</file>

<file path=ppt/charts/_rels/chart2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8.xlsx" /><Relationship Id="rId2" Type="http://schemas.microsoft.com/office/2011/relationships/chartColorStyle" Target="colors29.xml" /><Relationship Id="rId3" Type="http://schemas.microsoft.com/office/2011/relationships/chartStyle" Target="style29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3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9.xlsx" /><Relationship Id="rId2" Type="http://schemas.microsoft.com/office/2011/relationships/chartColorStyle" Target="colors30.xml" /><Relationship Id="rId3" Type="http://schemas.microsoft.com/office/2011/relationships/chartStyle" Target="style30.xml" /></Relationships>
</file>

<file path=ppt/charts/_rels/chart3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0.xlsx" /></Relationships>
</file>

<file path=ppt/charts/_rels/chart3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1.xlsx" /></Relationships>
</file>

<file path=ppt/charts/_rels/chart3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2.xlsx" /><Relationship Id="rId2" Type="http://schemas.microsoft.com/office/2011/relationships/chartColorStyle" Target="colors33.xml" /><Relationship Id="rId3" Type="http://schemas.microsoft.com/office/2011/relationships/chartStyle" Target="style33.xml" /></Relationships>
</file>

<file path=ppt/charts/_rels/chart3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3.xlsx" /><Relationship Id="rId2" Type="http://schemas.microsoft.com/office/2011/relationships/chartColorStyle" Target="colors34.xml" /><Relationship Id="rId3" Type="http://schemas.microsoft.com/office/2011/relationships/chartStyle" Target="style34.xml" /></Relationships>
</file>

<file path=ppt/charts/_rels/chart3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4.xlsx" /></Relationships>
</file>

<file path=ppt/charts/_rels/chart3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5.xlsx" /></Relationships>
</file>

<file path=ppt/charts/_rels/chart3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6.xlsx" /><Relationship Id="rId2" Type="http://schemas.microsoft.com/office/2011/relationships/chartColorStyle" Target="colors37.xml" /><Relationship Id="rId3" Type="http://schemas.microsoft.com/office/2011/relationships/chartStyle" Target="style37.xml" /></Relationships>
</file>

<file path=ppt/charts/_rels/chart3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7.xlsx" /></Relationships>
</file>

<file path=ppt/charts/_rels/chart3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8.xlsx" /><Relationship Id="rId2" Type="http://schemas.microsoft.com/office/2011/relationships/chartColorStyle" Target="colors39.xml" /><Relationship Id="rId3" Type="http://schemas.microsoft.com/office/2011/relationships/chartStyle" Target="style39.xm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_rels/chart4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9.xlsx" /><Relationship Id="rId2" Type="http://schemas.microsoft.com/office/2011/relationships/chartColorStyle" Target="colors40.xml" /><Relationship Id="rId3" Type="http://schemas.microsoft.com/office/2011/relationships/chartStyle" Target="style40.xml" /></Relationships>
</file>

<file path=ppt/charts/_rels/chart4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0.xlsx" /></Relationships>
</file>

<file path=ppt/charts/_rels/chart4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1.xlsx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Relationship Id="rId2" Type="http://schemas.microsoft.com/office/2011/relationships/chartColorStyle" Target="colors5.xml" /><Relationship Id="rId3" Type="http://schemas.microsoft.com/office/2011/relationships/chartStyle" Target="style5.xml" /></Relationships>
</file>

<file path=ppt/charts/_rels/chart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 /><Relationship Id="rId2" Type="http://schemas.microsoft.com/office/2011/relationships/chartColorStyle" Target="colors6.xml" /><Relationship Id="rId3" Type="http://schemas.microsoft.com/office/2011/relationships/chartStyle" Target="style6.xml" /></Relationships>
</file>

<file path=ppt/charts/_rels/chart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.xlsx" /></Relationships>
</file>

<file path=ppt/charts/_rels/chart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7.xlsx" /></Relationships>
</file>

<file path=ppt/charts/_rels/chart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8.xlsx" /><Relationship Id="rId2" Type="http://schemas.microsoft.com/office/2011/relationships/chartColorStyle" Target="colors9.xml" /><Relationship Id="rId3" Type="http://schemas.microsoft.com/office/2011/relationships/chartStyle" Target="style9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0.0639</c:v>
                </c:pt>
                <c:pt idx="1">
                  <c:v>0.0867</c:v>
                </c:pt>
                <c:pt idx="2">
                  <c:v>0.0889</c:v>
                </c:pt>
                <c:pt idx="3">
                  <c:v>0.1198</c:v>
                </c:pt>
                <c:pt idx="4">
                  <c:v>0.2024</c:v>
                </c:pt>
                <c:pt idx="5">
                  <c:v>0.2327</c:v>
                </c:pt>
                <c:pt idx="6">
                  <c:v>0.2052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Coach &amp; Horses PR41PD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0.0962</c:v>
                </c:pt>
                <c:pt idx="1">
                  <c:v>0.0928</c:v>
                </c:pt>
                <c:pt idx="2">
                  <c:v>0.0956</c:v>
                </c:pt>
                <c:pt idx="3">
                  <c:v>0.1222</c:v>
                </c:pt>
                <c:pt idx="4">
                  <c:v>0.1981</c:v>
                </c:pt>
                <c:pt idx="5">
                  <c:v>0.176</c:v>
                </c:pt>
                <c:pt idx="6">
                  <c:v>0.2187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Fcc Bar PR41SJ</c:v>
                </c:pt>
                <c:pt idx="1">
                  <c:v>Chequers Social Club PR41YA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3.7452</c:v>
                </c:pt>
                <c:pt idx="1">
                  <c:v>1.2708</c:v>
                </c:pt>
                <c:pt idx="2">
                  <c:v>0.6882</c:v>
                </c:pt>
                <c:pt idx="3">
                  <c:v>0.6602</c:v>
                </c:pt>
                <c:pt idx="4">
                  <c:v>0.4445</c:v>
                </c:pt>
                <c:pt idx="5">
                  <c:v>0.395</c:v>
                </c:pt>
                <c:pt idx="6">
                  <c:v>0.3207</c:v>
                </c:pt>
                <c:pt idx="7">
                  <c:v>0.2314</c:v>
                </c:pt>
                <c:pt idx="8">
                  <c:v>0.1441</c:v>
                </c:pt>
                <c:pt idx="9">
                  <c:v>0.0908</c:v>
                </c:pt>
                <c:pt idx="10">
                  <c:v>0.0214</c:v>
                </c:pt>
                <c:pt idx="11">
                  <c:v>-0.0355</c:v>
                </c:pt>
                <c:pt idx="12">
                  <c:v>-0.2521</c:v>
                </c:pt>
                <c:pt idx="13">
                  <c:v>-0.3289</c:v>
                </c:pt>
                <c:pt idx="14">
                  <c:v>-0.6091</c:v>
                </c:pt>
                <c:pt idx="15">
                  <c:v>-0.7277</c:v>
                </c:pt>
                <c:pt idx="16">
                  <c:v>-1.5226</c:v>
                </c:pt>
                <c:pt idx="17">
                  <c:v>-1.5988</c:v>
                </c:pt>
                <c:pt idx="18">
                  <c:v>-1.9318</c:v>
                </c:pt>
                <c:pt idx="19">
                  <c:v>-5.5804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06/04/2022 - 29/03/2023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'Sheet1'!$A$2:$A$21</c:f>
              <c:strCache>
                <c:ptCount val="20"/>
                <c:pt idx="0">
                  <c:v>Ship Inn PR41HA</c:v>
                </c:pt>
                <c:pt idx="1">
                  <c:v>Tap N Drum PR41XA</c:v>
                </c:pt>
                <c:pt idx="2">
                  <c:v>Plough Hotel PR41XA</c:v>
                </c:pt>
                <c:pt idx="3">
                  <c:v>Clifton Arms Warton PR41AD</c:v>
                </c:pt>
                <c:pt idx="4">
                  <c:v>Queens Hotel PR42AA</c:v>
                </c:pt>
                <c:pt idx="5">
                  <c:v>Kingfisher Tavern PR42DZ</c:v>
                </c:pt>
                <c:pt idx="6">
                  <c:v>Stanley Arms PR43BL</c:v>
                </c:pt>
                <c:pt idx="7">
                  <c:v>Freckleton Sports &amp; Social Club PR41PB</c:v>
                </c:pt>
                <c:pt idx="8">
                  <c:v>Wrea Green Institute PR42PH</c:v>
                </c:pt>
                <c:pt idx="9">
                  <c:v>Kirkham Bierhaus PR42AB</c:v>
                </c:pt>
                <c:pt idx="10">
                  <c:v>Four Beds Inn A Pub Ltd PR41PD</c:v>
                </c:pt>
                <c:pt idx="11">
                  <c:v>Kirkham Conservative Club PR42BB</c:v>
                </c:pt>
                <c:pt idx="12">
                  <c:v>Chequers Social Club PR41YA</c:v>
                </c:pt>
                <c:pt idx="13">
                  <c:v>Lane Ends Hotel PR43DH</c:v>
                </c:pt>
                <c:pt idx="14">
                  <c:v>Fcc Bar PR41SJ</c:v>
                </c:pt>
                <c:pt idx="15">
                  <c:v>Tap And Vent PR42AB</c:v>
                </c:pt>
                <c:pt idx="16">
                  <c:v>The Swan Hotel PR42AJ</c:v>
                </c:pt>
                <c:pt idx="17">
                  <c:v>Coach &amp; Horses PR41PD</c:v>
                </c:pt>
                <c:pt idx="18">
                  <c:v>Stables Bar PR42ZA</c:v>
                </c:pt>
                <c:pt idx="19">
                  <c:v>Birley Arms PR41TN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0.1904</c:v>
                </c:pt>
                <c:pt idx="1">
                  <c:v>0.0102</c:v>
                </c:pt>
                <c:pt idx="2">
                  <c:v>0.0233</c:v>
                </c:pt>
                <c:pt idx="3">
                  <c:v>0.0424</c:v>
                </c:pt>
                <c:pt idx="4">
                  <c:v>0.0148</c:v>
                </c:pt>
                <c:pt idx="5">
                  <c:v>0.1581</c:v>
                </c:pt>
                <c:pt idx="6">
                  <c:v>0.0367</c:v>
                </c:pt>
                <c:pt idx="7">
                  <c:v>0.0164</c:v>
                </c:pt>
                <c:pt idx="8">
                  <c:v>0.0466</c:v>
                </c:pt>
                <c:pt idx="9">
                  <c:v>0.0423</c:v>
                </c:pt>
                <c:pt idx="10">
                  <c:v>0.0003</c:v>
                </c:pt>
                <c:pt idx="11">
                  <c:v>0.0732</c:v>
                </c:pt>
                <c:pt idx="12">
                  <c:v>0.0076</c:v>
                </c:pt>
                <c:pt idx="13">
                  <c:v>0.0131</c:v>
                </c:pt>
                <c:pt idx="14">
                  <c:v>0.0031</c:v>
                </c:pt>
                <c:pt idx="15">
                  <c:v>0.0281</c:v>
                </c:pt>
                <c:pt idx="16">
                  <c:v>0.0133</c:v>
                </c:pt>
                <c:pt idx="17">
                  <c:v>0.0707</c:v>
                </c:pt>
                <c:pt idx="18">
                  <c:v>0.0814</c:v>
                </c:pt>
                <c:pt idx="19">
                  <c:v>0.1269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05/04/2023 - 27/03/2024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Ship Inn PR41HA</c:v>
                </c:pt>
                <c:pt idx="1">
                  <c:v>Tap N Drum PR41XA</c:v>
                </c:pt>
                <c:pt idx="2">
                  <c:v>Plough Hotel PR41XA</c:v>
                </c:pt>
                <c:pt idx="3">
                  <c:v>Clifton Arms Warton PR41AD</c:v>
                </c:pt>
                <c:pt idx="4">
                  <c:v>Queens Hotel PR42AA</c:v>
                </c:pt>
                <c:pt idx="5">
                  <c:v>Kingfisher Tavern PR42DZ</c:v>
                </c:pt>
                <c:pt idx="6">
                  <c:v>Stanley Arms PR43BL</c:v>
                </c:pt>
                <c:pt idx="7">
                  <c:v>Freckleton Sports &amp; Social Club PR41PB</c:v>
                </c:pt>
                <c:pt idx="8">
                  <c:v>Wrea Green Institute PR42PH</c:v>
                </c:pt>
                <c:pt idx="9">
                  <c:v>Kirkham Bierhaus PR42AB</c:v>
                </c:pt>
                <c:pt idx="10">
                  <c:v>Four Beds Inn A Pub Ltd PR41PD</c:v>
                </c:pt>
                <c:pt idx="11">
                  <c:v>Kirkham Conservative Club PR42BB</c:v>
                </c:pt>
                <c:pt idx="12">
                  <c:v>Chequers Social Club PR41YA</c:v>
                </c:pt>
                <c:pt idx="13">
                  <c:v>Lane Ends Hotel PR43DH</c:v>
                </c:pt>
                <c:pt idx="14">
                  <c:v>Fcc Bar PR41SJ</c:v>
                </c:pt>
                <c:pt idx="15">
                  <c:v>Tap And Vent PR42AB</c:v>
                </c:pt>
                <c:pt idx="16">
                  <c:v>The Swan Hotel PR42AJ</c:v>
                </c:pt>
                <c:pt idx="17">
                  <c:v>Coach &amp; Horses PR41PD</c:v>
                </c:pt>
                <c:pt idx="18">
                  <c:v>Stables Bar PR42ZA</c:v>
                </c:pt>
                <c:pt idx="19">
                  <c:v>Birley Arms PR41TN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0.2215</c:v>
                </c:pt>
                <c:pt idx="1">
                  <c:v>0.0338</c:v>
                </c:pt>
                <c:pt idx="2">
                  <c:v>0.0421</c:v>
                </c:pt>
                <c:pt idx="3">
                  <c:v>0.0575</c:v>
                </c:pt>
                <c:pt idx="4">
                  <c:v>0.021</c:v>
                </c:pt>
                <c:pt idx="5">
                  <c:v>0.1633</c:v>
                </c:pt>
                <c:pt idx="6">
                  <c:v>0.0393</c:v>
                </c:pt>
                <c:pt idx="7">
                  <c:v>0.0187</c:v>
                </c:pt>
                <c:pt idx="8">
                  <c:v>0.0486</c:v>
                </c:pt>
                <c:pt idx="9">
                  <c:v>0.043</c:v>
                </c:pt>
                <c:pt idx="10">
                  <c:v>0.0007</c:v>
                </c:pt>
                <c:pt idx="11">
                  <c:v>0.0731</c:v>
                </c:pt>
                <c:pt idx="12">
                  <c:v>0.007</c:v>
                </c:pt>
                <c:pt idx="13">
                  <c:v>0.0122</c:v>
                </c:pt>
                <c:pt idx="14">
                  <c:v>0.002</c:v>
                </c:pt>
                <c:pt idx="15">
                  <c:v>0.0249</c:v>
                </c:pt>
                <c:pt idx="16">
                  <c:v>0.0075</c:v>
                </c:pt>
                <c:pt idx="17">
                  <c:v>0.0554</c:v>
                </c:pt>
                <c:pt idx="18">
                  <c:v>0.0591</c:v>
                </c:pt>
                <c:pt idx="19">
                  <c:v>0.068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Ship Inn PR41HA</c:v>
                </c:pt>
                <c:pt idx="1">
                  <c:v>Tap N Drum PR41XA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0.0311</c:v>
                </c:pt>
                <c:pt idx="1">
                  <c:v>0.0236</c:v>
                </c:pt>
                <c:pt idx="2">
                  <c:v>0.0188</c:v>
                </c:pt>
                <c:pt idx="3">
                  <c:v>0.0151</c:v>
                </c:pt>
                <c:pt idx="4">
                  <c:v>0.0062</c:v>
                </c:pt>
                <c:pt idx="5">
                  <c:v>0.0052</c:v>
                </c:pt>
                <c:pt idx="6">
                  <c:v>0.0026</c:v>
                </c:pt>
                <c:pt idx="7">
                  <c:v>0.0023</c:v>
                </c:pt>
                <c:pt idx="8">
                  <c:v>0.002</c:v>
                </c:pt>
                <c:pt idx="9">
                  <c:v>0.0007</c:v>
                </c:pt>
                <c:pt idx="10">
                  <c:v>0.0004</c:v>
                </c:pt>
                <c:pt idx="11">
                  <c:v>-0.0001</c:v>
                </c:pt>
                <c:pt idx="12">
                  <c:v>-0.0006</c:v>
                </c:pt>
                <c:pt idx="13">
                  <c:v>-0.0009</c:v>
                </c:pt>
                <c:pt idx="14">
                  <c:v>-0.0011</c:v>
                </c:pt>
                <c:pt idx="15">
                  <c:v>-0.0032</c:v>
                </c:pt>
                <c:pt idx="16">
                  <c:v>-0.0058</c:v>
                </c:pt>
                <c:pt idx="17">
                  <c:v>-0.0153</c:v>
                </c:pt>
                <c:pt idx="18">
                  <c:v>-0.0223</c:v>
                </c:pt>
                <c:pt idx="19">
                  <c:v>-0.0589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0.0233</c:v>
                </c:pt>
                <c:pt idx="1">
                  <c:v>0.1114</c:v>
                </c:pt>
                <c:pt idx="2">
                  <c:v>0.204</c:v>
                </c:pt>
                <c:pt idx="3">
                  <c:v>0.1977</c:v>
                </c:pt>
                <c:pt idx="4">
                  <c:v>0.2411</c:v>
                </c:pt>
                <c:pt idx="5">
                  <c:v>0.1539</c:v>
                </c:pt>
                <c:pt idx="6">
                  <c:v>0.0681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Coach &amp; Horses PR41PD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0.0195</c:v>
                </c:pt>
                <c:pt idx="1">
                  <c:v>0.0942</c:v>
                </c:pt>
                <c:pt idx="2">
                  <c:v>0.2927</c:v>
                </c:pt>
                <c:pt idx="3">
                  <c:v>0.1293</c:v>
                </c:pt>
                <c:pt idx="4">
                  <c:v>0.2455</c:v>
                </c:pt>
                <c:pt idx="5">
                  <c:v>0.1702</c:v>
                </c:pt>
                <c:pt idx="6">
                  <c:v>0.0483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-0.0038</c:v>
                </c:pt>
                <c:pt idx="1">
                  <c:v>-0.0172</c:v>
                </c:pt>
                <c:pt idx="2">
                  <c:v>0.0887</c:v>
                </c:pt>
                <c:pt idx="3">
                  <c:v>-0.0684</c:v>
                </c:pt>
                <c:pt idx="4">
                  <c:v>0.0044</c:v>
                </c:pt>
                <c:pt idx="5">
                  <c:v>0.0163</c:v>
                </c:pt>
                <c:pt idx="6">
                  <c:v>-0.0198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0.0323</c:v>
                </c:pt>
                <c:pt idx="1">
                  <c:v>0.0061</c:v>
                </c:pt>
                <c:pt idx="2">
                  <c:v>0.0067</c:v>
                </c:pt>
                <c:pt idx="3">
                  <c:v>0.0024</c:v>
                </c:pt>
                <c:pt idx="4">
                  <c:v>-0.0043</c:v>
                </c:pt>
                <c:pt idx="5">
                  <c:v>-0.0567</c:v>
                </c:pt>
                <c:pt idx="6">
                  <c:v>0.0135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0.2096</c:v>
                </c:pt>
                <c:pt idx="1">
                  <c:v>0.6009</c:v>
                </c:pt>
                <c:pt idx="2">
                  <c:v>0.1894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Coach &amp; Horses PR41PD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0.2122</c:v>
                </c:pt>
                <c:pt idx="1">
                  <c:v>0.6614</c:v>
                </c:pt>
                <c:pt idx="2">
                  <c:v>0.1263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0.0026</c:v>
                </c:pt>
                <c:pt idx="1">
                  <c:v>0.0605</c:v>
                </c:pt>
                <c:pt idx="2">
                  <c:v>-0.0631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0.3233</c:v>
                </c:pt>
                <c:pt idx="1">
                  <c:v>0.6766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Coach &amp; Horses PR41PD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0.3142</c:v>
                </c:pt>
                <c:pt idx="1">
                  <c:v>0.6857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-0.0091</c:v>
                </c:pt>
                <c:pt idx="1">
                  <c:v>0.0091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0.1776</c:v>
                </c:pt>
                <c:pt idx="1">
                  <c:v>0.054</c:v>
                </c:pt>
                <c:pt idx="2">
                  <c:v>0.2009</c:v>
                </c:pt>
                <c:pt idx="3">
                  <c:v>0.1518</c:v>
                </c:pt>
                <c:pt idx="4">
                  <c:v>0.1239</c:v>
                </c:pt>
                <c:pt idx="5">
                  <c:v>0.1137</c:v>
                </c:pt>
                <c:pt idx="6">
                  <c:v>0.0815</c:v>
                </c:pt>
                <c:pt idx="7">
                  <c:v>0.0961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Coach &amp; Horses PR41PD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0.1575</c:v>
                </c:pt>
                <c:pt idx="1">
                  <c:v>0.1109</c:v>
                </c:pt>
                <c:pt idx="2">
                  <c:v>0.2401</c:v>
                </c:pt>
                <c:pt idx="3">
                  <c:v>0.0704</c:v>
                </c:pt>
                <c:pt idx="4">
                  <c:v>0.2113</c:v>
                </c:pt>
                <c:pt idx="5">
                  <c:v>0.0897</c:v>
                </c:pt>
                <c:pt idx="6">
                  <c:v>0.0678</c:v>
                </c:pt>
                <c:pt idx="7">
                  <c:v>0.052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-0.0201</c:v>
                </c:pt>
                <c:pt idx="1">
                  <c:v>0.0569</c:v>
                </c:pt>
                <c:pt idx="2">
                  <c:v>0.0392</c:v>
                </c:pt>
                <c:pt idx="3">
                  <c:v>-0.0814</c:v>
                </c:pt>
                <c:pt idx="4">
                  <c:v>0.0874</c:v>
                </c:pt>
                <c:pt idx="5">
                  <c:v>-0.024</c:v>
                </c:pt>
                <c:pt idx="6">
                  <c:v>-0.0137</c:v>
                </c:pt>
                <c:pt idx="7">
                  <c:v>-0.0441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0.4607</c:v>
                </c:pt>
                <c:pt idx="1">
                  <c:v>0.187</c:v>
                </c:pt>
                <c:pt idx="2">
                  <c:v>0.0683</c:v>
                </c:pt>
                <c:pt idx="3">
                  <c:v>0.1496</c:v>
                </c:pt>
                <c:pt idx="4">
                  <c:v>0.0355</c:v>
                </c:pt>
                <c:pt idx="5">
                  <c:v>0.0619</c:v>
                </c:pt>
                <c:pt idx="6">
                  <c:v>0.0367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Coach &amp; Horses PR41PD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0.5876</c:v>
                </c:pt>
                <c:pt idx="1">
                  <c:v>0.1304</c:v>
                </c:pt>
                <c:pt idx="2">
                  <c:v>0.0193</c:v>
                </c:pt>
                <c:pt idx="3">
                  <c:v>0.1056</c:v>
                </c:pt>
                <c:pt idx="4">
                  <c:v>0.0328</c:v>
                </c:pt>
                <c:pt idx="5">
                  <c:v>0.0768</c:v>
                </c:pt>
                <c:pt idx="6">
                  <c:v>0.0471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0.1269</c:v>
                </c:pt>
                <c:pt idx="1">
                  <c:v>-0.0566</c:v>
                </c:pt>
                <c:pt idx="2">
                  <c:v>-0.049</c:v>
                </c:pt>
                <c:pt idx="3">
                  <c:v>-0.044</c:v>
                </c:pt>
                <c:pt idx="4">
                  <c:v>-0.0027</c:v>
                </c:pt>
                <c:pt idx="5">
                  <c:v>0.0149</c:v>
                </c:pt>
                <c:pt idx="6">
                  <c:v>0.0104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Coach &amp; Horses PR41PD</c:v>
                </c:pt>
                <c:pt idx="1">
                  <c:v>Ship Inn PR41HA</c:v>
                </c:pt>
                <c:pt idx="2">
                  <c:v>Tap N Drum PR41XA</c:v>
                </c:pt>
                <c:pt idx="3">
                  <c:v>Plough Hotel PR41XA</c:v>
                </c:pt>
                <c:pt idx="4">
                  <c:v>Clifton Arms Warton PR41AD</c:v>
                </c:pt>
                <c:pt idx="5">
                  <c:v>Birley Arms PR41TN</c:v>
                </c:pt>
                <c:pt idx="6">
                  <c:v>Freckleton Sports &amp; Social Club PR41PB</c:v>
                </c:pt>
                <c:pt idx="7">
                  <c:v>Kingfisher Tavern PR42DZ</c:v>
                </c:pt>
                <c:pt idx="8">
                  <c:v>Kirkham Conservative Club PR42BB</c:v>
                </c:pt>
                <c:pt idx="9">
                  <c:v>Kirkham Bierhaus PR42AB</c:v>
                </c:pt>
                <c:pt idx="10">
                  <c:v>Stables Bar PR42ZA</c:v>
                </c:pt>
                <c:pt idx="11">
                  <c:v>Wrea Green Institute PR42PH</c:v>
                </c:pt>
                <c:pt idx="12">
                  <c:v>Queens Hotel PR42AA</c:v>
                </c:pt>
                <c:pt idx="13">
                  <c:v>Chequers Social Club PR41YA</c:v>
                </c:pt>
                <c:pt idx="14">
                  <c:v>Lane Ends Hotel PR43DH</c:v>
                </c:pt>
                <c:pt idx="15">
                  <c:v>Stanley Arms PR43BL</c:v>
                </c:pt>
                <c:pt idx="16">
                  <c:v>Tap And Vent PR42AB</c:v>
                </c:pt>
                <c:pt idx="17">
                  <c:v>Fcc Bar PR41SJ</c:v>
                </c:pt>
                <c:pt idx="18">
                  <c:v>Four Beds Inn A Pub Ltd PR41PD</c:v>
                </c:pt>
                <c:pt idx="19">
                  <c:v>The Swan Hotel PR42AJ</c:v>
                </c:pt>
              </c:strCache>
            </c:strRef>
          </c:cat>
          <c:val>
            <c:numRef>
              <c:f>'Sheet1'!$F$2:$F$21</c:f>
              <c:numCache>
                <c:formatCode>General</c:formatCode>
                <c:ptCount val="20"/>
                <c:pt idx="0">
                  <c:v>0.2143</c:v>
                </c:pt>
                <c:pt idx="1">
                  <c:v>0.1789</c:v>
                </c:pt>
                <c:pt idx="2">
                  <c:v>0.1198</c:v>
                </c:pt>
                <c:pt idx="3">
                  <c:v>0.1126</c:v>
                </c:pt>
                <c:pt idx="4">
                  <c:v>0.0948</c:v>
                </c:pt>
                <c:pt idx="5">
                  <c:v>0.05</c:v>
                </c:pt>
                <c:pt idx="6">
                  <c:v>0.046</c:v>
                </c:pt>
                <c:pt idx="7">
                  <c:v>0.0416</c:v>
                </c:pt>
                <c:pt idx="8">
                  <c:v>0.0388</c:v>
                </c:pt>
                <c:pt idx="9">
                  <c:v>0.0196</c:v>
                </c:pt>
                <c:pt idx="10">
                  <c:v>0.0191</c:v>
                </c:pt>
                <c:pt idx="11">
                  <c:v>0.0142</c:v>
                </c:pt>
                <c:pt idx="12">
                  <c:v>0.0128</c:v>
                </c:pt>
                <c:pt idx="13">
                  <c:v>0.0081</c:v>
                </c:pt>
                <c:pt idx="14">
                  <c:v>0.0075</c:v>
                </c:pt>
                <c:pt idx="15">
                  <c:v>0.0073</c:v>
                </c:pt>
                <c:pt idx="16">
                  <c:v>0.0049</c:v>
                </c:pt>
                <c:pt idx="17">
                  <c:v>0.0041</c:v>
                </c:pt>
                <c:pt idx="18">
                  <c:v>0.0024</c:v>
                </c:pt>
                <c:pt idx="19">
                  <c:v>0.0021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06/04/2022 - 29/03/2023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'Sheet1'!$A$2:$A$21</c:f>
              <c:strCache>
                <c:ptCount val="20"/>
                <c:pt idx="0">
                  <c:v>Tap N Drum PR41XA</c:v>
                </c:pt>
                <c:pt idx="1">
                  <c:v>Plough Hotel PR41XA</c:v>
                </c:pt>
                <c:pt idx="2">
                  <c:v>Clifton Arms Warton PR41AD</c:v>
                </c:pt>
                <c:pt idx="3">
                  <c:v>Ship Inn PR41HA</c:v>
                </c:pt>
                <c:pt idx="4">
                  <c:v>Freckleton Sports &amp; Social Club PR41PB</c:v>
                </c:pt>
                <c:pt idx="5">
                  <c:v>Four Beds Inn A Pub Ltd PR41PD</c:v>
                </c:pt>
                <c:pt idx="6">
                  <c:v>Kingfisher Tavern PR42DZ</c:v>
                </c:pt>
                <c:pt idx="7">
                  <c:v>Queens Hotel PR42AA</c:v>
                </c:pt>
                <c:pt idx="8">
                  <c:v>Lane Ends Hotel PR43DH</c:v>
                </c:pt>
                <c:pt idx="9">
                  <c:v>Kirkham Bierhaus PR42AB</c:v>
                </c:pt>
                <c:pt idx="10">
                  <c:v>Stanley Arms PR43BL</c:v>
                </c:pt>
                <c:pt idx="11">
                  <c:v>Wrea Green Institute PR42PH</c:v>
                </c:pt>
                <c:pt idx="12">
                  <c:v>Fcc Bar PR41SJ</c:v>
                </c:pt>
                <c:pt idx="13">
                  <c:v>Tap And Vent PR42AB</c:v>
                </c:pt>
                <c:pt idx="14">
                  <c:v>Chequers Social Club PR41YA</c:v>
                </c:pt>
                <c:pt idx="15">
                  <c:v>The Swan Hotel PR42AJ</c:v>
                </c:pt>
                <c:pt idx="16">
                  <c:v>Kirkham Conservative Club PR42BB</c:v>
                </c:pt>
                <c:pt idx="17">
                  <c:v>Stables Bar PR42ZA</c:v>
                </c:pt>
                <c:pt idx="18">
                  <c:v>Coach &amp; Horses PR41PD</c:v>
                </c:pt>
                <c:pt idx="19">
                  <c:v>Birley Arms PR41TN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0.0317</c:v>
                </c:pt>
                <c:pt idx="1">
                  <c:v>0.0617</c:v>
                </c:pt>
                <c:pt idx="2">
                  <c:v>0.0843</c:v>
                </c:pt>
                <c:pt idx="3">
                  <c:v>0.1741</c:v>
                </c:pt>
                <c:pt idx="4">
                  <c:v>0.0417</c:v>
                </c:pt>
                <c:pt idx="5">
                  <c:v>0.0006</c:v>
                </c:pt>
                <c:pt idx="6">
                  <c:v>0.0554</c:v>
                </c:pt>
                <c:pt idx="7">
                  <c:v>0.0114</c:v>
                </c:pt>
                <c:pt idx="8">
                  <c:v>0.0063</c:v>
                </c:pt>
                <c:pt idx="9">
                  <c:v>0.0251</c:v>
                </c:pt>
                <c:pt idx="10">
                  <c:v>0.0114</c:v>
                </c:pt>
                <c:pt idx="11">
                  <c:v>0.022</c:v>
                </c:pt>
                <c:pt idx="12">
                  <c:v>0.0067</c:v>
                </c:pt>
                <c:pt idx="13">
                  <c:v>0.0116</c:v>
                </c:pt>
                <c:pt idx="14">
                  <c:v>0.0142</c:v>
                </c:pt>
                <c:pt idx="15">
                  <c:v>0.0098</c:v>
                </c:pt>
                <c:pt idx="16">
                  <c:v>0.0547</c:v>
                </c:pt>
                <c:pt idx="17">
                  <c:v>0.0407</c:v>
                </c:pt>
                <c:pt idx="18">
                  <c:v>0.2297</c:v>
                </c:pt>
                <c:pt idx="19">
                  <c:v>0.1061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05/04/2023 - 27/03/2024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Tap N Drum PR41XA</c:v>
                </c:pt>
                <c:pt idx="1">
                  <c:v>Plough Hotel PR41XA</c:v>
                </c:pt>
                <c:pt idx="2">
                  <c:v>Clifton Arms Warton PR41AD</c:v>
                </c:pt>
                <c:pt idx="3">
                  <c:v>Ship Inn PR41HA</c:v>
                </c:pt>
                <c:pt idx="4">
                  <c:v>Freckleton Sports &amp; Social Club PR41PB</c:v>
                </c:pt>
                <c:pt idx="5">
                  <c:v>Four Beds Inn A Pub Ltd PR41PD</c:v>
                </c:pt>
                <c:pt idx="6">
                  <c:v>Kingfisher Tavern PR42DZ</c:v>
                </c:pt>
                <c:pt idx="7">
                  <c:v>Queens Hotel PR42AA</c:v>
                </c:pt>
                <c:pt idx="8">
                  <c:v>Lane Ends Hotel PR43DH</c:v>
                </c:pt>
                <c:pt idx="9">
                  <c:v>Kirkham Bierhaus PR42AB</c:v>
                </c:pt>
                <c:pt idx="10">
                  <c:v>Stanley Arms PR43BL</c:v>
                </c:pt>
                <c:pt idx="11">
                  <c:v>Wrea Green Institute PR42PH</c:v>
                </c:pt>
                <c:pt idx="12">
                  <c:v>Fcc Bar PR41SJ</c:v>
                </c:pt>
                <c:pt idx="13">
                  <c:v>Tap And Vent PR42AB</c:v>
                </c:pt>
                <c:pt idx="14">
                  <c:v>Chequers Social Club PR41YA</c:v>
                </c:pt>
                <c:pt idx="15">
                  <c:v>The Swan Hotel PR42AJ</c:v>
                </c:pt>
                <c:pt idx="16">
                  <c:v>Kirkham Conservative Club PR42BB</c:v>
                </c:pt>
                <c:pt idx="17">
                  <c:v>Stables Bar PR42ZA</c:v>
                </c:pt>
                <c:pt idx="18">
                  <c:v>Coach &amp; Horses PR41PD</c:v>
                </c:pt>
                <c:pt idx="19">
                  <c:v>Birley Arms PR41TN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0.1058</c:v>
                </c:pt>
                <c:pt idx="1">
                  <c:v>0.1083</c:v>
                </c:pt>
                <c:pt idx="2">
                  <c:v>0.0969</c:v>
                </c:pt>
                <c:pt idx="3">
                  <c:v>0.1821</c:v>
                </c:pt>
                <c:pt idx="4">
                  <c:v>0.0475</c:v>
                </c:pt>
                <c:pt idx="5">
                  <c:v>0.0021</c:v>
                </c:pt>
                <c:pt idx="6">
                  <c:v>0.0566</c:v>
                </c:pt>
                <c:pt idx="7">
                  <c:v>0.0124</c:v>
                </c:pt>
                <c:pt idx="8">
                  <c:v>0.0069</c:v>
                </c:pt>
                <c:pt idx="9">
                  <c:v>0.024</c:v>
                </c:pt>
                <c:pt idx="10">
                  <c:v>0.0102</c:v>
                </c:pt>
                <c:pt idx="11">
                  <c:v>0.0202</c:v>
                </c:pt>
                <c:pt idx="12">
                  <c:v>0.0044</c:v>
                </c:pt>
                <c:pt idx="13">
                  <c:v>0.0061</c:v>
                </c:pt>
                <c:pt idx="14">
                  <c:v>0.0084</c:v>
                </c:pt>
                <c:pt idx="15">
                  <c:v>0.0024</c:v>
                </c:pt>
                <c:pt idx="16">
                  <c:v>0.0448</c:v>
                </c:pt>
                <c:pt idx="17">
                  <c:v>0.0234</c:v>
                </c:pt>
                <c:pt idx="18">
                  <c:v>0.1837</c:v>
                </c:pt>
                <c:pt idx="19">
                  <c:v>0.0527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Tap N Drum PR41XA</c:v>
                </c:pt>
                <c:pt idx="1">
                  <c:v>Plough Hotel PR41XA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0.0741</c:v>
                </c:pt>
                <c:pt idx="1">
                  <c:v>0.0466</c:v>
                </c:pt>
                <c:pt idx="2">
                  <c:v>0.0126</c:v>
                </c:pt>
                <c:pt idx="3">
                  <c:v>0.008</c:v>
                </c:pt>
                <c:pt idx="4">
                  <c:v>0.0058</c:v>
                </c:pt>
                <c:pt idx="5">
                  <c:v>0.0015</c:v>
                </c:pt>
                <c:pt idx="6">
                  <c:v>0.0012</c:v>
                </c:pt>
                <c:pt idx="7">
                  <c:v>0.001</c:v>
                </c:pt>
                <c:pt idx="8">
                  <c:v>0.0006</c:v>
                </c:pt>
                <c:pt idx="9">
                  <c:v>-0.0011</c:v>
                </c:pt>
                <c:pt idx="10">
                  <c:v>-0.0012</c:v>
                </c:pt>
                <c:pt idx="11">
                  <c:v>-0.0018</c:v>
                </c:pt>
                <c:pt idx="12">
                  <c:v>-0.0023</c:v>
                </c:pt>
                <c:pt idx="13">
                  <c:v>-0.0055</c:v>
                </c:pt>
                <c:pt idx="14">
                  <c:v>-0.0058</c:v>
                </c:pt>
                <c:pt idx="15">
                  <c:v>-0.0074</c:v>
                </c:pt>
                <c:pt idx="16">
                  <c:v>-0.0099</c:v>
                </c:pt>
                <c:pt idx="17">
                  <c:v>-0.0173</c:v>
                </c:pt>
                <c:pt idx="18">
                  <c:v>-0.046</c:v>
                </c:pt>
                <c:pt idx="19">
                  <c:v>-0.0534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0.5176</c:v>
                </c:pt>
                <c:pt idx="1">
                  <c:v>0.2677</c:v>
                </c:pt>
                <c:pt idx="2">
                  <c:v>0.0785</c:v>
                </c:pt>
                <c:pt idx="3">
                  <c:v>0.0585</c:v>
                </c:pt>
                <c:pt idx="4">
                  <c:v>0.0774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Coach &amp; Horses PR41PD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0.4777</c:v>
                </c:pt>
                <c:pt idx="1">
                  <c:v>0.2699</c:v>
                </c:pt>
                <c:pt idx="2">
                  <c:v>0.0788</c:v>
                </c:pt>
                <c:pt idx="3">
                  <c:v>0.063</c:v>
                </c:pt>
                <c:pt idx="4">
                  <c:v>0.1103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-0.0399</c:v>
                </c:pt>
                <c:pt idx="1">
                  <c:v>0.0022</c:v>
                </c:pt>
                <c:pt idx="2">
                  <c:v>0.0003</c:v>
                </c:pt>
                <c:pt idx="3">
                  <c:v>0.0045</c:v>
                </c:pt>
                <c:pt idx="4">
                  <c:v>0.0329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06/04/2022 - 29/03/2023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'Sheet1'!$A$2:$A$21</c:f>
              <c:strCache>
                <c:ptCount val="20"/>
                <c:pt idx="0">
                  <c:v>Fcc Bar PR41SJ</c:v>
                </c:pt>
                <c:pt idx="1">
                  <c:v>Chequers Social Club PR41YA</c:v>
                </c:pt>
                <c:pt idx="2">
                  <c:v>Wrea Green Institute PR42PH</c:v>
                </c:pt>
                <c:pt idx="3">
                  <c:v>Ship Inn PR41HA</c:v>
                </c:pt>
                <c:pt idx="4">
                  <c:v>Plough Hotel PR41XA</c:v>
                </c:pt>
                <c:pt idx="5">
                  <c:v>Stables Bar PR42ZA</c:v>
                </c:pt>
                <c:pt idx="6">
                  <c:v>Tap N Drum PR41XA</c:v>
                </c:pt>
                <c:pt idx="7">
                  <c:v>Kirkham Conservative Club PR42BB</c:v>
                </c:pt>
                <c:pt idx="8">
                  <c:v>Queens Hotel PR42AA</c:v>
                </c:pt>
                <c:pt idx="9">
                  <c:v>Kirkham Bierhaus PR42AB</c:v>
                </c:pt>
                <c:pt idx="10">
                  <c:v>Lane Ends Hotel PR43DH</c:v>
                </c:pt>
                <c:pt idx="11">
                  <c:v>Stanley Arms PR43BL</c:v>
                </c:pt>
                <c:pt idx="12">
                  <c:v>Tap And Vent PR42AB</c:v>
                </c:pt>
                <c:pt idx="13">
                  <c:v>The Swan Hotel PR42AJ</c:v>
                </c:pt>
                <c:pt idx="14">
                  <c:v>Kingfisher Tavern PR42DZ</c:v>
                </c:pt>
                <c:pt idx="15">
                  <c:v>Freckleton Sports &amp; Social Club PR41PB</c:v>
                </c:pt>
                <c:pt idx="16">
                  <c:v>Coach &amp; Horses PR41PD</c:v>
                </c:pt>
                <c:pt idx="17">
                  <c:v>Clifton Arms Warton PR41AD</c:v>
                </c:pt>
                <c:pt idx="18">
                  <c:v>Four Beds Inn A Pub Ltd PR41PD</c:v>
                </c:pt>
                <c:pt idx="19">
                  <c:v>Birley Arms PR41TN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8.2391</c:v>
                </c:pt>
                <c:pt idx="1">
                  <c:v>6.1403</c:v>
                </c:pt>
                <c:pt idx="2">
                  <c:v>8.1402</c:v>
                </c:pt>
                <c:pt idx="3">
                  <c:v>36.0741</c:v>
                </c:pt>
                <c:pt idx="4">
                  <c:v>9.3001</c:v>
                </c:pt>
                <c:pt idx="5">
                  <c:v>7.9048</c:v>
                </c:pt>
                <c:pt idx="6">
                  <c:v>12.0955</c:v>
                </c:pt>
                <c:pt idx="7">
                  <c:v>8.1962</c:v>
                </c:pt>
                <c:pt idx="8">
                  <c:v>6.5926</c:v>
                </c:pt>
                <c:pt idx="9">
                  <c:v>9.6447</c:v>
                </c:pt>
                <c:pt idx="10">
                  <c:v>8.0053</c:v>
                </c:pt>
                <c:pt idx="11">
                  <c:v>7.1342</c:v>
                </c:pt>
                <c:pt idx="12">
                  <c:v>10.1854</c:v>
                </c:pt>
                <c:pt idx="13">
                  <c:v>6.9577</c:v>
                </c:pt>
                <c:pt idx="14">
                  <c:v>23.6802</c:v>
                </c:pt>
                <c:pt idx="15">
                  <c:v>7.9581</c:v>
                </c:pt>
                <c:pt idx="16">
                  <c:v>13.411</c:v>
                </c:pt>
                <c:pt idx="17">
                  <c:v>15.4602</c:v>
                </c:pt>
                <c:pt idx="18">
                  <c:v>11.9583</c:v>
                </c:pt>
                <c:pt idx="19">
                  <c:v>28.9503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05/04/2023 - 27/03/2024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Fcc Bar PR41SJ</c:v>
                </c:pt>
                <c:pt idx="1">
                  <c:v>Chequers Social Club PR41YA</c:v>
                </c:pt>
                <c:pt idx="2">
                  <c:v>Wrea Green Institute PR42PH</c:v>
                </c:pt>
                <c:pt idx="3">
                  <c:v>Ship Inn PR41HA</c:v>
                </c:pt>
                <c:pt idx="4">
                  <c:v>Plough Hotel PR41XA</c:v>
                </c:pt>
                <c:pt idx="5">
                  <c:v>Stables Bar PR42ZA</c:v>
                </c:pt>
                <c:pt idx="6">
                  <c:v>Tap N Drum PR41XA</c:v>
                </c:pt>
                <c:pt idx="7">
                  <c:v>Kirkham Conservative Club PR42BB</c:v>
                </c:pt>
                <c:pt idx="8">
                  <c:v>Queens Hotel PR42AA</c:v>
                </c:pt>
                <c:pt idx="9">
                  <c:v>Kirkham Bierhaus PR42AB</c:v>
                </c:pt>
                <c:pt idx="10">
                  <c:v>Lane Ends Hotel PR43DH</c:v>
                </c:pt>
                <c:pt idx="11">
                  <c:v>Stanley Arms PR43BL</c:v>
                </c:pt>
                <c:pt idx="12">
                  <c:v>Tap And Vent PR42AB</c:v>
                </c:pt>
                <c:pt idx="13">
                  <c:v>The Swan Hotel PR42AJ</c:v>
                </c:pt>
                <c:pt idx="14">
                  <c:v>Kingfisher Tavern PR42DZ</c:v>
                </c:pt>
                <c:pt idx="15">
                  <c:v>Freckleton Sports &amp; Social Club PR41PB</c:v>
                </c:pt>
                <c:pt idx="16">
                  <c:v>Coach &amp; Horses PR41PD</c:v>
                </c:pt>
                <c:pt idx="17">
                  <c:v>Clifton Arms Warton PR41AD</c:v>
                </c:pt>
                <c:pt idx="18">
                  <c:v>Four Beds Inn A Pub Ltd PR41PD</c:v>
                </c:pt>
                <c:pt idx="19">
                  <c:v>Birley Arms PR41TN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11.9843</c:v>
                </c:pt>
                <c:pt idx="1">
                  <c:v>7.4111</c:v>
                </c:pt>
                <c:pt idx="2">
                  <c:v>8.8284</c:v>
                </c:pt>
                <c:pt idx="3">
                  <c:v>36.7343</c:v>
                </c:pt>
                <c:pt idx="4">
                  <c:v>9.7446</c:v>
                </c:pt>
                <c:pt idx="5">
                  <c:v>8.2998</c:v>
                </c:pt>
                <c:pt idx="6">
                  <c:v>12.4162</c:v>
                </c:pt>
                <c:pt idx="7">
                  <c:v>8.4276</c:v>
                </c:pt>
                <c:pt idx="8">
                  <c:v>6.7367</c:v>
                </c:pt>
                <c:pt idx="9">
                  <c:v>9.7355</c:v>
                </c:pt>
                <c:pt idx="10">
                  <c:v>8.0267</c:v>
                </c:pt>
                <c:pt idx="11">
                  <c:v>7.0987</c:v>
                </c:pt>
                <c:pt idx="12">
                  <c:v>9.9333</c:v>
                </c:pt>
                <c:pt idx="13">
                  <c:v>6.6288</c:v>
                </c:pt>
                <c:pt idx="14">
                  <c:v>23.0711</c:v>
                </c:pt>
                <c:pt idx="15">
                  <c:v>7.2304</c:v>
                </c:pt>
                <c:pt idx="16">
                  <c:v>11.8884</c:v>
                </c:pt>
                <c:pt idx="17">
                  <c:v>13.8614</c:v>
                </c:pt>
                <c:pt idx="18">
                  <c:v>10.0265</c:v>
                </c:pt>
                <c:pt idx="19">
                  <c:v>23.3699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anchor="b" wrap="square"/>
          <a:lstStyle>
            <a:lvl1pPr algn="ctr">
              <a:defRPr sz="60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pPr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white"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60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white"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anchor="b" wrap="square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white"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anchor="b" wrap="square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white"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32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32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pPr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>
            <a:normAutofit/>
          </a:bodyPr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wrap="square">
            <a:normAutofit/>
          </a:bodyPr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rtl="0" algn="l" defTabSz="91440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rtl="0" algn="l" defTabSz="91440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7" Type="http://schemas.openxmlformats.org/officeDocument/2006/relationships/image" Target="../media/image32.png" /><Relationship Id="rId48" Type="http://schemas.openxmlformats.org/officeDocument/2006/relationships/image" Target="../media/image2.png" /><Relationship Id="rId49" Type="http://schemas.openxmlformats.org/officeDocument/2006/relationships/image" Target="../media/image3.svg" /><Relationship Id="rId50" Type="http://schemas.openxmlformats.org/officeDocument/2006/relationships/image" Target="../media/image4.png" /><Relationship Id="rId51" Type="http://schemas.openxmlformats.org/officeDocument/2006/relationships/image" Target="../media/image5.svg" /><Relationship Id="rId52" Type="http://schemas.openxmlformats.org/officeDocument/2006/relationships/image" Target="../media/image6.png" /><Relationship Id="rId53" Type="http://schemas.openxmlformats.org/officeDocument/2006/relationships/image" Target="../media/image7.svg" /><Relationship Id="rId54" Type="http://schemas.openxmlformats.org/officeDocument/2006/relationships/image" Target="../media/image8.png" /><Relationship Id="rId55" Type="http://schemas.openxmlformats.org/officeDocument/2006/relationships/image" Target="../media/image9.svg" /><Relationship Id="rId56" Type="http://schemas.openxmlformats.org/officeDocument/2006/relationships/image" Target="../media/image10.png" /><Relationship Id="rId57" Type="http://schemas.openxmlformats.org/officeDocument/2006/relationships/image" Target="../media/image11.svg" /><Relationship Id="rId58" Type="http://schemas.openxmlformats.org/officeDocument/2006/relationships/image" Target="../media/image12.png" /><Relationship Id="rId59" Type="http://schemas.openxmlformats.org/officeDocument/2006/relationships/image" Target="../media/image13.svg" /><Relationship Id="rId60" Type="http://schemas.openxmlformats.org/officeDocument/2006/relationships/image" Target="../media/image14.png" /><Relationship Id="rId61" Type="http://schemas.openxmlformats.org/officeDocument/2006/relationships/image" Target="../media/image15.svg" /><Relationship Id="rId62" Type="http://schemas.openxmlformats.org/officeDocument/2006/relationships/image" Target="../media/image16.png" /><Relationship Id="rId63" Type="http://schemas.openxmlformats.org/officeDocument/2006/relationships/image" Target="../media/image17.svg" /><Relationship Id="rId64" Type="http://schemas.openxmlformats.org/officeDocument/2006/relationships/image" Target="../media/image18.png" /><Relationship Id="rId65" Type="http://schemas.openxmlformats.org/officeDocument/2006/relationships/image" Target="../media/image19.svg" /><Relationship Id="rId66" Type="http://schemas.openxmlformats.org/officeDocument/2006/relationships/image" Target="../media/image20.png" /><Relationship Id="rId67" Type="http://schemas.openxmlformats.org/officeDocument/2006/relationships/image" Target="../media/image21.svg" /><Relationship Id="rId68" Type="http://schemas.openxmlformats.org/officeDocument/2006/relationships/image" Target="../media/image22.png" /><Relationship Id="rId69" Type="http://schemas.openxmlformats.org/officeDocument/2006/relationships/image" Target="../media/image23.svg" /><Relationship Id="rId70" Type="http://schemas.openxmlformats.org/officeDocument/2006/relationships/image" Target="../media/image24.png" /><Relationship Id="rId71" Type="http://schemas.openxmlformats.org/officeDocument/2006/relationships/image" Target="../media/image25.svg" /><Relationship Id="rId72" Type="http://schemas.openxmlformats.org/officeDocument/2006/relationships/image" Target="../media/image26.png" /><Relationship Id="rId73" Type="http://schemas.openxmlformats.org/officeDocument/2006/relationships/image" Target="../media/image27.svg" /><Relationship Id="rId74" Type="http://schemas.openxmlformats.org/officeDocument/2006/relationships/image" Target="../media/image28.png" /><Relationship Id="rId75" Type="http://schemas.openxmlformats.org/officeDocument/2006/relationships/image" Target="../media/image29.svg" /><Relationship Id="rId76" Type="http://schemas.openxmlformats.org/officeDocument/2006/relationships/image" Target="../media/image30.png" /><Relationship Id="rId77" Type="http://schemas.openxmlformats.org/officeDocument/2006/relationships/image" Target="../media/image31.svg" /><Relationship Id="rId78" Type="http://schemas.openxmlformats.org/officeDocument/2006/relationships/image" Target="../media/image63.png" /><Relationship Id="rId79" Type="http://schemas.openxmlformats.org/officeDocument/2006/relationships/image" Target="../media/image33.svg" /><Relationship Id="rId80" Type="http://schemas.openxmlformats.org/officeDocument/2006/relationships/image" Target="../media/image30.png" /><Relationship Id="rId81" Type="http://schemas.openxmlformats.org/officeDocument/2006/relationships/image" Target="../media/image31.svg" /><Relationship Id="rId82" Type="http://schemas.openxmlformats.org/officeDocument/2006/relationships/image" Target="../media/image63.png" /><Relationship Id="rId83" Type="http://schemas.openxmlformats.org/officeDocument/2006/relationships/image" Target="../media/image33.svg" /><Relationship Id="rId84" Type="http://schemas.openxmlformats.org/officeDocument/2006/relationships/image" Target="../media/image30.png" /><Relationship Id="rId85" Type="http://schemas.openxmlformats.org/officeDocument/2006/relationships/image" Target="../media/image31.svg" /><Relationship Id="rId86" Type="http://schemas.openxmlformats.org/officeDocument/2006/relationships/image" Target="../media/image63.png" /><Relationship Id="rId87" Type="http://schemas.openxmlformats.org/officeDocument/2006/relationships/image" Target="../media/image33.svg" /><Relationship Id="rId88" Type="http://schemas.openxmlformats.org/officeDocument/2006/relationships/image" Target="../media/image34.png" /><Relationship Id="rId89" Type="http://schemas.openxmlformats.org/officeDocument/2006/relationships/image" Target="../media/image35.svg" /><Relationship Id="rId90" Type="http://schemas.openxmlformats.org/officeDocument/2006/relationships/image" Target="../media/image34.png" /><Relationship Id="rId91" Type="http://schemas.openxmlformats.org/officeDocument/2006/relationships/image" Target="../media/image35.svg" /><Relationship Id="rId92" Type="http://schemas.openxmlformats.org/officeDocument/2006/relationships/image" Target="../media/image34.png" /><Relationship Id="rId93" Type="http://schemas.openxmlformats.org/officeDocument/2006/relationships/image" Target="../media/image35.svg" /><Relationship Id="rId94" Type="http://schemas.openxmlformats.org/officeDocument/2006/relationships/image" Target="../media/image36.png" /><Relationship Id="rId95" Type="http://schemas.openxmlformats.org/officeDocument/2006/relationships/image" Target="../media/image37.svg" /><Relationship Id="rId96" Type="http://schemas.openxmlformats.org/officeDocument/2006/relationships/image" Target="../media/image36.png" /><Relationship Id="rId97" Type="http://schemas.openxmlformats.org/officeDocument/2006/relationships/image" Target="../media/image37.svg" /><Relationship Id="rId98" Type="http://schemas.openxmlformats.org/officeDocument/2006/relationships/image" Target="../media/image38.png" /><Relationship Id="rId99" Type="http://schemas.openxmlformats.org/officeDocument/2006/relationships/image" Target="../media/image39.svg" /><Relationship Id="rId100" Type="http://schemas.openxmlformats.org/officeDocument/2006/relationships/image" Target="../media/image40.png" /><Relationship Id="rId101" Type="http://schemas.openxmlformats.org/officeDocument/2006/relationships/image" Target="../media/image41.svg" /><Relationship Id="rId102" Type="http://schemas.openxmlformats.org/officeDocument/2006/relationships/image" Target="../media/image42.png" /><Relationship Id="rId103" Type="http://schemas.openxmlformats.org/officeDocument/2006/relationships/image" Target="../media/image43.svg" /><Relationship Id="rId104" Type="http://schemas.openxmlformats.org/officeDocument/2006/relationships/image" Target="../media/image44.png" /><Relationship Id="rId105" Type="http://schemas.openxmlformats.org/officeDocument/2006/relationships/image" Target="../media/image45.svg" /><Relationship Id="rId106" Type="http://schemas.openxmlformats.org/officeDocument/2006/relationships/image" Target="../media/image6.png" /><Relationship Id="rId107" Type="http://schemas.openxmlformats.org/officeDocument/2006/relationships/image" Target="../media/image7.svg" /><Relationship Id="rId108" Type="http://schemas.openxmlformats.org/officeDocument/2006/relationships/image" Target="../media/image6.png" /><Relationship Id="rId109" Type="http://schemas.openxmlformats.org/officeDocument/2006/relationships/image" Target="../media/image7.svg" /><Relationship Id="rId110" Type="http://schemas.openxmlformats.org/officeDocument/2006/relationships/image" Target="../media/image6.png" /><Relationship Id="rId111" Type="http://schemas.openxmlformats.org/officeDocument/2006/relationships/image" Target="../media/image7.sv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1.xml" /><Relationship Id="rId19" Type="http://schemas.openxmlformats.org/officeDocument/2006/relationships/chart" Target="../charts/chart2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3.xml" /><Relationship Id="rId35" Type="http://schemas.openxmlformats.org/officeDocument/2006/relationships/chart" Target="../charts/chart4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5.xml" /><Relationship Id="rId19" Type="http://schemas.openxmlformats.org/officeDocument/2006/relationships/chart" Target="../charts/chart6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7.xml" /><Relationship Id="rId35" Type="http://schemas.openxmlformats.org/officeDocument/2006/relationships/chart" Target="../charts/chart8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9.xml" /><Relationship Id="rId19" Type="http://schemas.openxmlformats.org/officeDocument/2006/relationships/chart" Target="../charts/chart10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11.xml" /><Relationship Id="rId35" Type="http://schemas.openxmlformats.org/officeDocument/2006/relationships/chart" Target="../charts/chart1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13.xml" /><Relationship Id="rId19" Type="http://schemas.openxmlformats.org/officeDocument/2006/relationships/chart" Target="../charts/chart14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15.xml" /><Relationship Id="rId35" Type="http://schemas.openxmlformats.org/officeDocument/2006/relationships/chart" Target="../charts/chart16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17.xml" /><Relationship Id="rId19" Type="http://schemas.openxmlformats.org/officeDocument/2006/relationships/chart" Target="../charts/chart18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19.xml" /><Relationship Id="rId35" Type="http://schemas.openxmlformats.org/officeDocument/2006/relationships/chart" Target="../charts/chart20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21.xml" /><Relationship Id="rId19" Type="http://schemas.openxmlformats.org/officeDocument/2006/relationships/chart" Target="../charts/chart22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23.xml" /><Relationship Id="rId35" Type="http://schemas.openxmlformats.org/officeDocument/2006/relationships/chart" Target="../charts/chart24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25.xml" /><Relationship Id="rId19" Type="http://schemas.openxmlformats.org/officeDocument/2006/relationships/chart" Target="../charts/chart26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27.xml" /><Relationship Id="rId35" Type="http://schemas.openxmlformats.org/officeDocument/2006/relationships/chart" Target="../charts/chart28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29.xml" /><Relationship Id="rId19" Type="http://schemas.openxmlformats.org/officeDocument/2006/relationships/chart" Target="../charts/chart30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31.xml" /><Relationship Id="rId35" Type="http://schemas.openxmlformats.org/officeDocument/2006/relationships/chart" Target="../charts/chart32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33.xml" /><Relationship Id="rId19" Type="http://schemas.openxmlformats.org/officeDocument/2006/relationships/chart" Target="../charts/chart34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35.xml" /><Relationship Id="rId35" Type="http://schemas.openxmlformats.org/officeDocument/2006/relationships/chart" Target="../charts/chart36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7" Type="http://schemas.openxmlformats.org/officeDocument/2006/relationships/image" Target="../media/image241.png" /><Relationship Id="rId18" Type="http://schemas.openxmlformats.org/officeDocument/2006/relationships/image" Target="../media/image49.png" /><Relationship Id="rId19" Type="http://schemas.openxmlformats.org/officeDocument/2006/relationships/image" Target="../media/image50.svg" /><Relationship Id="rId20" Type="http://schemas.openxmlformats.org/officeDocument/2006/relationships/image" Target="../media/image36.png" /><Relationship Id="rId21" Type="http://schemas.openxmlformats.org/officeDocument/2006/relationships/image" Target="../media/image37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8.png" /><Relationship Id="rId25" Type="http://schemas.openxmlformats.org/officeDocument/2006/relationships/image" Target="../media/image39.svg" /><Relationship Id="rId26" Type="http://schemas.openxmlformats.org/officeDocument/2006/relationships/image" Target="../media/image40.png" /><Relationship Id="rId27" Type="http://schemas.openxmlformats.org/officeDocument/2006/relationships/image" Target="../media/image41.svg" /><Relationship Id="rId28" Type="http://schemas.openxmlformats.org/officeDocument/2006/relationships/image" Target="../media/image42.png" /><Relationship Id="rId29" Type="http://schemas.openxmlformats.org/officeDocument/2006/relationships/image" Target="../media/image43.svg" /><Relationship Id="rId30" Type="http://schemas.openxmlformats.org/officeDocument/2006/relationships/image" Target="../media/image44.png" /><Relationship Id="rId31" Type="http://schemas.openxmlformats.org/officeDocument/2006/relationships/image" Target="../media/image45.svg" /><Relationship Id="rId32" Type="http://schemas.openxmlformats.org/officeDocument/2006/relationships/image" Target="../media/image2.png" /><Relationship Id="rId33" Type="http://schemas.openxmlformats.org/officeDocument/2006/relationships/image" Target="../media/image3.sv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17" Type="http://schemas.openxmlformats.org/officeDocument/2006/relationships/image" Target="../media/image47.svg" /><Relationship Id="rId18" Type="http://schemas.openxmlformats.org/officeDocument/2006/relationships/chart" Target="../charts/chart37.xml" /><Relationship Id="rId19" Type="http://schemas.openxmlformats.org/officeDocument/2006/relationships/image" Target="../media/image2.png" /><Relationship Id="rId20" Type="http://schemas.openxmlformats.org/officeDocument/2006/relationships/image" Target="../media/image3.svg" /><Relationship Id="rId21" Type="http://schemas.openxmlformats.org/officeDocument/2006/relationships/image" Target="../media/image36.png" /><Relationship Id="rId22" Type="http://schemas.openxmlformats.org/officeDocument/2006/relationships/image" Target="../media/image37.svg" /><Relationship Id="rId23" Type="http://schemas.openxmlformats.org/officeDocument/2006/relationships/image" Target="../media/image36.png" /><Relationship Id="rId24" Type="http://schemas.openxmlformats.org/officeDocument/2006/relationships/image" Target="../media/image37.svg" /><Relationship Id="rId25" Type="http://schemas.openxmlformats.org/officeDocument/2006/relationships/image" Target="../media/image38.png" /><Relationship Id="rId26" Type="http://schemas.openxmlformats.org/officeDocument/2006/relationships/image" Target="../media/image39.svg" /><Relationship Id="rId27" Type="http://schemas.openxmlformats.org/officeDocument/2006/relationships/image" Target="../media/image40.png" /><Relationship Id="rId28" Type="http://schemas.openxmlformats.org/officeDocument/2006/relationships/image" Target="../media/image41.svg" /><Relationship Id="rId29" Type="http://schemas.openxmlformats.org/officeDocument/2006/relationships/image" Target="../media/image42.png" /><Relationship Id="rId30" Type="http://schemas.openxmlformats.org/officeDocument/2006/relationships/image" Target="../media/image43.svg" /><Relationship Id="rId31" Type="http://schemas.openxmlformats.org/officeDocument/2006/relationships/image" Target="../media/image44.png" /><Relationship Id="rId32" Type="http://schemas.openxmlformats.org/officeDocument/2006/relationships/image" Target="../media/image45.svg" /><Relationship Id="rId33" Type="http://schemas.openxmlformats.org/officeDocument/2006/relationships/chart" Target="../charts/chart38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39.xml" /><Relationship Id="rId19" Type="http://schemas.openxmlformats.org/officeDocument/2006/relationships/chart" Target="../charts/chart40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41.xml" /><Relationship Id="rId35" Type="http://schemas.openxmlformats.org/officeDocument/2006/relationships/chart" Target="../charts/chart4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6" Type="http://schemas.openxmlformats.org/officeDocument/2006/relationships/image" Target="../media/image2.png" /><Relationship Id="rId17" Type="http://schemas.openxmlformats.org/officeDocument/2006/relationships/image" Target="../media/image3.svg" /><Relationship Id="rId18" Type="http://schemas.openxmlformats.org/officeDocument/2006/relationships/image" Target="../media/image36.png" /><Relationship Id="rId19" Type="http://schemas.openxmlformats.org/officeDocument/2006/relationships/image" Target="../media/image37.svg" /><Relationship Id="rId20" Type="http://schemas.openxmlformats.org/officeDocument/2006/relationships/image" Target="../media/image36.png" /><Relationship Id="rId21" Type="http://schemas.openxmlformats.org/officeDocument/2006/relationships/image" Target="../media/image37.svg" /><Relationship Id="rId22" Type="http://schemas.openxmlformats.org/officeDocument/2006/relationships/image" Target="../media/image38.png" /><Relationship Id="rId23" Type="http://schemas.openxmlformats.org/officeDocument/2006/relationships/image" Target="../media/image39.svg" /><Relationship Id="rId24" Type="http://schemas.openxmlformats.org/officeDocument/2006/relationships/image" Target="../media/image40.png" /><Relationship Id="rId25" Type="http://schemas.openxmlformats.org/officeDocument/2006/relationships/image" Target="../media/image41.svg" /><Relationship Id="rId26" Type="http://schemas.openxmlformats.org/officeDocument/2006/relationships/image" Target="../media/image42.png" /><Relationship Id="rId27" Type="http://schemas.openxmlformats.org/officeDocument/2006/relationships/image" Target="../media/image43.svg" /><Relationship Id="rId28" Type="http://schemas.openxmlformats.org/officeDocument/2006/relationships/image" Target="../media/image44.png" /><Relationship Id="rId29" Type="http://schemas.openxmlformats.org/officeDocument/2006/relationships/image" Target="../media/image45.svg" /><Relationship Id="rId30" Type="http://schemas.openxmlformats.org/officeDocument/2006/relationships/image" Target="../media/image46.png" /><Relationship Id="rId31" Type="http://schemas.openxmlformats.org/officeDocument/2006/relationships/image" Target="../media/image47.svg" /></Relationships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 bwMode="white"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 bwMode="white"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47">
            <a:lum/>
          </a:blip>
          <a:srcRect/>
          <a:stretch>
            <a:fillRect/>
          </a:stretch>
        </p:blipFill>
        <p:spPr bwMode="white"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 bwMode="white"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 bwMode="white"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 bwMode="white"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 bwMode="white"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 bwMode="white"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 bwMode="white"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 bwMode="white"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 bwMode="white"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 bwMode="white"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 bwMode="white"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 bwMode="white"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 bwMode="white"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white"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 bwMode="white"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 bwMode="white"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PR41XA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 bwMode="white"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Plough Hotel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 bwMode="white"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23.89%</a:t>
            </a:r>
            <a:endParaRPr lang="en-GB" sz="1100" b="1" dirty="0">
              <a:latin typeface="Montserrat"/>
            </a:endParaRP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 bwMode="white"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Enterprising Mainstream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 bwMode="white"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 bwMode="white"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 bwMode="white"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£11.89</a:t>
            </a:r>
            <a:endParaRPr lang="en-GB" sz="1100" b="1" dirty="0">
              <a:latin typeface="Montserrat"/>
            </a:endParaRP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 bwMode="white"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West</a:t>
            </a:r>
            <a:endParaRPr lang="en-GB" sz="900" dirty="0">
              <a:latin typeface="Montserrat"/>
            </a:endParaRP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 bwMode="white"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68.57%</a:t>
            </a:r>
            <a:endParaRPr lang="en-GB" sz="1100" b="1" dirty="0">
              <a:latin typeface="Montserrat"/>
            </a:endParaRP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 bwMode="white"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Kirkham and Wesham(3.94 miles)</a:t>
            </a:r>
            <a:endParaRPr lang="en-GB" sz="900" dirty="0">
              <a:latin typeface="Montserrat"/>
            </a:endParaRP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 bwMode="white"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 bwMode="white"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Rural town and fringe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 bwMode="white"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West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 bwMode="white"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Preston</a:t>
            </a:r>
            <a:endParaRPr lang="en-GB" sz="900" dirty="0">
              <a:latin typeface="Montserrat"/>
            </a:endParaRP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 bwMode="white"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PR41PD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 bwMode="white"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Our Local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 bwMode="white">
          <a:xfrm>
            <a:off x="829599" y="1416348"/>
            <a:ext cx="18669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Coach &amp; Horses PR41PD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 bwMode="white"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 bwMode="white"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PR41HA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 bwMode="white"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Ship Inn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 bwMode="white"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Tap N Drum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 bwMode="white"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PR41XA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 bwMode="white"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 bwMode="white"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 bwMode="white"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 bwMode="white"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 bwMode="white"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66.15%</a:t>
            </a:r>
            <a:endParaRPr lang="en-GB" sz="1100" b="1" dirty="0">
              <a:latin typeface="Montserrat"/>
            </a:endParaRP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 bwMode="white"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 bwMode="white"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29.27%</a:t>
            </a:r>
            <a:endParaRPr lang="en-GB" sz="1100" b="1" dirty="0">
              <a:latin typeface="Montserrat"/>
            </a:endParaRP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 bwMode="white"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35 to 44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 bwMode="white"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 bwMode="white"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 bwMode="white"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21.87%</a:t>
            </a:r>
            <a:endParaRPr lang="en-GB" sz="1100" b="1" dirty="0">
              <a:latin typeface="Montserrat"/>
            </a:endParaRP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 bwMode="white"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Sun</a:t>
            </a:r>
          </a:p>
        </p:txBody>
      </p:sp>
      <p:sp>
        <p:nvSpPr>
          <p:cNvPr id="76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 bwMode="white"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Star Pubs &amp; Bars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 bwMode="white"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 bwMode="white"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Star Pubs &amp; Bars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 bwMode="white"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 bwMode="white"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 bwMode="white"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 bwMode="white"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4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rcRect/>
          <a:stretch>
            <a:fillRect/>
          </a:stretch>
        </p:blipFill>
        <p:spPr bwMode="white"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5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>
            <a:fillRect/>
          </a:stretch>
        </p:blipFill>
        <p:spPr bwMode="white"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5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rcRect/>
          <a:stretch>
            <a:fillRect/>
          </a:stretch>
        </p:blipFill>
        <p:spPr bwMode="white"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5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rcRect/>
          <a:stretch>
            <a:fillRect/>
          </a:stretch>
        </p:blipFill>
        <p:spPr bwMode="white"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5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rcRect/>
          <a:stretch>
            <a:fillRect/>
          </a:stretch>
        </p:blipFill>
        <p:spPr bwMode="white"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6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rcRect/>
          <a:stretch>
            <a:fillRect/>
          </a:stretch>
        </p:blipFill>
        <p:spPr bwMode="white"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6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rcRect/>
          <a:stretch>
            <a:fillRect/>
          </a:stretch>
        </p:blipFill>
        <p:spPr bwMode="white"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6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rcRect/>
          <a:stretch>
            <a:fillRect/>
          </a:stretch>
        </p:blipFill>
        <p:spPr bwMode="white"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6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rcRect/>
          <a:stretch>
            <a:fillRect/>
          </a:stretch>
        </p:blipFill>
        <p:spPr bwMode="white"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6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rcRect/>
          <a:stretch>
            <a:fillRect/>
          </a:stretch>
        </p:blipFill>
        <p:spPr bwMode="white"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7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rcRect/>
          <a:stretch>
            <a:fillRect/>
          </a:stretch>
        </p:blipFill>
        <p:spPr bwMode="white"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7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rcRect/>
          <a:stretch>
            <a:fillRect/>
          </a:stretch>
        </p:blipFill>
        <p:spPr bwMode="white"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7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rcRect/>
          <a:stretch>
            <a:fillRect/>
          </a:stretch>
        </p:blipFill>
        <p:spPr bwMode="white"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 bwMode="white">
          <a:xfrm>
            <a:off x="11239887" y="2625880"/>
            <a:ext cx="495300" cy="390525"/>
            <a:chOff x="9411528" y="2976323"/>
            <a:chExt cx="495300" cy="390525"/>
          </a:xfrm>
          <a:ln>
            <a:headEnd type="none"/>
            <a:tailEnd type="none"/>
          </a:ln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76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77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78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79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 bwMode="white">
          <a:xfrm>
            <a:off x="11239887" y="3722703"/>
            <a:ext cx="495300" cy="390525"/>
            <a:chOff x="9411528" y="2976323"/>
            <a:chExt cx="495300" cy="390525"/>
          </a:xfrm>
          <a:ln>
            <a:headEnd type="none"/>
            <a:tailEnd type="none"/>
          </a:ln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80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82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3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 bwMode="white">
          <a:xfrm>
            <a:off x="11239887" y="4804215"/>
            <a:ext cx="495300" cy="390525"/>
            <a:chOff x="9411528" y="2976323"/>
            <a:chExt cx="495300" cy="390525"/>
          </a:xfrm>
          <a:ln>
            <a:headEnd type="none"/>
            <a:tailEnd type="none"/>
          </a:ln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84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5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86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7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 bwMode="white"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 bwMode="white"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 bwMode="white"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8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9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9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9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9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9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10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10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3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10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10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rcRect/>
          <a:stretch>
            <a:fillRect/>
          </a:stretch>
        </p:blipFill>
        <p:spPr bwMode="white"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 bwMode="white"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0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rcRect/>
          <a:stretch>
            <a:fillRect/>
          </a:stretch>
        </p:blipFill>
        <p:spPr bwMode="white"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11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rcRect/>
          <a:stretch>
            <a:fillRect/>
          </a:stretch>
        </p:blipFill>
        <p:spPr bwMode="white"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 bwMode="white">
          <a:xfrm flipH="1" flipV="1">
            <a:off x="26964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Coach &amp; Horses PR41PD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17051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8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28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89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1078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Coach &amp; Horses PR41PD and 97 Chains in 3 Miles from 05/04/2023 - 27/03/2024 split by Day of Week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Coach &amp; Horses PR41PD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Coach &amp; Horses PR41PD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17051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28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1078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Coach &amp; Horses PR41PD and 97 Chains in 3 Miles from 05/04/2023 - 27/03/2024 and the number of visits made Per Annum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Coach &amp; Horses PR41PD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Coach &amp; Horses PR41PD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17051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28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1078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/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Coach &amp; Horses PR41PD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1078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Coach &amp; Horses PR41PD and 97 Chains in 3 Miles from 05/04/2023 - 27/03/2024 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Coach &amp; Horses PR41PD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1078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Coach &amp; Horses PR41PD and 97 Chains in 3 Miles from 05/04/2023 - 27/03/2024 split by Age Range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Coach &amp; Horses PR41PD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Coach &amp; Horses PR41PD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7780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28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527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Coach &amp; Horses PR41PD and 97 Chains in 3 Miles from 05/04/2023 - 27/03/2024 split by Affluence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Coach &amp; Horses PR41PD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Coach &amp; Horses PR41PD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7864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28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533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Coach &amp; Horses PR41PD and 97 Chains in 3 Miles from 05/04/2023 - 27/03/2024 split by Gender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Coach &amp; Horses PR41PD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Coach &amp; Horses PR41PD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7864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28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533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Coach &amp; Horses PR41PD and 97 Chains in 3 Miles from 05/04/2023 - 27/03/2024 split by Segment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Coach &amp; Horses PR41PD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Coach &amp; Horses PR41PD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17051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28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1078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Coach &amp; Horses PR41PD and 97 Chains in 3 Miles from 05/04/2023 - 27/03/2024 split by Distance travelled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Coach &amp; Horses PR41PD compare versus its competitors based on travel distances?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Coach &amp; Horses PR41PD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7623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28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519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17">
            <a:lum/>
          </a:blip>
          <a:srcRect/>
          <a:stretch>
            <a:fillRect/>
          </a:stretch>
        </p:blipFill>
        <p:spPr bwMode="white"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 bwMode="white"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 bwMode="white"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Coach &amp; Horses PR41PD for 05/04/2023 - 27/03/2024 live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0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Coach &amp; Horses PR41PD come from?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3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Coach &amp; Horses PR41PD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519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19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Coach &amp; Horses PR41PD, who are the top 20 competitors from 97 Chains in 3 Miles for 05/04/2023 - 27/03/2024 split by Venue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4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Coach &amp; Horses PR41PD also visit?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7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21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23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25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27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29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31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Coach &amp; Horses PR41PD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1078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3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/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Coach &amp; Horses PR41PD changed between two date ranges?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Coach &amp; Horses PR41PD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1078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1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/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Coach &amp; Horses PR41PD compare to the national average (1 = low, 10 = high)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Coach &amp; Horses PR41PD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 rot="0"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524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Data Type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Name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250m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250m Spend vs National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500m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500m Spend vs National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1 mile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 mile Spend vs National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3 miles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 mile Spend vs National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Total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Annual Sales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£1.22M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£5.22M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£6.57M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£31.11M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Weekpart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Mon - Thu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43.9%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40.6%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38.2%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40.2%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Weekpart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Fri - Sat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37.7%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39.4%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41.0%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41.2%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Weekpart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Sun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 to 24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 to 34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35 to 44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23.4%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45 to 54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55 to 64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24.6%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24.0%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65 to 74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75+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Business Elite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Prosperous Professionals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Flourishing Society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Content Communities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White Collar Neighbourhoods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Enterprising Mainstream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Paying The Mortgage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Cash Conscious Communities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On A Budget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Family Value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Affluence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AB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24.8%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Affluence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C1C2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64.6%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65.2%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63.9%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55.8%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Affluence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DE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Characters>0</Characters>
  <Company/>
  <Lines>0</Lines>
  <MMClips>0</MMClips>
  <Notes>0</Notes>
  <Pages>0</Pages>
  <Paragraphs>198</Paragraphs>
  <PresentationFormat>Widescreen</PresentationFormat>
  <HiddenSlides>0</HiddenSlides>
  <LinksUpToDate>false</LinksUpToDate>
  <ScaleCrop>false</ScaleCrop>
  <Slides>16</Slides>
  <TotalTime>8484</TotalTime>
  <Words>470</Words>
  <AppVersion>12.0000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Hospitality Data Insights Ltd</dc:creator>
  <cp:lastModifiedBy>Tom</cp:lastModifiedBy>
  <dcterms:created xsi:type="dcterms:W3CDTF">2023-02-27T15:44:52Z</dcterms:created>
  <dcterms:modified xsi:type="dcterms:W3CDTF">2024-03-14T10:30:41Z</dcterms:modified>
  <cp:revision>133</cp:revision>
  <dc:title>PowerPoint Presentation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