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defaultTextStyle>
    <a:defPPr defTabSz="914400">
      <a:defRPr lang="en-US" dirty="0"/>
    </a:defPPr>
    <a:lvl1pPr marL="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25" d="100"/>
          <a:sy n="125" d="100"/>
        </p:scale>
        <p:origin x="1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749-42DD-8B99-5E3963D97B2F}"/>
              </c:ext>
            </c:extLst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7.0900000000000005E-2</c:v>
                </c:pt>
                <c:pt idx="1">
                  <c:v>6.7599999999999993E-2</c:v>
                </c:pt>
                <c:pt idx="2">
                  <c:v>8.8499999999999995E-2</c:v>
                </c:pt>
                <c:pt idx="3">
                  <c:v>9.2200000000000004E-2</c:v>
                </c:pt>
                <c:pt idx="4">
                  <c:v>0.2</c:v>
                </c:pt>
                <c:pt idx="5">
                  <c:v>0.26910000000000001</c:v>
                </c:pt>
                <c:pt idx="6">
                  <c:v>0.2112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49-42DD-8B99-5E3963D97B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9.0300000000000005E-2</c:v>
                </c:pt>
                <c:pt idx="1">
                  <c:v>7.9000000000000001E-2</c:v>
                </c:pt>
                <c:pt idx="2">
                  <c:v>7.1400000000000005E-2</c:v>
                </c:pt>
                <c:pt idx="3">
                  <c:v>0.1051</c:v>
                </c:pt>
                <c:pt idx="4">
                  <c:v>0.15590000000000001</c:v>
                </c:pt>
                <c:pt idx="5">
                  <c:v>0.26129999999999998</c:v>
                </c:pt>
                <c:pt idx="6">
                  <c:v>0.2366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49-42DD-8B99-5E3963D97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Orchard Distillery PR31EA</c:v>
                </c:pt>
                <c:pt idx="1">
                  <c:v>The Grapes PR30TJ</c:v>
                </c:pt>
              </c:strCache>
            </c:strRef>
          </c:cat>
          <c:val>
            <c:numRef>
              <c:f>'Sheet1'!$D$2:$D$17</c:f>
              <c:numCache>
                <c:formatCode>General</c:formatCode>
                <c:ptCount val="16"/>
                <c:pt idx="0">
                  <c:v>1.2538</c:v>
                </c:pt>
                <c:pt idx="1">
                  <c:v>1.2169000000000001</c:v>
                </c:pt>
                <c:pt idx="2">
                  <c:v>1.0981000000000001</c:v>
                </c:pt>
                <c:pt idx="3">
                  <c:v>0.77149999999999996</c:v>
                </c:pt>
                <c:pt idx="4">
                  <c:v>0.25009999999999999</c:v>
                </c:pt>
                <c:pt idx="5">
                  <c:v>0.1022</c:v>
                </c:pt>
                <c:pt idx="6">
                  <c:v>4.0800000000000003E-2</c:v>
                </c:pt>
                <c:pt idx="7">
                  <c:v>-9.1999999999999998E-3</c:v>
                </c:pt>
                <c:pt idx="8">
                  <c:v>-0.2656</c:v>
                </c:pt>
                <c:pt idx="9">
                  <c:v>-0.38340000000000002</c:v>
                </c:pt>
                <c:pt idx="10">
                  <c:v>-0.52410000000000001</c:v>
                </c:pt>
                <c:pt idx="11">
                  <c:v>-0.6613</c:v>
                </c:pt>
                <c:pt idx="12">
                  <c:v>-0.89439999999999997</c:v>
                </c:pt>
                <c:pt idx="13">
                  <c:v>-1.1556999999999999</c:v>
                </c:pt>
                <c:pt idx="14">
                  <c:v>-2.1131000000000002</c:v>
                </c:pt>
                <c:pt idx="15">
                  <c:v>-5.5209000000000001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D2A4-4B0A-9405-2E3641728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14/09/2022 - 06/09/2023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C84-46D1-BC38-C262E69E452C}"/>
              </c:ext>
            </c:extLst>
          </c:dPt>
          <c:cat>
            <c:strRef>
              <c:f>'Sheet1'!$A$2:$A$17</c:f>
              <c:strCache>
                <c:ptCount val="16"/>
                <c:pt idx="0">
                  <c:v>Brockholes Arms PR30PH</c:v>
                </c:pt>
                <c:pt idx="1">
                  <c:v>Horns Inn PR30HR</c:v>
                </c:pt>
                <c:pt idx="2">
                  <c:v>Crown Hotel PR31FA</c:v>
                </c:pt>
                <c:pt idx="3">
                  <c:v>Orchard Distillery PR31EA</c:v>
                </c:pt>
                <c:pt idx="4">
                  <c:v>The Owd Tithe Barn PR31PA</c:v>
                </c:pt>
                <c:pt idx="5">
                  <c:v>Farmers Arms PR31ZA</c:v>
                </c:pt>
                <c:pt idx="6">
                  <c:v>Farmers Arms PR31PA</c:v>
                </c:pt>
                <c:pt idx="7">
                  <c:v>Calder Vale Co PR31SH</c:v>
                </c:pt>
                <c:pt idx="8">
                  <c:v>V12 PR31HF</c:v>
                </c:pt>
                <c:pt idx="9">
                  <c:v>Royal Oak Hotel PR31ZA</c:v>
                </c:pt>
                <c:pt idx="10">
                  <c:v>Hadlows Bbq Flames PR31AB</c:v>
                </c:pt>
                <c:pt idx="11">
                  <c:v>The Grapes PR30TJ</c:v>
                </c:pt>
                <c:pt idx="12">
                  <c:v>Clockwork Bar PR30EN</c:v>
                </c:pt>
                <c:pt idx="13">
                  <c:v>Kings Arms Garstang PR31EA</c:v>
                </c:pt>
                <c:pt idx="14">
                  <c:v>Patten Arms Hotel PR30JU</c:v>
                </c:pt>
                <c:pt idx="15">
                  <c:v>Wheatsheaf Hotel PR31EL</c:v>
                </c:pt>
              </c:strCache>
            </c:strRef>
          </c:cat>
          <c:val>
            <c:numRef>
              <c:f>'Sheet1'!$B$2:$B$17</c:f>
              <c:numCache>
                <c:formatCode>General</c:formatCode>
                <c:ptCount val="16"/>
                <c:pt idx="0">
                  <c:v>2.12E-2</c:v>
                </c:pt>
                <c:pt idx="1">
                  <c:v>0.1943</c:v>
                </c:pt>
                <c:pt idx="2">
                  <c:v>9.5399999999999999E-2</c:v>
                </c:pt>
                <c:pt idx="3">
                  <c:v>1.4E-2</c:v>
                </c:pt>
                <c:pt idx="4">
                  <c:v>7.8200000000000006E-2</c:v>
                </c:pt>
                <c:pt idx="5">
                  <c:v>1.5E-3</c:v>
                </c:pt>
                <c:pt idx="6">
                  <c:v>4.7800000000000002E-2</c:v>
                </c:pt>
                <c:pt idx="7">
                  <c:v>5.8999999999999999E-3</c:v>
                </c:pt>
                <c:pt idx="8">
                  <c:v>1.7299999999999999E-2</c:v>
                </c:pt>
                <c:pt idx="9">
                  <c:v>0.16400000000000001</c:v>
                </c:pt>
                <c:pt idx="10">
                  <c:v>7.4999999999999997E-3</c:v>
                </c:pt>
                <c:pt idx="11">
                  <c:v>3.3099999999999997E-2</c:v>
                </c:pt>
                <c:pt idx="12">
                  <c:v>4.4999999999999998E-2</c:v>
                </c:pt>
                <c:pt idx="13">
                  <c:v>7.6799999999999993E-2</c:v>
                </c:pt>
                <c:pt idx="14">
                  <c:v>0.11409999999999999</c:v>
                </c:pt>
                <c:pt idx="15">
                  <c:v>8.3099999999999993E-2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84-46D1-BC38-C262E69E45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20/09/2023 - 11/09/2024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'Sheet1'!$A$2:$A$17</c:f>
              <c:strCache>
                <c:ptCount val="16"/>
                <c:pt idx="0">
                  <c:v>Brockholes Arms PR30PH</c:v>
                </c:pt>
                <c:pt idx="1">
                  <c:v>Horns Inn PR30HR</c:v>
                </c:pt>
                <c:pt idx="2">
                  <c:v>Crown Hotel PR31FA</c:v>
                </c:pt>
                <c:pt idx="3">
                  <c:v>Orchard Distillery PR31EA</c:v>
                </c:pt>
                <c:pt idx="4">
                  <c:v>The Owd Tithe Barn PR31PA</c:v>
                </c:pt>
                <c:pt idx="5">
                  <c:v>Farmers Arms PR31ZA</c:v>
                </c:pt>
                <c:pt idx="6">
                  <c:v>Farmers Arms PR31PA</c:v>
                </c:pt>
                <c:pt idx="7">
                  <c:v>Calder Vale Co PR31SH</c:v>
                </c:pt>
                <c:pt idx="8">
                  <c:v>V12 PR31HF</c:v>
                </c:pt>
                <c:pt idx="9">
                  <c:v>Royal Oak Hotel PR31ZA</c:v>
                </c:pt>
                <c:pt idx="10">
                  <c:v>Hadlows Bbq Flames PR31AB</c:v>
                </c:pt>
                <c:pt idx="11">
                  <c:v>The Grapes PR30TJ</c:v>
                </c:pt>
                <c:pt idx="12">
                  <c:v>Clockwork Bar PR30EN</c:v>
                </c:pt>
                <c:pt idx="13">
                  <c:v>Kings Arms Garstang PR31EA</c:v>
                </c:pt>
                <c:pt idx="14">
                  <c:v>Patten Arms Hotel PR30JU</c:v>
                </c:pt>
                <c:pt idx="15">
                  <c:v>Wheatsheaf Hotel PR31EL</c:v>
                </c:pt>
              </c:strCache>
            </c:strRef>
          </c:cat>
          <c:val>
            <c:numRef>
              <c:f>'Sheet1'!$C$2:$C$17</c:f>
              <c:numCache>
                <c:formatCode>General</c:formatCode>
                <c:ptCount val="16"/>
                <c:pt idx="0">
                  <c:v>6.3700000000000007E-2</c:v>
                </c:pt>
                <c:pt idx="1">
                  <c:v>0.22059999999999999</c:v>
                </c:pt>
                <c:pt idx="2">
                  <c:v>0.111</c:v>
                </c:pt>
                <c:pt idx="3">
                  <c:v>2.07E-2</c:v>
                </c:pt>
                <c:pt idx="4">
                  <c:v>8.2199999999999995E-2</c:v>
                </c:pt>
                <c:pt idx="5">
                  <c:v>2.9999999999999997E-4</c:v>
                </c:pt>
                <c:pt idx="6">
                  <c:v>4.65E-2</c:v>
                </c:pt>
                <c:pt idx="7">
                  <c:v>4.1999999999999997E-3</c:v>
                </c:pt>
                <c:pt idx="8">
                  <c:v>1.44E-2</c:v>
                </c:pt>
                <c:pt idx="9">
                  <c:v>0.1598</c:v>
                </c:pt>
                <c:pt idx="10">
                  <c:v>2.8E-3</c:v>
                </c:pt>
                <c:pt idx="11">
                  <c:v>2.6800000000000001E-2</c:v>
                </c:pt>
                <c:pt idx="12">
                  <c:v>3.32E-2</c:v>
                </c:pt>
                <c:pt idx="13">
                  <c:v>6.1199999999999997E-2</c:v>
                </c:pt>
                <c:pt idx="14">
                  <c:v>9.5899999999999999E-2</c:v>
                </c:pt>
                <c:pt idx="15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84-46D1-BC38-C262E69E4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Brockholes Arms PR30PH</c:v>
                </c:pt>
                <c:pt idx="1">
                  <c:v>Horns Inn PR30HR</c:v>
                </c:pt>
              </c:strCache>
            </c:strRef>
          </c:cat>
          <c:val>
            <c:numRef>
              <c:f>'Sheet1'!$D$2:$D$17</c:f>
              <c:numCache>
                <c:formatCode>General</c:formatCode>
                <c:ptCount val="16"/>
                <c:pt idx="0">
                  <c:v>4.2500000000000003E-2</c:v>
                </c:pt>
                <c:pt idx="1">
                  <c:v>2.63E-2</c:v>
                </c:pt>
                <c:pt idx="2">
                  <c:v>1.5599999999999999E-2</c:v>
                </c:pt>
                <c:pt idx="3">
                  <c:v>6.7000000000000002E-3</c:v>
                </c:pt>
                <c:pt idx="4">
                  <c:v>4.0000000000000001E-3</c:v>
                </c:pt>
                <c:pt idx="5">
                  <c:v>-1.1999999999999999E-3</c:v>
                </c:pt>
                <c:pt idx="6">
                  <c:v>-1.2999999999999999E-3</c:v>
                </c:pt>
                <c:pt idx="7">
                  <c:v>-1.6999999999999999E-3</c:v>
                </c:pt>
                <c:pt idx="8">
                  <c:v>-2.8999999999999998E-3</c:v>
                </c:pt>
                <c:pt idx="9">
                  <c:v>-4.1999999999999997E-3</c:v>
                </c:pt>
                <c:pt idx="10">
                  <c:v>-4.7000000000000002E-3</c:v>
                </c:pt>
                <c:pt idx="11">
                  <c:v>-6.3E-3</c:v>
                </c:pt>
                <c:pt idx="12">
                  <c:v>-1.18E-2</c:v>
                </c:pt>
                <c:pt idx="13">
                  <c:v>-1.5599999999999999E-2</c:v>
                </c:pt>
                <c:pt idx="14">
                  <c:v>-1.8200000000000001E-2</c:v>
                </c:pt>
                <c:pt idx="15">
                  <c:v>-2.7099999999999999E-2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2F4-4122-B58A-216B6EFCA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193-41E9-8609-343C6081EC09}"/>
              </c:ext>
            </c:extLst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9.0300000000000005E-2</c:v>
                </c:pt>
                <c:pt idx="1">
                  <c:v>0.13370000000000001</c:v>
                </c:pt>
                <c:pt idx="2">
                  <c:v>0.1211</c:v>
                </c:pt>
                <c:pt idx="3">
                  <c:v>0.19159999999999999</c:v>
                </c:pt>
                <c:pt idx="4">
                  <c:v>0.2316</c:v>
                </c:pt>
                <c:pt idx="5">
                  <c:v>0.13600000000000001</c:v>
                </c:pt>
                <c:pt idx="6">
                  <c:v>9.5299999999999996E-2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93-41E9-8609-343C6081EC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5.2400000000000002E-2</c:v>
                </c:pt>
                <c:pt idx="1">
                  <c:v>9.9900000000000003E-2</c:v>
                </c:pt>
                <c:pt idx="2">
                  <c:v>0.13500000000000001</c:v>
                </c:pt>
                <c:pt idx="3">
                  <c:v>0.20230000000000001</c:v>
                </c:pt>
                <c:pt idx="4">
                  <c:v>0.31019999999999998</c:v>
                </c:pt>
                <c:pt idx="5">
                  <c:v>0.11749999999999999</c:v>
                </c:pt>
                <c:pt idx="6">
                  <c:v>8.2299999999999998E-2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93-41E9-8609-343C6081E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-3.7900000000000003E-2</c:v>
                </c:pt>
                <c:pt idx="1">
                  <c:v>-3.3799999999999997E-2</c:v>
                </c:pt>
                <c:pt idx="2">
                  <c:v>1.3899999999999999E-2</c:v>
                </c:pt>
                <c:pt idx="3">
                  <c:v>1.0699999999999999E-2</c:v>
                </c:pt>
                <c:pt idx="4">
                  <c:v>7.8600000000000003E-2</c:v>
                </c:pt>
                <c:pt idx="5">
                  <c:v>-1.8499999999999999E-2</c:v>
                </c:pt>
                <c:pt idx="6">
                  <c:v>-1.2999999999999999E-2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33B-4E13-ADD5-452C62C01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1.9400000000000001E-2</c:v>
                </c:pt>
                <c:pt idx="1">
                  <c:v>1.14E-2</c:v>
                </c:pt>
                <c:pt idx="2">
                  <c:v>-1.7100000000000001E-2</c:v>
                </c:pt>
                <c:pt idx="3">
                  <c:v>1.29E-2</c:v>
                </c:pt>
                <c:pt idx="4">
                  <c:v>-4.41E-2</c:v>
                </c:pt>
                <c:pt idx="5">
                  <c:v>-7.7999999999999996E-3</c:v>
                </c:pt>
                <c:pt idx="6">
                  <c:v>2.5399999999999999E-2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E926-4829-89E8-4FFD496066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B34-43AB-B1FF-C972E0510750}"/>
              </c:ext>
            </c:extLst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0.34849999999999998</c:v>
                </c:pt>
                <c:pt idx="1">
                  <c:v>0.54720000000000002</c:v>
                </c:pt>
                <c:pt idx="2">
                  <c:v>0.1041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34-43AB-B1FF-C972E05107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0.28199999999999997</c:v>
                </c:pt>
                <c:pt idx="1">
                  <c:v>0.58989999999999998</c:v>
                </c:pt>
                <c:pt idx="2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34-43AB-B1FF-C972E05107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-6.6500000000000004E-2</c:v>
                </c:pt>
                <c:pt idx="1">
                  <c:v>4.2700000000000002E-2</c:v>
                </c:pt>
                <c:pt idx="2">
                  <c:v>2.3900000000000001E-2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24C-40F0-93DF-6F6E8AED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1F3-4691-9306-2A603E2A7E47}"/>
              </c:ext>
            </c:extLst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0.32269999999999999</c:v>
                </c:pt>
                <c:pt idx="1">
                  <c:v>0.67720000000000002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F3-4691-9306-2A603E2A7E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0.34389999999999998</c:v>
                </c:pt>
                <c:pt idx="1">
                  <c:v>0.65600000000000003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F3-4691-9306-2A603E2A7E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2.12E-2</c:v>
                </c:pt>
                <c:pt idx="1">
                  <c:v>-2.12E-2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6EB9-4192-ACA4-3DFBEAB52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611-4481-B95F-1F5194BD10B2}"/>
              </c:ext>
            </c:extLst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8.6599999999999996E-2</c:v>
                </c:pt>
                <c:pt idx="1">
                  <c:v>4.3200000000000002E-2</c:v>
                </c:pt>
                <c:pt idx="2">
                  <c:v>0.29980000000000001</c:v>
                </c:pt>
                <c:pt idx="3">
                  <c:v>9.1899999999999996E-2</c:v>
                </c:pt>
                <c:pt idx="4">
                  <c:v>0.1532</c:v>
                </c:pt>
                <c:pt idx="5">
                  <c:v>0.13739999999999999</c:v>
                </c:pt>
                <c:pt idx="6">
                  <c:v>5.5899999999999998E-2</c:v>
                </c:pt>
                <c:pt idx="7">
                  <c:v>0.13150000000000001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11-4481-B95F-1F5194BD10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0.1144</c:v>
                </c:pt>
                <c:pt idx="1">
                  <c:v>2.76E-2</c:v>
                </c:pt>
                <c:pt idx="2">
                  <c:v>0.3387</c:v>
                </c:pt>
                <c:pt idx="3">
                  <c:v>4.4400000000000002E-2</c:v>
                </c:pt>
                <c:pt idx="4">
                  <c:v>0.1661</c:v>
                </c:pt>
                <c:pt idx="5">
                  <c:v>0.14319999999999999</c:v>
                </c:pt>
                <c:pt idx="6">
                  <c:v>5.6300000000000003E-2</c:v>
                </c:pt>
                <c:pt idx="7">
                  <c:v>0.1089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11-4481-B95F-1F5194BD1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2.7799999999999998E-2</c:v>
                </c:pt>
                <c:pt idx="1">
                  <c:v>-1.5599999999999999E-2</c:v>
                </c:pt>
                <c:pt idx="2">
                  <c:v>3.8899999999999997E-2</c:v>
                </c:pt>
                <c:pt idx="3">
                  <c:v>-4.7500000000000001E-2</c:v>
                </c:pt>
                <c:pt idx="4">
                  <c:v>1.29E-2</c:v>
                </c:pt>
                <c:pt idx="5">
                  <c:v>5.7999999999999996E-3</c:v>
                </c:pt>
                <c:pt idx="6">
                  <c:v>4.0000000000000002E-4</c:v>
                </c:pt>
                <c:pt idx="7">
                  <c:v>-2.2599999999999999E-2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7C98-4A25-983B-BC02592C2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F88-4F79-863E-C0952D9E555A}"/>
              </c:ext>
            </c:extLst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0.32079999999999997</c:v>
                </c:pt>
                <c:pt idx="1">
                  <c:v>0.1628</c:v>
                </c:pt>
                <c:pt idx="2">
                  <c:v>8.6300000000000002E-2</c:v>
                </c:pt>
                <c:pt idx="3">
                  <c:v>0.1578</c:v>
                </c:pt>
                <c:pt idx="4">
                  <c:v>0.13239999999999999</c:v>
                </c:pt>
                <c:pt idx="5">
                  <c:v>9.8000000000000004E-2</c:v>
                </c:pt>
                <c:pt idx="6">
                  <c:v>4.1599999999999998E-2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88-4F79-863E-C0952D9E55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0.3095</c:v>
                </c:pt>
                <c:pt idx="1">
                  <c:v>7.2400000000000006E-2</c:v>
                </c:pt>
                <c:pt idx="2">
                  <c:v>6.6900000000000001E-2</c:v>
                </c:pt>
                <c:pt idx="3">
                  <c:v>0.1326</c:v>
                </c:pt>
                <c:pt idx="4">
                  <c:v>0.15379999999999999</c:v>
                </c:pt>
                <c:pt idx="5">
                  <c:v>0.1802</c:v>
                </c:pt>
                <c:pt idx="6">
                  <c:v>8.4199999999999997E-2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88-4F79-863E-C0952D9E55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-1.1299999999999999E-2</c:v>
                </c:pt>
                <c:pt idx="1">
                  <c:v>-9.0399999999999994E-2</c:v>
                </c:pt>
                <c:pt idx="2">
                  <c:v>-1.9400000000000001E-2</c:v>
                </c:pt>
                <c:pt idx="3">
                  <c:v>-2.52E-2</c:v>
                </c:pt>
                <c:pt idx="4">
                  <c:v>2.1399999999999999E-2</c:v>
                </c:pt>
                <c:pt idx="5">
                  <c:v>8.2199999999999995E-2</c:v>
                </c:pt>
                <c:pt idx="6">
                  <c:v>4.2599999999999999E-2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1739-4A6D-BD54-4EE19B97C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'Sheet1'!$A$2:$A$17</c:f>
              <c:strCache>
                <c:ptCount val="16"/>
                <c:pt idx="0">
                  <c:v>The Owd Tithe Barn PR31PA</c:v>
                </c:pt>
                <c:pt idx="1">
                  <c:v>Crown Hotel PR31FA</c:v>
                </c:pt>
                <c:pt idx="2">
                  <c:v>Royal Oak Hotel PR31ZA</c:v>
                </c:pt>
                <c:pt idx="3">
                  <c:v>Horns Inn PR30HR</c:v>
                </c:pt>
                <c:pt idx="4">
                  <c:v>Kings Arms Garstang PR31EA</c:v>
                </c:pt>
                <c:pt idx="5">
                  <c:v>Wheatsheaf Hotel PR31EL</c:v>
                </c:pt>
                <c:pt idx="6">
                  <c:v>Brockholes Arms PR30PH</c:v>
                </c:pt>
                <c:pt idx="7">
                  <c:v>Patten Arms Hotel PR30JU</c:v>
                </c:pt>
                <c:pt idx="8">
                  <c:v>Farmers Arms PR31PA</c:v>
                </c:pt>
                <c:pt idx="9">
                  <c:v>Clockwork Bar PR30EN</c:v>
                </c:pt>
                <c:pt idx="10">
                  <c:v>Orchard Distillery PR31EA</c:v>
                </c:pt>
                <c:pt idx="11">
                  <c:v>V12 PR31HF</c:v>
                </c:pt>
                <c:pt idx="12">
                  <c:v>The Grapes PR30TJ</c:v>
                </c:pt>
                <c:pt idx="13">
                  <c:v>Calder Vale Co PR31SH</c:v>
                </c:pt>
                <c:pt idx="14">
                  <c:v>Farmers Arms PR31ZA</c:v>
                </c:pt>
                <c:pt idx="15">
                  <c:v>Hadlows Bbq Flames PR31AB</c:v>
                </c:pt>
              </c:strCache>
            </c:strRef>
          </c:cat>
          <c:val>
            <c:numRef>
              <c:f>'Sheet1'!$F$2:$F$17</c:f>
              <c:numCache>
                <c:formatCode>General</c:formatCode>
                <c:ptCount val="16"/>
                <c:pt idx="0">
                  <c:v>0.2024</c:v>
                </c:pt>
                <c:pt idx="1">
                  <c:v>0.15820000000000001</c:v>
                </c:pt>
                <c:pt idx="2">
                  <c:v>0.10539999999999999</c:v>
                </c:pt>
                <c:pt idx="3">
                  <c:v>0.1017</c:v>
                </c:pt>
                <c:pt idx="4">
                  <c:v>7.6999999999999999E-2</c:v>
                </c:pt>
                <c:pt idx="5">
                  <c:v>7.2900000000000006E-2</c:v>
                </c:pt>
                <c:pt idx="6">
                  <c:v>7.0699999999999999E-2</c:v>
                </c:pt>
                <c:pt idx="7">
                  <c:v>6.1199999999999997E-2</c:v>
                </c:pt>
                <c:pt idx="8">
                  <c:v>5.6899999999999999E-2</c:v>
                </c:pt>
                <c:pt idx="9">
                  <c:v>3.9300000000000002E-2</c:v>
                </c:pt>
                <c:pt idx="10">
                  <c:v>2.47E-2</c:v>
                </c:pt>
                <c:pt idx="11">
                  <c:v>0.02</c:v>
                </c:pt>
                <c:pt idx="12">
                  <c:v>5.5999999999999999E-3</c:v>
                </c:pt>
                <c:pt idx="13">
                  <c:v>2.7000000000000001E-3</c:v>
                </c:pt>
                <c:pt idx="14">
                  <c:v>5.0000000000000001E-4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2-43F9-9F4B-437D80C622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14/09/2022 - 06/09/2023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5D9-4121-8BCD-B915262CBC93}"/>
              </c:ext>
            </c:extLst>
          </c:dPt>
          <c:cat>
            <c:strRef>
              <c:f>'Sheet1'!$A$2:$A$17</c:f>
              <c:strCache>
                <c:ptCount val="16"/>
                <c:pt idx="0">
                  <c:v>Brockholes Arms PR30PH</c:v>
                </c:pt>
                <c:pt idx="1">
                  <c:v>Horns Inn PR30HR</c:v>
                </c:pt>
                <c:pt idx="2">
                  <c:v>Crown Hotel PR31FA</c:v>
                </c:pt>
                <c:pt idx="3">
                  <c:v>Orchard Distillery PR31EA</c:v>
                </c:pt>
                <c:pt idx="4">
                  <c:v>The Owd Tithe Barn PR31PA</c:v>
                </c:pt>
                <c:pt idx="5">
                  <c:v>Royal Oak Hotel PR31ZA</c:v>
                </c:pt>
                <c:pt idx="6">
                  <c:v>Hadlows Bbq Flames PR31AB</c:v>
                </c:pt>
                <c:pt idx="7">
                  <c:v>Calder Vale Co PR31SH</c:v>
                </c:pt>
                <c:pt idx="8">
                  <c:v>Farmers Arms PR31ZA</c:v>
                </c:pt>
                <c:pt idx="9">
                  <c:v>Farmers Arms PR31PA</c:v>
                </c:pt>
                <c:pt idx="10">
                  <c:v>V12 PR31HF</c:v>
                </c:pt>
                <c:pt idx="11">
                  <c:v>The Grapes PR30TJ</c:v>
                </c:pt>
                <c:pt idx="12">
                  <c:v>Clockwork Bar PR30EN</c:v>
                </c:pt>
                <c:pt idx="13">
                  <c:v>Patten Arms Hotel PR30JU</c:v>
                </c:pt>
                <c:pt idx="14">
                  <c:v>Kings Arms Garstang PR31EA</c:v>
                </c:pt>
                <c:pt idx="15">
                  <c:v>Wheatsheaf Hotel PR31EL</c:v>
                </c:pt>
              </c:strCache>
            </c:strRef>
          </c:cat>
          <c:val>
            <c:numRef>
              <c:f>'Sheet1'!$B$2:$B$17</c:f>
              <c:numCache>
                <c:formatCode>General</c:formatCode>
                <c:ptCount val="16"/>
                <c:pt idx="0">
                  <c:v>2.23E-2</c:v>
                </c:pt>
                <c:pt idx="1">
                  <c:v>8.2400000000000001E-2</c:v>
                </c:pt>
                <c:pt idx="2">
                  <c:v>0.14050000000000001</c:v>
                </c:pt>
                <c:pt idx="3">
                  <c:v>1.8200000000000001E-2</c:v>
                </c:pt>
                <c:pt idx="4">
                  <c:v>0.17019999999999999</c:v>
                </c:pt>
                <c:pt idx="5">
                  <c:v>0.1119</c:v>
                </c:pt>
                <c:pt idx="6">
                  <c:v>0</c:v>
                </c:pt>
                <c:pt idx="7">
                  <c:v>3.3E-3</c:v>
                </c:pt>
                <c:pt idx="8">
                  <c:v>1.6999999999999999E-3</c:v>
                </c:pt>
                <c:pt idx="9">
                  <c:v>5.8900000000000001E-2</c:v>
                </c:pt>
                <c:pt idx="10">
                  <c:v>2.41E-2</c:v>
                </c:pt>
                <c:pt idx="11">
                  <c:v>1.15E-2</c:v>
                </c:pt>
                <c:pt idx="12">
                  <c:v>5.1200000000000002E-2</c:v>
                </c:pt>
                <c:pt idx="13">
                  <c:v>9.06E-2</c:v>
                </c:pt>
                <c:pt idx="14">
                  <c:v>0.1033</c:v>
                </c:pt>
                <c:pt idx="15">
                  <c:v>0.1091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D9-4121-8BCD-B915262CBC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20/09/2023 - 11/09/2024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'Sheet1'!$A$2:$A$17</c:f>
              <c:strCache>
                <c:ptCount val="16"/>
                <c:pt idx="0">
                  <c:v>Brockholes Arms PR30PH</c:v>
                </c:pt>
                <c:pt idx="1">
                  <c:v>Horns Inn PR30HR</c:v>
                </c:pt>
                <c:pt idx="2">
                  <c:v>Crown Hotel PR31FA</c:v>
                </c:pt>
                <c:pt idx="3">
                  <c:v>Orchard Distillery PR31EA</c:v>
                </c:pt>
                <c:pt idx="4">
                  <c:v>The Owd Tithe Barn PR31PA</c:v>
                </c:pt>
                <c:pt idx="5">
                  <c:v>Royal Oak Hotel PR31ZA</c:v>
                </c:pt>
                <c:pt idx="6">
                  <c:v>Hadlows Bbq Flames PR31AB</c:v>
                </c:pt>
                <c:pt idx="7">
                  <c:v>Calder Vale Co PR31SH</c:v>
                </c:pt>
                <c:pt idx="8">
                  <c:v>Farmers Arms PR31ZA</c:v>
                </c:pt>
                <c:pt idx="9">
                  <c:v>Farmers Arms PR31PA</c:v>
                </c:pt>
                <c:pt idx="10">
                  <c:v>V12 PR31HF</c:v>
                </c:pt>
                <c:pt idx="11">
                  <c:v>The Grapes PR30TJ</c:v>
                </c:pt>
                <c:pt idx="12">
                  <c:v>Clockwork Bar PR30EN</c:v>
                </c:pt>
                <c:pt idx="13">
                  <c:v>Patten Arms Hotel PR30JU</c:v>
                </c:pt>
                <c:pt idx="14">
                  <c:v>Kings Arms Garstang PR31EA</c:v>
                </c:pt>
                <c:pt idx="15">
                  <c:v>Wheatsheaf Hotel PR31EL</c:v>
                </c:pt>
              </c:strCache>
            </c:strRef>
          </c:cat>
          <c:val>
            <c:numRef>
              <c:f>'Sheet1'!$C$2:$C$17</c:f>
              <c:numCache>
                <c:formatCode>General</c:formatCode>
                <c:ptCount val="16"/>
                <c:pt idx="0">
                  <c:v>7.0400000000000004E-2</c:v>
                </c:pt>
                <c:pt idx="1">
                  <c:v>0.109</c:v>
                </c:pt>
                <c:pt idx="2">
                  <c:v>0.15690000000000001</c:v>
                </c:pt>
                <c:pt idx="3">
                  <c:v>2.4400000000000002E-2</c:v>
                </c:pt>
                <c:pt idx="4">
                  <c:v>0.1726</c:v>
                </c:pt>
                <c:pt idx="5">
                  <c:v>0.112</c:v>
                </c:pt>
                <c:pt idx="6">
                  <c:v>0</c:v>
                </c:pt>
                <c:pt idx="7">
                  <c:v>3.3E-3</c:v>
                </c:pt>
                <c:pt idx="8">
                  <c:v>5.0000000000000001E-4</c:v>
                </c:pt>
                <c:pt idx="9">
                  <c:v>5.6500000000000002E-2</c:v>
                </c:pt>
                <c:pt idx="10">
                  <c:v>1.9599999999999999E-2</c:v>
                </c:pt>
                <c:pt idx="11">
                  <c:v>6.8999999999999999E-3</c:v>
                </c:pt>
                <c:pt idx="12">
                  <c:v>4.0300000000000002E-2</c:v>
                </c:pt>
                <c:pt idx="13">
                  <c:v>7.2400000000000006E-2</c:v>
                </c:pt>
                <c:pt idx="14">
                  <c:v>7.8700000000000006E-2</c:v>
                </c:pt>
                <c:pt idx="15">
                  <c:v>7.5700000000000003E-2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D9-4121-8BCD-B915262CB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Brockholes Arms PR30PH</c:v>
                </c:pt>
                <c:pt idx="1">
                  <c:v>Horns Inn PR30HR</c:v>
                </c:pt>
              </c:strCache>
            </c:strRef>
          </c:cat>
          <c:val>
            <c:numRef>
              <c:f>'Sheet1'!$D$2:$D$17</c:f>
              <c:numCache>
                <c:formatCode>General</c:formatCode>
                <c:ptCount val="16"/>
                <c:pt idx="0">
                  <c:v>4.8099999999999997E-2</c:v>
                </c:pt>
                <c:pt idx="1">
                  <c:v>2.6599999999999999E-2</c:v>
                </c:pt>
                <c:pt idx="2">
                  <c:v>1.6400000000000001E-2</c:v>
                </c:pt>
                <c:pt idx="3">
                  <c:v>6.1999999999999998E-3</c:v>
                </c:pt>
                <c:pt idx="4">
                  <c:v>2.3999999999999998E-3</c:v>
                </c:pt>
                <c:pt idx="5">
                  <c:v>1E-4</c:v>
                </c:pt>
                <c:pt idx="6">
                  <c:v>0</c:v>
                </c:pt>
                <c:pt idx="7">
                  <c:v>0</c:v>
                </c:pt>
                <c:pt idx="8">
                  <c:v>-1.1999999999999999E-3</c:v>
                </c:pt>
                <c:pt idx="9">
                  <c:v>-2.3999999999999998E-3</c:v>
                </c:pt>
                <c:pt idx="10">
                  <c:v>-4.4999999999999997E-3</c:v>
                </c:pt>
                <c:pt idx="11">
                  <c:v>-4.5999999999999999E-3</c:v>
                </c:pt>
                <c:pt idx="12">
                  <c:v>-1.09E-2</c:v>
                </c:pt>
                <c:pt idx="13">
                  <c:v>-1.8200000000000001E-2</c:v>
                </c:pt>
                <c:pt idx="14">
                  <c:v>-2.46E-2</c:v>
                </c:pt>
                <c:pt idx="15">
                  <c:v>-3.3399999999999999E-2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764-464A-9876-902DECEAB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95164974607409E-2"/>
          <c:y val="2.8981141881795684E-2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0.52128298082731594</c:v>
                </c:pt>
                <c:pt idx="1">
                  <c:v>0.73772108310439399</c:v>
                </c:pt>
                <c:pt idx="2">
                  <c:v>0.18848976678854601</c:v>
                </c:pt>
                <c:pt idx="3">
                  <c:v>0.78802601077619505</c:v>
                </c:pt>
                <c:pt idx="4">
                  <c:v>0.91319346567697601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FB-48C5-8206-2DC3CCE79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FB-48C5-8206-2DC3CCE790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FB-48C5-8206-2DC3CCE79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4.376182361874574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1528757337316E-2"/>
          <c:y val="7.4179455520350268E-2"/>
          <c:w val="0.83239026358280876"/>
          <c:h val="0.76754836815047833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 Owd Tithe Barn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0.1144</c:v>
                </c:pt>
                <c:pt idx="1">
                  <c:v>2.76E-2</c:v>
                </c:pt>
                <c:pt idx="2">
                  <c:v>0.3387</c:v>
                </c:pt>
                <c:pt idx="3">
                  <c:v>4.4400000000000002E-2</c:v>
                </c:pt>
                <c:pt idx="4">
                  <c:v>0.1661</c:v>
                </c:pt>
                <c:pt idx="5">
                  <c:v>0.14319999999999999</c:v>
                </c:pt>
                <c:pt idx="6">
                  <c:v>5.6300000000000003E-2</c:v>
                </c:pt>
                <c:pt idx="7">
                  <c:v>0.1089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54-4CC8-88A2-1442F1EAB7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8.6599999999999996E-2</c:v>
                </c:pt>
                <c:pt idx="1">
                  <c:v>4.3200000000000002E-2</c:v>
                </c:pt>
                <c:pt idx="2">
                  <c:v>0.29980000000000001</c:v>
                </c:pt>
                <c:pt idx="3">
                  <c:v>9.1899999999999996E-2</c:v>
                </c:pt>
                <c:pt idx="4">
                  <c:v>0.1532</c:v>
                </c:pt>
                <c:pt idx="5">
                  <c:v>0.13739999999999999</c:v>
                </c:pt>
                <c:pt idx="6">
                  <c:v>5.5899999999999998E-2</c:v>
                </c:pt>
                <c:pt idx="7">
                  <c:v>0.13150000000000001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54-4CC8-88A2-1442F1EAB70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8.3699999999999997E-2</c:v>
                </c:pt>
                <c:pt idx="1">
                  <c:v>6.0100000000000001E-2</c:v>
                </c:pt>
                <c:pt idx="2">
                  <c:v>0.28999999999999998</c:v>
                </c:pt>
                <c:pt idx="3">
                  <c:v>0.10929999999999999</c:v>
                </c:pt>
                <c:pt idx="4">
                  <c:v>0.1158</c:v>
                </c:pt>
                <c:pt idx="5">
                  <c:v>0.1169</c:v>
                </c:pt>
                <c:pt idx="6">
                  <c:v>7.0699999999999999E-2</c:v>
                </c:pt>
                <c:pt idx="7">
                  <c:v>0.15310000000000001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54-4CC8-88A2-1442F1EAB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sz="800" b="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94337913910013982"/>
          <c:w val="1"/>
          <c:h val="5.2891099389281319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9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A91-4FCE-817E-3A25F2E11720}"/>
              </c:ext>
            </c:extLst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0.53169999999999995</c:v>
                </c:pt>
                <c:pt idx="1">
                  <c:v>0.26939999999999997</c:v>
                </c:pt>
                <c:pt idx="2">
                  <c:v>7.3499999999999996E-2</c:v>
                </c:pt>
                <c:pt idx="3">
                  <c:v>5.2999999999999999E-2</c:v>
                </c:pt>
                <c:pt idx="4">
                  <c:v>7.2099999999999997E-2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91-4FCE-817E-3A25F2E117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Owd Tithe Barn PR31PA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0.57050000000000001</c:v>
                </c:pt>
                <c:pt idx="1">
                  <c:v>0.28499999999999998</c:v>
                </c:pt>
                <c:pt idx="2">
                  <c:v>6.3500000000000001E-2</c:v>
                </c:pt>
                <c:pt idx="3">
                  <c:v>3.5299999999999998E-2</c:v>
                </c:pt>
                <c:pt idx="4">
                  <c:v>4.5400000000000003E-2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91-4FCE-817E-3A25F2E117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9.0272246991608004E-2"/>
          <c:w val="0.85810532227926073"/>
          <c:h val="0.81945550601678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3.8800000000000001E-2</c:v>
                </c:pt>
                <c:pt idx="1">
                  <c:v>1.5599999999999999E-2</c:v>
                </c:pt>
                <c:pt idx="2">
                  <c:v>-0.01</c:v>
                </c:pt>
                <c:pt idx="3">
                  <c:v>-1.77E-2</c:v>
                </c:pt>
                <c:pt idx="4">
                  <c:v>-2.6700000000000002E-2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5DC-4D5C-A57D-157626E7F4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ln>
          <a:noFill/>
          <a:round/>
        </a:ln>
      </c:spPr>
      <c:txPr>
        <a:bodyPr/>
        <a:lstStyle/>
        <a:p>
          <a:pPr>
            <a:defRPr sz="1860" b="1" baseline="0"/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4.2361057701551658E-2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14/09/2022 - 06/09/2023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22C-4286-BC0A-2D76EF882F13}"/>
              </c:ext>
            </c:extLst>
          </c:dPt>
          <c:cat>
            <c:strRef>
              <c:f>'Sheet1'!$A$2:$A$17</c:f>
              <c:strCache>
                <c:ptCount val="16"/>
                <c:pt idx="0">
                  <c:v>Orchard Distillery PR31EA</c:v>
                </c:pt>
                <c:pt idx="1">
                  <c:v>The Grapes PR30TJ</c:v>
                </c:pt>
                <c:pt idx="2">
                  <c:v>Patten Arms Hotel PR30JU</c:v>
                </c:pt>
                <c:pt idx="3">
                  <c:v>The Owd Tithe Barn PR31PA</c:v>
                </c:pt>
                <c:pt idx="4">
                  <c:v>Farmers Arms PR31ZA</c:v>
                </c:pt>
                <c:pt idx="5">
                  <c:v>Hadlows Bbq Flames PR31AB</c:v>
                </c:pt>
                <c:pt idx="6">
                  <c:v>Crown Hotel PR31FA</c:v>
                </c:pt>
                <c:pt idx="7">
                  <c:v>Kings Arms Garstang PR31EA</c:v>
                </c:pt>
                <c:pt idx="8">
                  <c:v>Clockwork Bar PR30EN</c:v>
                </c:pt>
                <c:pt idx="9">
                  <c:v>Farmers Arms PR31PA</c:v>
                </c:pt>
                <c:pt idx="10">
                  <c:v>Calder Vale Co PR31SH</c:v>
                </c:pt>
                <c:pt idx="11">
                  <c:v>Wheatsheaf Hotel PR31EL</c:v>
                </c:pt>
                <c:pt idx="12">
                  <c:v>V12 PR31HF</c:v>
                </c:pt>
                <c:pt idx="13">
                  <c:v>Brockholes Arms PR30PH</c:v>
                </c:pt>
                <c:pt idx="14">
                  <c:v>Royal Oak Hotel PR31ZA</c:v>
                </c:pt>
                <c:pt idx="15">
                  <c:v>Horns Inn PR30HR</c:v>
                </c:pt>
              </c:strCache>
            </c:strRef>
          </c:cat>
          <c:val>
            <c:numRef>
              <c:f>'Sheet1'!$B$2:$B$17</c:f>
              <c:numCache>
                <c:formatCode>General</c:formatCode>
                <c:ptCount val="16"/>
                <c:pt idx="0">
                  <c:v>13.8508</c:v>
                </c:pt>
                <c:pt idx="1">
                  <c:v>29.8232</c:v>
                </c:pt>
                <c:pt idx="2">
                  <c:v>22.644100000000002</c:v>
                </c:pt>
                <c:pt idx="3">
                  <c:v>15.934100000000001</c:v>
                </c:pt>
                <c:pt idx="4">
                  <c:v>10.3094</c:v>
                </c:pt>
                <c:pt idx="5">
                  <c:v>9.7266999999999992</c:v>
                </c:pt>
                <c:pt idx="6">
                  <c:v>7.8680000000000003</c:v>
                </c:pt>
                <c:pt idx="7">
                  <c:v>7.2092999999999998</c:v>
                </c:pt>
                <c:pt idx="8">
                  <c:v>9.5031999999999996</c:v>
                </c:pt>
                <c:pt idx="9">
                  <c:v>10.529500000000001</c:v>
                </c:pt>
                <c:pt idx="10">
                  <c:v>9.5330999999999992</c:v>
                </c:pt>
                <c:pt idx="11">
                  <c:v>11.4229</c:v>
                </c:pt>
                <c:pt idx="12">
                  <c:v>21.305599999999998</c:v>
                </c:pt>
                <c:pt idx="13">
                  <c:v>13.1129</c:v>
                </c:pt>
                <c:pt idx="14">
                  <c:v>20.951000000000001</c:v>
                </c:pt>
                <c:pt idx="15">
                  <c:v>35.199100000000001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2C-4286-BC0A-2D76EF882F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20/09/2023 - 11/09/2024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\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sz="900" b="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'Sheet1'!$A$2:$A$17</c:f>
              <c:strCache>
                <c:ptCount val="16"/>
                <c:pt idx="0">
                  <c:v>Orchard Distillery PR31EA</c:v>
                </c:pt>
                <c:pt idx="1">
                  <c:v>The Grapes PR30TJ</c:v>
                </c:pt>
                <c:pt idx="2">
                  <c:v>Patten Arms Hotel PR30JU</c:v>
                </c:pt>
                <c:pt idx="3">
                  <c:v>The Owd Tithe Barn PR31PA</c:v>
                </c:pt>
                <c:pt idx="4">
                  <c:v>Farmers Arms PR31ZA</c:v>
                </c:pt>
                <c:pt idx="5">
                  <c:v>Hadlows Bbq Flames PR31AB</c:v>
                </c:pt>
                <c:pt idx="6">
                  <c:v>Crown Hotel PR31FA</c:v>
                </c:pt>
                <c:pt idx="7">
                  <c:v>Kings Arms Garstang PR31EA</c:v>
                </c:pt>
                <c:pt idx="8">
                  <c:v>Clockwork Bar PR30EN</c:v>
                </c:pt>
                <c:pt idx="9">
                  <c:v>Farmers Arms PR31PA</c:v>
                </c:pt>
                <c:pt idx="10">
                  <c:v>Calder Vale Co PR31SH</c:v>
                </c:pt>
                <c:pt idx="11">
                  <c:v>Wheatsheaf Hotel PR31EL</c:v>
                </c:pt>
                <c:pt idx="12">
                  <c:v>V12 PR31HF</c:v>
                </c:pt>
                <c:pt idx="13">
                  <c:v>Brockholes Arms PR30PH</c:v>
                </c:pt>
                <c:pt idx="14">
                  <c:v>Royal Oak Hotel PR31ZA</c:v>
                </c:pt>
                <c:pt idx="15">
                  <c:v>Horns Inn PR30HR</c:v>
                </c:pt>
              </c:strCache>
            </c:strRef>
          </c:cat>
          <c:val>
            <c:numRef>
              <c:f>'Sheet1'!$C$2:$C$17</c:f>
              <c:numCache>
                <c:formatCode>General</c:formatCode>
                <c:ptCount val="16"/>
                <c:pt idx="0">
                  <c:v>15.1046</c:v>
                </c:pt>
                <c:pt idx="1">
                  <c:v>31.040099999999999</c:v>
                </c:pt>
                <c:pt idx="2">
                  <c:v>23.7422</c:v>
                </c:pt>
                <c:pt idx="3">
                  <c:v>16.7056</c:v>
                </c:pt>
                <c:pt idx="4">
                  <c:v>10.5595</c:v>
                </c:pt>
                <c:pt idx="5">
                  <c:v>9.8289000000000009</c:v>
                </c:pt>
                <c:pt idx="6">
                  <c:v>7.9088000000000003</c:v>
                </c:pt>
                <c:pt idx="7">
                  <c:v>7.2000999999999999</c:v>
                </c:pt>
                <c:pt idx="8">
                  <c:v>9.2376000000000005</c:v>
                </c:pt>
                <c:pt idx="9">
                  <c:v>10.146100000000001</c:v>
                </c:pt>
                <c:pt idx="10">
                  <c:v>9.0090000000000003</c:v>
                </c:pt>
                <c:pt idx="11">
                  <c:v>10.7616</c:v>
                </c:pt>
                <c:pt idx="12">
                  <c:v>20.411200000000001</c:v>
                </c:pt>
                <c:pt idx="13">
                  <c:v>11.9572</c:v>
                </c:pt>
                <c:pt idx="14">
                  <c:v>18.837900000000001</c:v>
                </c:pt>
                <c:pt idx="15">
                  <c:v>29.6782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2C-4286-BC0A-2D76EF882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lstStyle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\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lstStyle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  <a:endParaRPr lang="en-US"/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5.0681491468499212E-3"/>
          <c:y val="0.90038322694149087"/>
          <c:w val="0.41754724409448812"/>
          <c:h val="9.9616699630498448E-2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sz="800" b="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wrap="square" anchor="b"/>
          <a:lstStyle>
            <a:lvl1pPr algn="ctr"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60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wrap="square" anchor="b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wrap="square" anchor="b"/>
          <a:lstStyle>
            <a:lvl1pPr>
              <a:defRPr sz="3200" dirty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>
            <a:normAutofit/>
          </a:bodyPr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A778-0017-4C63-95AB-A5EF0DCCE56C}" type="datetimeFigureOut">
              <a:rPr lang="en-GB" dirty="0"/>
              <a:t>01/10/2024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wrap="square" lIns="91440" tIns="45720" rIns="91440" bIns="45720" anchor="ctr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46" Type="http://schemas.openxmlformats.org/officeDocument/2006/relationships/image" Target="../media/image45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35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34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36.xml"/><Relationship Id="rId4" Type="http://schemas.openxmlformats.org/officeDocument/2006/relationships/chart" Target="../charts/chart33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2" Type="http://schemas.openxmlformats.org/officeDocument/2006/relationships/image" Target="../media/image48.png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2.png"/><Relationship Id="rId10" Type="http://schemas.openxmlformats.org/officeDocument/2006/relationships/image" Target="../media/image41.svg"/><Relationship Id="rId4" Type="http://schemas.openxmlformats.org/officeDocument/2006/relationships/image" Target="../media/image50.svg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3" Type="http://schemas.openxmlformats.org/officeDocument/2006/relationships/image" Target="../media/image47.sv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chart" Target="../charts/chart38.xml"/><Relationship Id="rId2" Type="http://schemas.openxmlformats.org/officeDocument/2006/relationships/image" Target="../media/image46.png"/><Relationship Id="rId16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40.png"/><Relationship Id="rId5" Type="http://schemas.openxmlformats.org/officeDocument/2006/relationships/image" Target="../media/image2.png"/><Relationship Id="rId15" Type="http://schemas.openxmlformats.org/officeDocument/2006/relationships/image" Target="../media/image44.png"/><Relationship Id="rId10" Type="http://schemas.openxmlformats.org/officeDocument/2006/relationships/image" Target="../media/image39.svg"/><Relationship Id="rId4" Type="http://schemas.openxmlformats.org/officeDocument/2006/relationships/chart" Target="../charts/chart37.xml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41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40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42.xml"/><Relationship Id="rId4" Type="http://schemas.openxmlformats.org/officeDocument/2006/relationships/chart" Target="../charts/chart39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3" Type="http://schemas.openxmlformats.org/officeDocument/2006/relationships/image" Target="../media/image3.svg"/><Relationship Id="rId7" Type="http://schemas.openxmlformats.org/officeDocument/2006/relationships/image" Target="../media/image39.svg"/><Relationship Id="rId12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5" Type="http://schemas.openxmlformats.org/officeDocument/2006/relationships/image" Target="../media/image4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4.svg"/><Relationship Id="rId3" Type="http://schemas.openxmlformats.org/officeDocument/2006/relationships/image" Target="../media/image47.svg"/><Relationship Id="rId7" Type="http://schemas.openxmlformats.org/officeDocument/2006/relationships/image" Target="../media/image37.svg"/><Relationship Id="rId12" Type="http://schemas.openxmlformats.org/officeDocument/2006/relationships/image" Target="../media/image5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52.svg"/><Relationship Id="rId5" Type="http://schemas.openxmlformats.org/officeDocument/2006/relationships/image" Target="../media/image3.svg"/><Relationship Id="rId15" Type="http://schemas.openxmlformats.org/officeDocument/2006/relationships/image" Target="../media/image56.svg"/><Relationship Id="rId10" Type="http://schemas.openxmlformats.org/officeDocument/2006/relationships/image" Target="../media/image51.png"/><Relationship Id="rId4" Type="http://schemas.openxmlformats.org/officeDocument/2006/relationships/image" Target="../media/image2.png"/><Relationship Id="rId9" Type="http://schemas.openxmlformats.org/officeDocument/2006/relationships/image" Target="../media/image41.svg"/><Relationship Id="rId1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chart" Target="../charts/chart44.xml"/><Relationship Id="rId3" Type="http://schemas.openxmlformats.org/officeDocument/2006/relationships/image" Target="../media/image47.svg"/><Relationship Id="rId7" Type="http://schemas.openxmlformats.org/officeDocument/2006/relationships/image" Target="../media/image40.png"/><Relationship Id="rId12" Type="http://schemas.openxmlformats.org/officeDocument/2006/relationships/image" Target="../media/image3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36.png"/><Relationship Id="rId5" Type="http://schemas.openxmlformats.org/officeDocument/2006/relationships/image" Target="../media/image2.png"/><Relationship Id="rId10" Type="http://schemas.openxmlformats.org/officeDocument/2006/relationships/image" Target="../media/image52.svg"/><Relationship Id="rId4" Type="http://schemas.openxmlformats.org/officeDocument/2006/relationships/chart" Target="../charts/chart43.xml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hart" Target="../charts/chart46.xml"/><Relationship Id="rId3" Type="http://schemas.openxmlformats.org/officeDocument/2006/relationships/image" Target="../media/image3.svg"/><Relationship Id="rId7" Type="http://schemas.openxmlformats.org/officeDocument/2006/relationships/image" Target="../media/image43.svg"/><Relationship Id="rId12" Type="http://schemas.openxmlformats.org/officeDocument/2006/relationships/image" Target="../media/image3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36.png"/><Relationship Id="rId5" Type="http://schemas.openxmlformats.org/officeDocument/2006/relationships/image" Target="../media/image41.svg"/><Relationship Id="rId10" Type="http://schemas.openxmlformats.org/officeDocument/2006/relationships/chart" Target="../charts/chart45.xml"/><Relationship Id="rId4" Type="http://schemas.openxmlformats.org/officeDocument/2006/relationships/image" Target="../media/image40.png"/><Relationship Id="rId9" Type="http://schemas.openxmlformats.org/officeDocument/2006/relationships/image" Target="../media/image4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7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3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2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4.xml"/><Relationship Id="rId4" Type="http://schemas.openxmlformats.org/officeDocument/2006/relationships/chart" Target="../charts/chart1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7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6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8.xml"/><Relationship Id="rId4" Type="http://schemas.openxmlformats.org/officeDocument/2006/relationships/chart" Target="../charts/chart5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11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10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12.xml"/><Relationship Id="rId4" Type="http://schemas.openxmlformats.org/officeDocument/2006/relationships/chart" Target="../charts/chart9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15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14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16.xml"/><Relationship Id="rId4" Type="http://schemas.openxmlformats.org/officeDocument/2006/relationships/chart" Target="../charts/chart13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19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18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20.xml"/><Relationship Id="rId4" Type="http://schemas.openxmlformats.org/officeDocument/2006/relationships/chart" Target="../charts/chart17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23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22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24.xml"/><Relationship Id="rId4" Type="http://schemas.openxmlformats.org/officeDocument/2006/relationships/chart" Target="../charts/chart21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27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26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28.xml"/><Relationship Id="rId4" Type="http://schemas.openxmlformats.org/officeDocument/2006/relationships/chart" Target="../charts/chart25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chart" Target="../charts/chart31.xml"/><Relationship Id="rId3" Type="http://schemas.openxmlformats.org/officeDocument/2006/relationships/image" Target="../media/image47.svg"/><Relationship Id="rId7" Type="http://schemas.openxmlformats.org/officeDocument/2006/relationships/image" Target="../media/image3.sv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2" Type="http://schemas.openxmlformats.org/officeDocument/2006/relationships/image" Target="../media/image4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9.svg"/><Relationship Id="rId5" Type="http://schemas.openxmlformats.org/officeDocument/2006/relationships/chart" Target="../charts/chart30.xml"/><Relationship Id="rId15" Type="http://schemas.openxmlformats.org/officeDocument/2006/relationships/image" Target="../media/image43.svg"/><Relationship Id="rId10" Type="http://schemas.openxmlformats.org/officeDocument/2006/relationships/image" Target="../media/image38.png"/><Relationship Id="rId19" Type="http://schemas.openxmlformats.org/officeDocument/2006/relationships/chart" Target="../charts/chart32.xml"/><Relationship Id="rId4" Type="http://schemas.openxmlformats.org/officeDocument/2006/relationships/chart" Target="../charts/chart29.xml"/><Relationship Id="rId9" Type="http://schemas.openxmlformats.org/officeDocument/2006/relationships/image" Target="../media/image37.sv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PR30HR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Horns Inn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17.68%</a:t>
            </a: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Enterprising Mainstream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£16.71</a:t>
            </a: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 West</a:t>
            </a: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65.60%</a:t>
            </a: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Salwick(13.32 miles)</a:t>
            </a: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North West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Preston</a:t>
            </a: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PR31PA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- Our Local +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22225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The Owd Tithe Barn PR31PA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PR31FA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Crown Hotel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Royal Oak Hotel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PR31ZA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58.99%</a:t>
            </a: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31.03%</a:t>
            </a: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26.13%</a:t>
            </a: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Thwaites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Pub Restaurant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Star Pubs &amp; Bars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3"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9"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15"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17">
            <a:lum/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19">
            <a:lum/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21">
            <a:lum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23">
            <a:lum/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25">
            <a:lum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27">
            <a:lum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29">
            <a:lum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31">
              <a:lum/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33">
              <a:lum/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31">
              <a:lum/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33">
              <a:lum/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31">
              <a:lum/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33">
              <a:lum/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35">
            <a:lum/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35">
            <a:lum/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35">
            <a:lum/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37">
            <a:lum/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37">
            <a:lum/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39">
            <a:lum/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41">
            <a:lum/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43">
            <a:lum/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45">
            <a:lum/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30520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18908 Competitor Customers</a:t>
            </a: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Distance travelled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The Owd Tithe Barn PR31PA compare versus its competitors based on travel distances?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8459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1111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3"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The Owd Tithe Barn PR31PA for 20/09/2023 - 11/09/2024 live</a:t>
            </a: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The Owd Tithe Barn PR31PA come from?</a:t>
            </a: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9"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1111 Site Customers</a:t>
            </a: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5"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The Owd Tithe Barn PR31PA, who are the top 20 competitors from 97 Chains in 3 Miles for 20/09/2023 - 11/09/2024 split by Venue</a:t>
            </a: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The Owd Tithe Barn PR31PA also visit?</a:t>
            </a: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9"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5"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The Owd Tithe Barn PR31PA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The Owd Tithe Barn PR31PA compare to the national average (1 = low, 10 = high)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Data Type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Name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250m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500m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500m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1 mile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 mile Spend vs National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Spend in 3 miles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 mile Spend vs National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Total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Annual Sales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£5.69M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£11.97M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£14.51M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£25.30M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Mon - Thu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Fri - Sat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49.0%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46.4%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Weekpart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Sun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 to 24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 to 34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 to 44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45 to 54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 to 64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65 to 74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75+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Business Elite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Prosperous Professionals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Flourishing Society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Content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White Collar Neighbourhoods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Enterprising Mainstream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Paying The Mortgage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Cash Conscious Communities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On A Budget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2.1%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2.4%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CAMEO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1.7%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AB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34.9%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36.5%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35.3%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35.0%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C1C2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52.8%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53.2%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54.8%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Affluence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DE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10.2%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57117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3357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6725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kern="800" cap="none" spc="2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The Owd Tithe Barn PR31PA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Non-Core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£10000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algn="ctr" defTabSz="9144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kern="1200" cap="none" spc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algn="ctr" defTabSz="9144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 defTabSz="9144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kern="1200" cap="none" spc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7"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9">
            <a:lum/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 r:embed="rId11"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graphicFrame>
        <p:nvGraphicFramePr>
          <p:cNvPr id="36" name="Table 36"/>
          <p:cNvGraphicFramePr/>
          <p:nvPr/>
        </p:nvGraphicFramePr>
        <p:xfrm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Owd Tithe Barn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11.44%</a:t>
                      </a:r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2.76%</a:t>
                      </a:r>
                    </a:p>
                  </a:txBody>
                  <a:tcPr horzOverflow="overflow">
                    <a:solidFill>
                      <a:srgbClr val="5A8AC6">
                        <a:alpha val="54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33.87%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4.44%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16.61%</a:t>
                      </a:r>
                    </a:p>
                  </a:txBody>
                  <a:tcPr horzOverflow="overflow">
                    <a:solidFill>
                      <a:srgbClr val="5A8AC6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14.32%</a:t>
                      </a:r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5.63%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10.89%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1754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8.66%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4.32%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29.98%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9.19%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15.32%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13.74%</a:t>
                      </a:r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13.15%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102659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8.37%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6.01%</a:t>
                      </a:r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29.00%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10.93%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11.58%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11.69%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7.07%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15.31%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Owd Tithe Barn vs Local Catchment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2.78%</a:t>
                      </a:r>
                    </a:p>
                  </a:txBody>
                  <a:tcPr horzOverflow="overflow">
                    <a:solidFill>
                      <a:srgbClr val="4FC042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-1.56%</a:t>
                      </a:r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3.89%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-4.75%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1.29%</a:t>
                      </a:r>
                    </a:p>
                  </a:txBody>
                  <a:tcPr horzOverflow="overflow">
                    <a:solidFill>
                      <a:srgbClr val="4FC042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0.58%</a:t>
                      </a:r>
                    </a:p>
                  </a:txBody>
                  <a:tcPr horzOverflow="overflow">
                    <a:solidFill>
                      <a:srgbClr val="4FC042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0.04%</a:t>
                      </a:r>
                    </a:p>
                  </a:txBody>
                  <a:tcPr horzOverflow="overflow">
                    <a:solidFill>
                      <a:srgbClr val="4FC042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-2.26%</a:t>
                      </a:r>
                    </a:p>
                  </a:txBody>
                  <a:tcPr horzOverflow="overflow">
                    <a:solidFill>
                      <a:srgbClr val="C04242">
                        <a:alpha val="7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Owd Tithe Barn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3.07%</a:t>
                      </a:r>
                    </a:p>
                  </a:txBody>
                  <a:tcPr horzOverflow="overflow">
                    <a:solidFill>
                      <a:srgbClr val="4FC042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-3.25%</a:t>
                      </a:r>
                    </a:p>
                  </a:txBody>
                  <a:tcPr horzOverflow="overflow">
                    <a:solidFill>
                      <a:srgbClr val="C042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4.87%</a:t>
                      </a:r>
                    </a:p>
                  </a:txBody>
                  <a:tcPr horzOverflow="overflow">
                    <a:solidFill>
                      <a:srgbClr val="4FC042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-6.49%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5.03%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2.63%</a:t>
                      </a:r>
                    </a:p>
                  </a:txBody>
                  <a:tcPr horzOverflow="overflow">
                    <a:solidFill>
                      <a:srgbClr val="4FC042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-1.44%</a:t>
                      </a:r>
                    </a:p>
                  </a:txBody>
                  <a:tcPr horzOverflow="overflow">
                    <a:solidFill>
                      <a:srgbClr val="C04242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-4.42%</a:t>
                      </a:r>
                    </a:p>
                  </a:txBody>
                  <a:tcPr horzOverflow="overflow">
                    <a:solidFill>
                      <a:srgbClr val="C04242">
                        <a:alpha val="8196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Local Catchment vs Punch T&amp;L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0.29%</a:t>
                      </a:r>
                    </a:p>
                  </a:txBody>
                  <a:tcPr horzOverflow="overflow">
                    <a:solidFill>
                      <a:srgbClr val="C04242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-1.69%</a:t>
                      </a:r>
                    </a:p>
                  </a:txBody>
                  <a:tcPr horzOverflow="overflow">
                    <a:solidFill>
                      <a:srgbClr val="C04242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0.98%</a:t>
                      </a:r>
                    </a:p>
                  </a:txBody>
                  <a:tcPr horzOverflow="overflow">
                    <a:solidFill>
                      <a:srgbClr val="4FC042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-1.74%</a:t>
                      </a:r>
                    </a:p>
                  </a:txBody>
                  <a:tcPr horzOverflow="overflow">
                    <a:solidFill>
                      <a:srgbClr val="C04242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3.74%</a:t>
                      </a:r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2.05%</a:t>
                      </a:r>
                    </a:p>
                  </a:txBody>
                  <a:tcPr horzOverflow="overflow">
                    <a:solidFill>
                      <a:srgbClr val="4FC042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-1.48%</a:t>
                      </a:r>
                    </a:p>
                  </a:txBody>
                  <a:tcPr horzOverflow="overflow">
                    <a:solidFill>
                      <a:srgbClr val="C04242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-2.16%</a:t>
                      </a:r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kern="1200" cap="none" spc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kern="1200" cap="none" spc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4">
            <a:lum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kern="1200" cap="none" spc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50" b="0" i="0" u="none" strike="noStrike" kern="1200" cap="none" spc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graphicFrame>
        <p:nvGraphicFramePr>
          <p:cNvPr id="29" name="Table 29"/>
          <p:cNvGraphicFramePr/>
          <p:nvPr/>
        </p:nvGraphicFramePr>
        <p:xfrm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Customer Count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Family Familiar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Occasional &amp; Local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Mid-Week Seniors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Part Of The Pub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Metro Sophisticates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Young &amp; Connected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Bubbly Weekenders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Upmarket Diners</a:t>
                      </a:r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Owd Tithe Barn PR31PA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470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11.44%</a:t>
                      </a:r>
                    </a:p>
                  </a:txBody>
                  <a:tcPr horzOverflow="overflow">
                    <a:solidFill>
                      <a:srgbClr val="5A8AC6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33.87%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4.44%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16.61%</a:t>
                      </a:r>
                    </a:p>
                  </a:txBody>
                  <a:tcPr horzOverflow="overflow">
                    <a:solidFill>
                      <a:srgbClr val="5A8AC6">
                        <a:alpha val="5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14.32%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5.63%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10.89%</a:t>
                      </a:r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Crown Hotel PR31FA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352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4.23%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2.76%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28.47%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14.08%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24.07%</a:t>
                      </a:r>
                    </a:p>
                  </a:txBody>
                  <a:tcPr horzOverflow="overflow">
                    <a:solidFill>
                      <a:srgbClr val="F8696B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16.07%</a:t>
                      </a:r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3.46%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6.81%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Royal Oak Hotel PR31ZA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557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6.20%</a:t>
                      </a:r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4.76%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42.45%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8.35%</a:t>
                      </a:r>
                    </a:p>
                  </a:txBody>
                  <a:tcPr horzOverflow="overflow">
                    <a:solidFill>
                      <a:srgbClr val="5A8AC6">
                        <a:alpha val="8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7.61%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7.72%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18.45%</a:t>
                      </a:r>
                    </a:p>
                  </a:txBody>
                  <a:tcPr horzOverflow="overflow">
                    <a:solidFill>
                      <a:srgbClr val="5A8AC6">
                        <a:alpha val="6313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Horns Inn PR30HR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587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18.77%</a:t>
                      </a:r>
                    </a:p>
                  </a:txBody>
                  <a:tcPr horzOverflow="overflow">
                    <a:solidFill>
                      <a:srgbClr val="F8696B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5.22%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25.97%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2.78%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8.96%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13.08%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9.10%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16.08%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Kings Arms Garstang PR31EA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5.85%</a:t>
                      </a:r>
                    </a:p>
                  </a:txBody>
                  <a:tcPr horzOverflow="overflow">
                    <a:solidFill>
                      <a:srgbClr val="5A8AC6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8.01%</a:t>
                      </a:r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13.83%</a:t>
                      </a:r>
                    </a:p>
                  </a:txBody>
                  <a:tcPr horzOverflow="overflow">
                    <a:solidFill>
                      <a:srgbClr val="5A8AC6">
                        <a:alpha val="5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22.58%</a:t>
                      </a:r>
                    </a:p>
                  </a:txBody>
                  <a:tcPr horzOverflow="overflow">
                    <a:solidFill>
                      <a:srgbClr val="F8696B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13.21%</a:t>
                      </a:r>
                    </a:p>
                  </a:txBody>
                  <a:tcPr horzOverflow="overflow">
                    <a:solidFill>
                      <a:srgbClr val="5A8AC6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29.65%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4.59%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2.23%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Wheatsheaf Hotel PR31EL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4.67%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30.09%</a:t>
                      </a:r>
                    </a:p>
                  </a:txBody>
                  <a:tcPr horzOverflow="overflow">
                    <a:solidFill>
                      <a:srgbClr val="F8696B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6.29%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33.51%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9.14%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8.41%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Brockholes Arms PR30PH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172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4.46%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2.58%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36.55%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17.62%</a:t>
                      </a:r>
                    </a:p>
                  </a:txBody>
                  <a:tcPr horzOverflow="overflow">
                    <a:solidFill>
                      <a:srgbClr val="5A8AC6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18.98%</a:t>
                      </a:r>
                    </a:p>
                  </a:txBody>
                  <a:tcPr horzOverflow="overflow">
                    <a:solidFill>
                      <a:srgbClr val="5A8AC6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8.86%</a:t>
                      </a:r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5.40%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5.51%</a:t>
                      </a:r>
                    </a:p>
                  </a:txBody>
                  <a:tcPr horzOverflow="overflow">
                    <a:solidFill>
                      <a:srgbClr val="5A8AC6">
                        <a:alpha val="9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Patten Arms Hotel PR30JU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218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11.06%</a:t>
                      </a:r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1.41%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29.63%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0.58%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8.90%</a:t>
                      </a:r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21.45%</a:t>
                      </a:r>
                    </a:p>
                  </a:txBody>
                  <a:tcPr horzOverflow="overflow">
                    <a:solidFill>
                      <a:srgbClr val="F8696B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3.75%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23.18%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Farmers Arms PR31PA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236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6.15%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10.55%</a:t>
                      </a:r>
                    </a:p>
                  </a:txBody>
                  <a:tcPr horzOverflow="overflow">
                    <a:solidFill>
                      <a:srgbClr val="5A8AC6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18.57%</a:t>
                      </a:r>
                    </a:p>
                  </a:txBody>
                  <a:tcPr horzOverflow="overflow">
                    <a:solidFill>
                      <a:srgbClr val="F8696B">
                        <a:alpha val="8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13.79%</a:t>
                      </a:r>
                    </a:p>
                  </a:txBody>
                  <a:tcPr horzOverflow="overflow">
                    <a:solidFill>
                      <a:srgbClr val="F8696B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17.30%</a:t>
                      </a:r>
                    </a:p>
                  </a:txBody>
                  <a:tcPr horzOverflow="overflow">
                    <a:solidFill>
                      <a:srgbClr val="F8696B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20.41%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6.48%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6.71%</a:t>
                      </a:r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Clockwork Bar PR30EN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136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2.27%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1.69%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18.82%</a:t>
                      </a:r>
                    </a:p>
                  </a:txBody>
                  <a:tcPr horzOverflow="overflow">
                    <a:solidFill>
                      <a:srgbClr val="F8696B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29.69%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20.29%</a:t>
                      </a:r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12.42%</a:t>
                      </a:r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10.12%</a:t>
                      </a:r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4.66%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Orchard Distillery PR31EA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157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4.87%</a:t>
                      </a:r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25.40%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1.21%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38.53%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11.07%</a:t>
                      </a:r>
                    </a:p>
                  </a:txBody>
                  <a:tcPr horzOverflow="overflow">
                    <a:solidFill>
                      <a:srgbClr val="5A8AC6">
                        <a:alpha val="7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3.98%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14.12%</a:t>
                      </a:r>
                    </a:p>
                  </a:txBody>
                  <a:tcPr horzOverflow="overflow">
                    <a:solidFill>
                      <a:srgbClr val="5A8AC6">
                        <a:alpha val="6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V12 PR31HF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74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2.83%</a:t>
                      </a:r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0.76%</a:t>
                      </a:r>
                    </a:p>
                  </a:txBody>
                  <a:tcPr horzOverflow="overflow">
                    <a:solidFill>
                      <a:srgbClr val="5A8AC6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38.09%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0.48%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8.77%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18.22%</a:t>
                      </a:r>
                    </a:p>
                  </a:txBody>
                  <a:tcPr horzOverflow="overflow">
                    <a:solidFill>
                      <a:srgbClr val="5A8AC6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8.88%</a:t>
                      </a:r>
                    </a:p>
                  </a:txBody>
                  <a:tcPr horzOverflow="overflow">
                    <a:solidFill>
                      <a:srgbClr val="5A8AC6">
                        <a:alpha val="7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21.93%</a:t>
                      </a:r>
                    </a:p>
                  </a:txBody>
                  <a:tcPr horzOverflow="overflow">
                    <a:solidFill>
                      <a:srgbClr val="F8696B">
                        <a:alpha val="5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The Grapes PR30TJ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71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9.41%</a:t>
                      </a:r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8.41%</a:t>
                      </a:r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39.54%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3.10%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8.03%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2.92%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1.98%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26.58%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Calder Vale Co PR31SH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17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7.84%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51.54%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28.77%</a:t>
                      </a:r>
                    </a:p>
                  </a:txBody>
                  <a:tcPr horzOverflow="overflow">
                    <a:solidFill>
                      <a:srgbClr val="F8696B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4.04%</a:t>
                      </a:r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7.78%</a:t>
                      </a:r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Farmers Arms PR31ZA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37.06%</a:t>
                      </a:r>
                    </a:p>
                  </a:txBody>
                  <a:tcPr horzOverflow="overflow">
                    <a:solidFill>
                      <a:srgbClr val="F8696B">
                        <a:alpha val="9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37.56%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25.36%</a:t>
                      </a:r>
                    </a:p>
                  </a:txBody>
                  <a:tcPr horzOverflow="overflow">
                    <a:solidFill>
                      <a:srgbClr val="F8696B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Hadlows Bbq Flames PR31AB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</a:t>
                      </a:r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50.35%</a:t>
                      </a:r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0.89%</a:t>
                      </a:r>
                    </a:p>
                  </a:txBody>
                  <a:tcPr horzOverflow="overflow">
                    <a:solidFill>
                      <a:srgbClr val="5A8AC6">
                        <a:alpha val="9803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8.19%</a:t>
                      </a:r>
                    </a:p>
                  </a:txBody>
                  <a:tcPr horzOverflow="overflow">
                    <a:solidFill>
                      <a:srgbClr val="5A8AC6">
                        <a:alpha val="8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0.00%</a:t>
                      </a:r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32.79%</a:t>
                      </a:r>
                    </a:p>
                  </a:txBody>
                  <a:tcPr horzOverflow="overflow">
                    <a:solidFill>
                      <a:srgbClr val="F8696B">
                        <a:alpha val="6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6.14%</a:t>
                      </a:r>
                    </a:p>
                  </a:txBody>
                  <a:tcPr horzOverflow="overflow">
                    <a:solidFill>
                      <a:srgbClr val="5A8AC6">
                        <a:alpha val="8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t>1.60%</a:t>
                      </a:r>
                    </a:p>
                  </a:txBody>
                  <a:tcPr horzOverflow="overflow">
                    <a:solidFill>
                      <a:srgbClr val="5A8AC6">
                        <a:alpha val="9686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Day of Week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The Owd Tithe Barn PR31PA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18908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The Owd Tithe Barn PR31PA and 97 Chains in 3 Miles from 20/09/2023 - 11/09/2024 and the number of visits made Per Annum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The Owd Tithe Barn PR31PA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18908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The Owd Tithe Barn PR31PA and 97 Chains in 3 Miles from 20/09/2023 - 11/09/2024 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Age Range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The Owd Tithe Barn PR31PA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8596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1129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Affluence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The Owd Tithe Barn PR31PA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8734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1141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Gender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The Owd Tithe Barn PR31PA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8734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1141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Owd Tithe Barn PR31PA and 97 Chains in 3 Miles from 20/09/2023 - 11/09/2024 split by Segment</a:t>
            </a: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The Owd Tithe Barn PR31PA compare versus its competitors?</a:t>
            </a: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anchor="t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kern="800" spc="2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8">
            <a:lum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10">
            <a:lum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3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900" dirty="0">
                <a:latin typeface="Montserrat"/>
              </a:rPr>
              <a:t>97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defTabSz="914400"/>
            <a:r>
              <a:rPr lang="en-GB" sz="900" dirty="0">
                <a:latin typeface="Montserrat"/>
              </a:rPr>
              <a:t>20/09/2023 - 11/09/2024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97200" rIns="90000" bIns="118800" anchor="ctr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Owd Tithe Barn PR31PA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18908 Competitor Customers</a:t>
            </a: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 Competitors</a:t>
            </a: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tIns="54000" anchor="ctr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2375 Site Customers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8489</TotalTime>
  <Pages>0</Pages>
  <Words>1937</Words>
  <Characters>0</Characters>
  <Application>Microsoft Office PowerPoint</Application>
  <PresentationFormat>Widescreen</PresentationFormat>
  <Lines>0</Lines>
  <Paragraphs>719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Hospitality Data Insights Ltd</dc:creator>
  <cp:lastModifiedBy>Danielle Boothroyd</cp:lastModifiedBy>
  <cp:revision>134</cp:revision>
  <dcterms:created xsi:type="dcterms:W3CDTF">2023-02-27T15:44:52Z</dcterms:created>
  <dcterms:modified xsi:type="dcterms:W3CDTF">2024-10-01T08:38:19Z</dcterms:modified>
</cp:coreProperties>
</file>