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</p:sldIdLst>
  <p:sldSz cx="12192000" cy="68580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 varScale="1">
        <p:scale>
          <a:sx n="111" d="100"/>
          <a:sy n="111" d="100"/>
        </p:scale>
        <p:origin x="67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2FE-4559-B926-4FBF10A01471}"/>
              </c:ext>
            </c:extLst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7.9899999999999999E-2</c:v>
                </c:pt>
                <c:pt idx="1">
                  <c:v>8.7900000000000006E-2</c:v>
                </c:pt>
                <c:pt idx="2">
                  <c:v>0.1066</c:v>
                </c:pt>
                <c:pt idx="3">
                  <c:v>0.1186</c:v>
                </c:pt>
                <c:pt idx="4">
                  <c:v>0.1865</c:v>
                </c:pt>
                <c:pt idx="5">
                  <c:v>0.25840000000000002</c:v>
                </c:pt>
                <c:pt idx="6">
                  <c:v>0.1618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FE-4559-B926-4FBF10A0147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Townhouse NE262TG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6.2E-2</c:v>
                </c:pt>
                <c:pt idx="1">
                  <c:v>5.7099999999999998E-2</c:v>
                </c:pt>
                <c:pt idx="2">
                  <c:v>0.10349999999999999</c:v>
                </c:pt>
                <c:pt idx="3">
                  <c:v>7.1099999999999997E-2</c:v>
                </c:pt>
                <c:pt idx="4">
                  <c:v>0.19120000000000001</c:v>
                </c:pt>
                <c:pt idx="5">
                  <c:v>0.34910000000000002</c:v>
                </c:pt>
                <c:pt idx="6">
                  <c:v>0.1656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2FE-4559-B926-4FBF10A014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Whitley Bay Shampan Lt NE262DN</c:v>
                </c:pt>
                <c:pt idx="1">
                  <c:v>Room 305 NE262HU</c:v>
                </c:pt>
              </c:strCache>
            </c:strRef>
          </c:cat>
          <c:val>
            <c:numRef>
              <c:f>'Sheet1'!$D$2:$D$19</c:f>
              <c:numCache>
                <c:formatCode>General</c:formatCode>
                <c:ptCount val="18"/>
                <c:pt idx="0">
                  <c:v>9.0785</c:v>
                </c:pt>
                <c:pt idx="1">
                  <c:v>5.6456</c:v>
                </c:pt>
                <c:pt idx="2">
                  <c:v>3.7208000000000001</c:v>
                </c:pt>
                <c:pt idx="3">
                  <c:v>2.8742999999999999</c:v>
                </c:pt>
                <c:pt idx="4">
                  <c:v>2.0648</c:v>
                </c:pt>
                <c:pt idx="5">
                  <c:v>1.9564999999999999</c:v>
                </c:pt>
                <c:pt idx="6">
                  <c:v>1.4001999999999999</c:v>
                </c:pt>
                <c:pt idx="7">
                  <c:v>1.1786000000000001</c:v>
                </c:pt>
                <c:pt idx="8">
                  <c:v>1.177</c:v>
                </c:pt>
                <c:pt idx="9">
                  <c:v>1.0519000000000001</c:v>
                </c:pt>
                <c:pt idx="10">
                  <c:v>0.68530000000000002</c:v>
                </c:pt>
                <c:pt idx="11">
                  <c:v>0.67359999999999998</c:v>
                </c:pt>
                <c:pt idx="12">
                  <c:v>0.60529999999999995</c:v>
                </c:pt>
                <c:pt idx="13">
                  <c:v>0.59040000000000004</c:v>
                </c:pt>
                <c:pt idx="14">
                  <c:v>0.46929999999999999</c:v>
                </c:pt>
                <c:pt idx="15">
                  <c:v>0.2263</c:v>
                </c:pt>
                <c:pt idx="16">
                  <c:v>-2.75E-2</c:v>
                </c:pt>
                <c:pt idx="17">
                  <c:v>-8.0799999999999997E-2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7622-4CB3-B9E2-33F729745F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978-4CCA-ACBC-63CD5ECD1A45}"/>
              </c:ext>
            </c:extLst>
          </c:dPt>
          <c:cat>
            <c:strRef>
              <c:f>'Sheet1'!$A$2:$A$21</c:f>
              <c:strCache>
                <c:ptCount val="20"/>
                <c:pt idx="0">
                  <c:v>Three Brass Monkeys W NE262TE</c:v>
                </c:pt>
                <c:pt idx="1">
                  <c:v>The Library NE262RE</c:v>
                </c:pt>
                <c:pt idx="2">
                  <c:v>Glass House NE262RQ</c:v>
                </c:pt>
                <c:pt idx="3">
                  <c:v>The Ticket Off NE262QT</c:v>
                </c:pt>
                <c:pt idx="4">
                  <c:v>Townhouse NE262TG</c:v>
                </c:pt>
                <c:pt idx="5">
                  <c:v>Gilbert And Smiths NE263RD</c:v>
                </c:pt>
                <c:pt idx="6">
                  <c:v>Rockcliffe Arms NE262DT</c:v>
                </c:pt>
                <c:pt idx="7">
                  <c:v>Room 305 NE262HU</c:v>
                </c:pt>
                <c:pt idx="8">
                  <c:v>The Ship NE258DP</c:v>
                </c:pt>
                <c:pt idx="9">
                  <c:v>Fat Ox Hotel Whitley Bay NE262TG</c:v>
                </c:pt>
                <c:pt idx="10">
                  <c:v>Sambuca Whitley Bay NE261DG</c:v>
                </c:pt>
                <c:pt idx="11">
                  <c:v>Border Terrier NE303SF</c:v>
                </c:pt>
                <c:pt idx="12">
                  <c:v>Brewery NE262RG</c:v>
                </c:pt>
                <c:pt idx="13">
                  <c:v>Whitley Bay Shampan Lt NE262DN</c:v>
                </c:pt>
                <c:pt idx="14">
                  <c:v>Left Luggage Room NE263NR</c:v>
                </c:pt>
                <c:pt idx="15">
                  <c:v>The Fire Station NE261AB</c:v>
                </c:pt>
                <c:pt idx="16">
                  <c:v>Greggs NE262TE</c:v>
                </c:pt>
                <c:pt idx="17">
                  <c:v>Fox &amp; Finch NE263RF</c:v>
                </c:pt>
                <c:pt idx="18">
                  <c:v>Monkseaton Arms NE258DP</c:v>
                </c:pt>
                <c:pt idx="19">
                  <c:v>Al Bear NE262TH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2.4400000000000002E-2</c:v>
                </c:pt>
                <c:pt idx="3">
                  <c:v>2.0999999999999999E-3</c:v>
                </c:pt>
                <c:pt idx="4">
                  <c:v>3.0300000000000001E-2</c:v>
                </c:pt>
                <c:pt idx="5">
                  <c:v>2.8299999999999999E-2</c:v>
                </c:pt>
                <c:pt idx="6">
                  <c:v>4.4999999999999998E-2</c:v>
                </c:pt>
                <c:pt idx="7">
                  <c:v>4.1700000000000001E-2</c:v>
                </c:pt>
                <c:pt idx="8">
                  <c:v>4.6800000000000001E-2</c:v>
                </c:pt>
                <c:pt idx="9">
                  <c:v>2.8799999999999999E-2</c:v>
                </c:pt>
                <c:pt idx="10">
                  <c:v>3.6499999999999998E-2</c:v>
                </c:pt>
                <c:pt idx="11">
                  <c:v>3.0099999999999998E-2</c:v>
                </c:pt>
                <c:pt idx="12">
                  <c:v>5.3699999999999998E-2</c:v>
                </c:pt>
                <c:pt idx="13">
                  <c:v>6.59E-2</c:v>
                </c:pt>
                <c:pt idx="14">
                  <c:v>7.4300000000000005E-2</c:v>
                </c:pt>
                <c:pt idx="15">
                  <c:v>9.6600000000000005E-2</c:v>
                </c:pt>
                <c:pt idx="16">
                  <c:v>7.8600000000000003E-2</c:v>
                </c:pt>
                <c:pt idx="17">
                  <c:v>0.1114</c:v>
                </c:pt>
                <c:pt idx="18">
                  <c:v>0.1026</c:v>
                </c:pt>
                <c:pt idx="19">
                  <c:v>0.1021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78-4CCA-ACBC-63CD5ECD1A4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16/04/2025 - 08/04/2026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Three Brass Monkeys W NE262TE</c:v>
                </c:pt>
                <c:pt idx="1">
                  <c:v>The Library NE262RE</c:v>
                </c:pt>
                <c:pt idx="2">
                  <c:v>Glass House NE262RQ</c:v>
                </c:pt>
                <c:pt idx="3">
                  <c:v>The Ticket Off NE262QT</c:v>
                </c:pt>
                <c:pt idx="4">
                  <c:v>Townhouse NE262TG</c:v>
                </c:pt>
                <c:pt idx="5">
                  <c:v>Gilbert And Smiths NE263RD</c:v>
                </c:pt>
                <c:pt idx="6">
                  <c:v>Rockcliffe Arms NE262DT</c:v>
                </c:pt>
                <c:pt idx="7">
                  <c:v>Room 305 NE262HU</c:v>
                </c:pt>
                <c:pt idx="8">
                  <c:v>The Ship NE258DP</c:v>
                </c:pt>
                <c:pt idx="9">
                  <c:v>Fat Ox Hotel Whitley Bay NE262TG</c:v>
                </c:pt>
                <c:pt idx="10">
                  <c:v>Sambuca Whitley Bay NE261DG</c:v>
                </c:pt>
                <c:pt idx="11">
                  <c:v>Border Terrier NE303SF</c:v>
                </c:pt>
                <c:pt idx="12">
                  <c:v>Brewery NE262RG</c:v>
                </c:pt>
                <c:pt idx="13">
                  <c:v>Whitley Bay Shampan Lt NE262DN</c:v>
                </c:pt>
                <c:pt idx="14">
                  <c:v>Left Luggage Room NE263NR</c:v>
                </c:pt>
                <c:pt idx="15">
                  <c:v>The Fire Station NE261AB</c:v>
                </c:pt>
                <c:pt idx="16">
                  <c:v>Greggs NE262TE</c:v>
                </c:pt>
                <c:pt idx="17">
                  <c:v>Fox &amp; Finch NE263RF</c:v>
                </c:pt>
                <c:pt idx="18">
                  <c:v>Monkseaton Arms NE258DP</c:v>
                </c:pt>
                <c:pt idx="19">
                  <c:v>Al Bear NE262TH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4.2500000000000003E-2</c:v>
                </c:pt>
                <c:pt idx="1">
                  <c:v>3.6999999999999998E-2</c:v>
                </c:pt>
                <c:pt idx="2">
                  <c:v>5.1900000000000002E-2</c:v>
                </c:pt>
                <c:pt idx="3">
                  <c:v>2.8199999999999999E-2</c:v>
                </c:pt>
                <c:pt idx="4">
                  <c:v>4.1300000000000003E-2</c:v>
                </c:pt>
                <c:pt idx="5">
                  <c:v>3.1800000000000002E-2</c:v>
                </c:pt>
                <c:pt idx="6">
                  <c:v>4.7500000000000001E-2</c:v>
                </c:pt>
                <c:pt idx="7">
                  <c:v>4.0399999999999998E-2</c:v>
                </c:pt>
                <c:pt idx="8">
                  <c:v>4.3799999999999999E-2</c:v>
                </c:pt>
                <c:pt idx="9">
                  <c:v>2.4799999999999999E-2</c:v>
                </c:pt>
                <c:pt idx="10">
                  <c:v>3.2399999999999998E-2</c:v>
                </c:pt>
                <c:pt idx="11">
                  <c:v>2.5700000000000001E-2</c:v>
                </c:pt>
                <c:pt idx="12">
                  <c:v>4.8000000000000001E-2</c:v>
                </c:pt>
                <c:pt idx="13">
                  <c:v>5.9200000000000003E-2</c:v>
                </c:pt>
                <c:pt idx="14">
                  <c:v>6.54E-2</c:v>
                </c:pt>
                <c:pt idx="15">
                  <c:v>8.6599999999999996E-2</c:v>
                </c:pt>
                <c:pt idx="16">
                  <c:v>6.5600000000000006E-2</c:v>
                </c:pt>
                <c:pt idx="17">
                  <c:v>8.7800000000000003E-2</c:v>
                </c:pt>
                <c:pt idx="18">
                  <c:v>7.5200000000000003E-2</c:v>
                </c:pt>
                <c:pt idx="19">
                  <c:v>6.4000000000000001E-2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978-4CCA-ACBC-63CD5ECD1A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Three Brass Monkeys W NE262TE</c:v>
                </c:pt>
                <c:pt idx="1">
                  <c:v>The Library NE262RE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4.2500000000000003E-2</c:v>
                </c:pt>
                <c:pt idx="1">
                  <c:v>3.6999999999999998E-2</c:v>
                </c:pt>
                <c:pt idx="2">
                  <c:v>2.75E-2</c:v>
                </c:pt>
                <c:pt idx="3">
                  <c:v>2.6100000000000002E-2</c:v>
                </c:pt>
                <c:pt idx="4">
                  <c:v>1.0999999999999999E-2</c:v>
                </c:pt>
                <c:pt idx="5">
                  <c:v>3.5000000000000001E-3</c:v>
                </c:pt>
                <c:pt idx="6">
                  <c:v>2.5000000000000001E-3</c:v>
                </c:pt>
                <c:pt idx="7">
                  <c:v>-1.2999999999999999E-3</c:v>
                </c:pt>
                <c:pt idx="8">
                  <c:v>-3.0000000000000001E-3</c:v>
                </c:pt>
                <c:pt idx="9">
                  <c:v>-4.0000000000000001E-3</c:v>
                </c:pt>
                <c:pt idx="10">
                  <c:v>-4.1000000000000003E-3</c:v>
                </c:pt>
                <c:pt idx="11">
                  <c:v>-4.4000000000000003E-3</c:v>
                </c:pt>
                <c:pt idx="12">
                  <c:v>-5.7000000000000002E-3</c:v>
                </c:pt>
                <c:pt idx="13">
                  <c:v>-6.7000000000000002E-3</c:v>
                </c:pt>
                <c:pt idx="14">
                  <c:v>-8.8999999999999999E-3</c:v>
                </c:pt>
                <c:pt idx="15">
                  <c:v>-0.01</c:v>
                </c:pt>
                <c:pt idx="16">
                  <c:v>-1.2999999999999999E-2</c:v>
                </c:pt>
                <c:pt idx="17">
                  <c:v>-2.3599999999999999E-2</c:v>
                </c:pt>
                <c:pt idx="18">
                  <c:v>-2.7400000000000001E-2</c:v>
                </c:pt>
                <c:pt idx="19">
                  <c:v>-3.8100000000000002E-2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F779-4795-9971-335568F1DB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C9A-4B35-9991-7FD50A99B1F4}"/>
              </c:ext>
            </c:extLst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2.69E-2</c:v>
                </c:pt>
                <c:pt idx="1">
                  <c:v>0.1075</c:v>
                </c:pt>
                <c:pt idx="2">
                  <c:v>0.26640000000000003</c:v>
                </c:pt>
                <c:pt idx="3">
                  <c:v>0.22120000000000001</c:v>
                </c:pt>
                <c:pt idx="4">
                  <c:v>0.19939999999999999</c:v>
                </c:pt>
                <c:pt idx="5">
                  <c:v>0.1298</c:v>
                </c:pt>
                <c:pt idx="6">
                  <c:v>4.8399999999999999E-2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9A-4B35-9991-7FD50A99B1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Townhouse NE262TG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7.4700000000000003E-2</c:v>
                </c:pt>
                <c:pt idx="1">
                  <c:v>0.11749999999999999</c:v>
                </c:pt>
                <c:pt idx="2">
                  <c:v>0.17180000000000001</c:v>
                </c:pt>
                <c:pt idx="3">
                  <c:v>0.31030000000000002</c:v>
                </c:pt>
                <c:pt idx="4">
                  <c:v>0.2341</c:v>
                </c:pt>
                <c:pt idx="5">
                  <c:v>5.5199999999999999E-2</c:v>
                </c:pt>
                <c:pt idx="6">
                  <c:v>3.61E-2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C9A-4B35-9991-7FD50A99B1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4.7800000000000002E-2</c:v>
                </c:pt>
                <c:pt idx="1">
                  <c:v>0.01</c:v>
                </c:pt>
                <c:pt idx="2">
                  <c:v>-9.4600000000000004E-2</c:v>
                </c:pt>
                <c:pt idx="3">
                  <c:v>8.9099999999999999E-2</c:v>
                </c:pt>
                <c:pt idx="4">
                  <c:v>3.4700000000000002E-2</c:v>
                </c:pt>
                <c:pt idx="5">
                  <c:v>-7.46E-2</c:v>
                </c:pt>
                <c:pt idx="6">
                  <c:v>-1.23E-2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BDCD-4325-A248-20AB6ACE59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-1.7899999999999999E-2</c:v>
                </c:pt>
                <c:pt idx="1">
                  <c:v>-3.0800000000000001E-2</c:v>
                </c:pt>
                <c:pt idx="2">
                  <c:v>-3.0999999999999999E-3</c:v>
                </c:pt>
                <c:pt idx="3">
                  <c:v>-4.7500000000000001E-2</c:v>
                </c:pt>
                <c:pt idx="4">
                  <c:v>4.7000000000000002E-3</c:v>
                </c:pt>
                <c:pt idx="5">
                  <c:v>9.0700000000000003E-2</c:v>
                </c:pt>
                <c:pt idx="6">
                  <c:v>3.8E-3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A4FF-4E81-9E48-979A1FCAD2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8CB-4FE5-8E2A-E066F0140D9B}"/>
              </c:ext>
            </c:extLst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0.18690000000000001</c:v>
                </c:pt>
                <c:pt idx="1">
                  <c:v>0.57520000000000004</c:v>
                </c:pt>
                <c:pt idx="2">
                  <c:v>0.23780000000000001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CB-4FE5-8E2A-E066F0140D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Townhouse NE262TG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0.11119999999999999</c:v>
                </c:pt>
                <c:pt idx="1">
                  <c:v>0.64570000000000005</c:v>
                </c:pt>
                <c:pt idx="2">
                  <c:v>0.24299999999999999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CB-4FE5-8E2A-E066F0140D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-7.5700000000000003E-2</c:v>
                </c:pt>
                <c:pt idx="1">
                  <c:v>7.0499999999999993E-2</c:v>
                </c:pt>
                <c:pt idx="2">
                  <c:v>5.1999999999999998E-3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939A-469B-9782-DBEE5B2F00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B80-4E1C-A975-B4B4C76F81A8}"/>
              </c:ext>
            </c:extLst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0.44209999999999999</c:v>
                </c:pt>
                <c:pt idx="1">
                  <c:v>0.55779999999999996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80-4E1C-A975-B4B4C76F81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Townhouse NE262TG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0.26150000000000001</c:v>
                </c:pt>
                <c:pt idx="1">
                  <c:v>0.73839999999999995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80-4E1C-A975-B4B4C76F81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-0.18060000000000001</c:v>
                </c:pt>
                <c:pt idx="1">
                  <c:v>0.18060000000000001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693A-4005-9129-37344B0746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758-4E37-B9EE-4A151620684D}"/>
              </c:ext>
            </c:extLst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0.12230000000000001</c:v>
                </c:pt>
                <c:pt idx="1">
                  <c:v>7.4899999999999994E-2</c:v>
                </c:pt>
                <c:pt idx="2">
                  <c:v>0.1525</c:v>
                </c:pt>
                <c:pt idx="3">
                  <c:v>8.3400000000000002E-2</c:v>
                </c:pt>
                <c:pt idx="4">
                  <c:v>0.19600000000000001</c:v>
                </c:pt>
                <c:pt idx="5">
                  <c:v>8.1500000000000003E-2</c:v>
                </c:pt>
                <c:pt idx="6">
                  <c:v>0.13669999999999999</c:v>
                </c:pt>
                <c:pt idx="7">
                  <c:v>0.15210000000000001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58-4E37-B9EE-4A151620684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Townhouse NE262TG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8.43E-2</c:v>
                </c:pt>
                <c:pt idx="1">
                  <c:v>3.9100000000000003E-2</c:v>
                </c:pt>
                <c:pt idx="2">
                  <c:v>7.1800000000000003E-2</c:v>
                </c:pt>
                <c:pt idx="3">
                  <c:v>0.15409999999999999</c:v>
                </c:pt>
                <c:pt idx="4">
                  <c:v>0.38879999999999998</c:v>
                </c:pt>
                <c:pt idx="5">
                  <c:v>0.1177</c:v>
                </c:pt>
                <c:pt idx="6">
                  <c:v>6.6500000000000004E-2</c:v>
                </c:pt>
                <c:pt idx="7">
                  <c:v>7.7399999999999997E-2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58-4E37-B9EE-4A1516206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-3.7999999999999999E-2</c:v>
                </c:pt>
                <c:pt idx="1">
                  <c:v>-3.5799999999999998E-2</c:v>
                </c:pt>
                <c:pt idx="2">
                  <c:v>-8.0699999999999994E-2</c:v>
                </c:pt>
                <c:pt idx="3">
                  <c:v>7.0699999999999999E-2</c:v>
                </c:pt>
                <c:pt idx="4">
                  <c:v>0.1928</c:v>
                </c:pt>
                <c:pt idx="5">
                  <c:v>3.6200000000000003E-2</c:v>
                </c:pt>
                <c:pt idx="6">
                  <c:v>-7.0199999999999999E-2</c:v>
                </c:pt>
                <c:pt idx="7">
                  <c:v>-7.4700000000000003E-2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5212-4A11-BF98-9FA18FB3FA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661-4C88-8066-832A603BE64A}"/>
              </c:ext>
            </c:extLst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0.34429999999999999</c:v>
                </c:pt>
                <c:pt idx="1">
                  <c:v>0.18290000000000001</c:v>
                </c:pt>
                <c:pt idx="2">
                  <c:v>7.5399999999999995E-2</c:v>
                </c:pt>
                <c:pt idx="3">
                  <c:v>0.1386</c:v>
                </c:pt>
                <c:pt idx="4">
                  <c:v>6.4000000000000001E-2</c:v>
                </c:pt>
                <c:pt idx="5">
                  <c:v>2.3800000000000002E-2</c:v>
                </c:pt>
                <c:pt idx="6">
                  <c:v>0.1706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61-4C88-8066-832A603BE64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Townhouse NE262TG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0.4869</c:v>
                </c:pt>
                <c:pt idx="1">
                  <c:v>8.6999999999999994E-2</c:v>
                </c:pt>
                <c:pt idx="2">
                  <c:v>5.2499999999999998E-2</c:v>
                </c:pt>
                <c:pt idx="3">
                  <c:v>9.5600000000000004E-2</c:v>
                </c:pt>
                <c:pt idx="4">
                  <c:v>9.1000000000000004E-3</c:v>
                </c:pt>
                <c:pt idx="5">
                  <c:v>1.7000000000000001E-2</c:v>
                </c:pt>
                <c:pt idx="6">
                  <c:v>0.2515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661-4C88-8066-832A603BE6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0.1426</c:v>
                </c:pt>
                <c:pt idx="1">
                  <c:v>-9.5899999999999999E-2</c:v>
                </c:pt>
                <c:pt idx="2">
                  <c:v>-2.29E-2</c:v>
                </c:pt>
                <c:pt idx="3">
                  <c:v>-4.2999999999999997E-2</c:v>
                </c:pt>
                <c:pt idx="4">
                  <c:v>-5.4899999999999997E-2</c:v>
                </c:pt>
                <c:pt idx="5">
                  <c:v>-6.7999999999999996E-3</c:v>
                </c:pt>
                <c:pt idx="6">
                  <c:v>8.09E-2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2493-4156-9F7B-FC3697C6F6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Townhouse NE262TG</c:v>
                </c:pt>
                <c:pt idx="1">
                  <c:v>Brewery NE262RG</c:v>
                </c:pt>
                <c:pt idx="2">
                  <c:v>The Fire Station NE261AB</c:v>
                </c:pt>
                <c:pt idx="3">
                  <c:v>Fox &amp; Finch NE263RF</c:v>
                </c:pt>
                <c:pt idx="4">
                  <c:v>Three Brass Monkeys W NE262TE</c:v>
                </c:pt>
                <c:pt idx="5">
                  <c:v>Al Bear NE262TH</c:v>
                </c:pt>
                <c:pt idx="6">
                  <c:v>The Ship NE258DP</c:v>
                </c:pt>
                <c:pt idx="7">
                  <c:v>Fat Ox Hotel Whitley Bay NE262TG</c:v>
                </c:pt>
                <c:pt idx="8">
                  <c:v>Monkseaton Arms NE258DP</c:v>
                </c:pt>
                <c:pt idx="9">
                  <c:v>The Library NE262RE</c:v>
                </c:pt>
                <c:pt idx="10">
                  <c:v>Rockcliffe Arms NE262DT</c:v>
                </c:pt>
                <c:pt idx="11">
                  <c:v>Left Luggage Room NE263NR</c:v>
                </c:pt>
                <c:pt idx="12">
                  <c:v>The Ticket Off NE262QT</c:v>
                </c:pt>
                <c:pt idx="13">
                  <c:v>Gilbert And Smiths NE263RD</c:v>
                </c:pt>
                <c:pt idx="14">
                  <c:v>Sambuca Whitley Bay NE261DG</c:v>
                </c:pt>
                <c:pt idx="15">
                  <c:v>Whitley Bay Shampan Lt NE262DN</c:v>
                </c:pt>
                <c:pt idx="16">
                  <c:v>Greggs NE262TE</c:v>
                </c:pt>
                <c:pt idx="17">
                  <c:v>Border Terrier NE303SF</c:v>
                </c:pt>
                <c:pt idx="18">
                  <c:v>Glass House NE262RQ</c:v>
                </c:pt>
                <c:pt idx="19">
                  <c:v>Room 305 NE262HU</c:v>
                </c:pt>
              </c:strCache>
            </c:strRef>
          </c:cat>
          <c:val>
            <c:numRef>
              <c:f>'Sheet1'!$F$2:$F$21</c:f>
              <c:numCache>
                <c:formatCode>General</c:formatCode>
                <c:ptCount val="20"/>
                <c:pt idx="0">
                  <c:v>0.14369999999999999</c:v>
                </c:pt>
                <c:pt idx="1">
                  <c:v>8.3799999999999999E-2</c:v>
                </c:pt>
                <c:pt idx="2">
                  <c:v>7.6399999999999996E-2</c:v>
                </c:pt>
                <c:pt idx="3">
                  <c:v>6.2899999999999998E-2</c:v>
                </c:pt>
                <c:pt idx="4">
                  <c:v>5.7000000000000002E-2</c:v>
                </c:pt>
                <c:pt idx="5">
                  <c:v>5.21E-2</c:v>
                </c:pt>
                <c:pt idx="6">
                  <c:v>5.0099999999999999E-2</c:v>
                </c:pt>
                <c:pt idx="7">
                  <c:v>4.9700000000000001E-2</c:v>
                </c:pt>
                <c:pt idx="8">
                  <c:v>4.8500000000000001E-2</c:v>
                </c:pt>
                <c:pt idx="9">
                  <c:v>4.7600000000000003E-2</c:v>
                </c:pt>
                <c:pt idx="10">
                  <c:v>4.19E-2</c:v>
                </c:pt>
                <c:pt idx="11">
                  <c:v>3.8800000000000001E-2</c:v>
                </c:pt>
                <c:pt idx="12">
                  <c:v>3.7499999999999999E-2</c:v>
                </c:pt>
                <c:pt idx="13">
                  <c:v>3.6299999999999999E-2</c:v>
                </c:pt>
                <c:pt idx="14">
                  <c:v>3.5099999999999999E-2</c:v>
                </c:pt>
                <c:pt idx="15">
                  <c:v>3.4099999999999998E-2</c:v>
                </c:pt>
                <c:pt idx="16">
                  <c:v>2.92E-2</c:v>
                </c:pt>
                <c:pt idx="17">
                  <c:v>2.5499999999999998E-2</c:v>
                </c:pt>
                <c:pt idx="18">
                  <c:v>2.46E-2</c:v>
                </c:pt>
                <c:pt idx="19">
                  <c:v>2.4199999999999999E-2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83-465C-B72C-E368A98E0D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6D5-4139-98FD-5EF1B292FCDA}"/>
              </c:ext>
            </c:extLst>
          </c:dPt>
          <c:cat>
            <c:strRef>
              <c:f>'Sheet1'!$A$2:$A$21</c:f>
              <c:strCache>
                <c:ptCount val="20"/>
                <c:pt idx="0">
                  <c:v>Three Brass Monkeys W NE262TE</c:v>
                </c:pt>
                <c:pt idx="1">
                  <c:v>The Library NE262RE</c:v>
                </c:pt>
                <c:pt idx="2">
                  <c:v>The Ticket Off NE262QT</c:v>
                </c:pt>
                <c:pt idx="3">
                  <c:v>Townhouse NE262TG</c:v>
                </c:pt>
                <c:pt idx="4">
                  <c:v>Glass House NE262RQ</c:v>
                </c:pt>
                <c:pt idx="5">
                  <c:v>Sambuca Whitley Bay NE261DG</c:v>
                </c:pt>
                <c:pt idx="6">
                  <c:v>Room 305 NE262HU</c:v>
                </c:pt>
                <c:pt idx="7">
                  <c:v>The Ship NE258DP</c:v>
                </c:pt>
                <c:pt idx="8">
                  <c:v>Whitley Bay Shampan Lt NE262DN</c:v>
                </c:pt>
                <c:pt idx="9">
                  <c:v>Gilbert And Smiths NE263RD</c:v>
                </c:pt>
                <c:pt idx="10">
                  <c:v>Rockcliffe Arms NE262DT</c:v>
                </c:pt>
                <c:pt idx="11">
                  <c:v>Fat Ox Hotel Whitley Bay NE262TG</c:v>
                </c:pt>
                <c:pt idx="12">
                  <c:v>Fox &amp; Finch NE263RF</c:v>
                </c:pt>
                <c:pt idx="13">
                  <c:v>Brewery NE262RG</c:v>
                </c:pt>
                <c:pt idx="14">
                  <c:v>Greggs NE262TE</c:v>
                </c:pt>
                <c:pt idx="15">
                  <c:v>Left Luggage Room NE263NR</c:v>
                </c:pt>
                <c:pt idx="16">
                  <c:v>Border Terrier NE303SF</c:v>
                </c:pt>
                <c:pt idx="17">
                  <c:v>The Fire Station NE261AB</c:v>
                </c:pt>
                <c:pt idx="18">
                  <c:v>Al Bear NE262TH</c:v>
                </c:pt>
                <c:pt idx="19">
                  <c:v>Monkseaton Arms NE258DP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2.0999999999999999E-3</c:v>
                </c:pt>
                <c:pt idx="3">
                  <c:v>9.5899999999999999E-2</c:v>
                </c:pt>
                <c:pt idx="4">
                  <c:v>2.3900000000000001E-2</c:v>
                </c:pt>
                <c:pt idx="5">
                  <c:v>3.0700000000000002E-2</c:v>
                </c:pt>
                <c:pt idx="6">
                  <c:v>2.9100000000000001E-2</c:v>
                </c:pt>
                <c:pt idx="7">
                  <c:v>5.5599999999999997E-2</c:v>
                </c:pt>
                <c:pt idx="8">
                  <c:v>4.0800000000000003E-2</c:v>
                </c:pt>
                <c:pt idx="9">
                  <c:v>4.1700000000000001E-2</c:v>
                </c:pt>
                <c:pt idx="10">
                  <c:v>5.4800000000000001E-2</c:v>
                </c:pt>
                <c:pt idx="11">
                  <c:v>5.3600000000000002E-2</c:v>
                </c:pt>
                <c:pt idx="12">
                  <c:v>7.3800000000000004E-2</c:v>
                </c:pt>
                <c:pt idx="13">
                  <c:v>8.6300000000000002E-2</c:v>
                </c:pt>
                <c:pt idx="14">
                  <c:v>4.0899999999999999E-2</c:v>
                </c:pt>
                <c:pt idx="15">
                  <c:v>5.0299999999999997E-2</c:v>
                </c:pt>
                <c:pt idx="16">
                  <c:v>3.6400000000000002E-2</c:v>
                </c:pt>
                <c:pt idx="17">
                  <c:v>9.5699999999999993E-2</c:v>
                </c:pt>
                <c:pt idx="18">
                  <c:v>8.2699999999999996E-2</c:v>
                </c:pt>
                <c:pt idx="19">
                  <c:v>0.1048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D5-4139-98FD-5EF1B292FC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16/04/2025 - 08/04/2026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Three Brass Monkeys W NE262TE</c:v>
                </c:pt>
                <c:pt idx="1">
                  <c:v>The Library NE262RE</c:v>
                </c:pt>
                <c:pt idx="2">
                  <c:v>The Ticket Off NE262QT</c:v>
                </c:pt>
                <c:pt idx="3">
                  <c:v>Townhouse NE262TG</c:v>
                </c:pt>
                <c:pt idx="4">
                  <c:v>Glass House NE262RQ</c:v>
                </c:pt>
                <c:pt idx="5">
                  <c:v>Sambuca Whitley Bay NE261DG</c:v>
                </c:pt>
                <c:pt idx="6">
                  <c:v>Room 305 NE262HU</c:v>
                </c:pt>
                <c:pt idx="7">
                  <c:v>The Ship NE258DP</c:v>
                </c:pt>
                <c:pt idx="8">
                  <c:v>Whitley Bay Shampan Lt NE262DN</c:v>
                </c:pt>
                <c:pt idx="9">
                  <c:v>Gilbert And Smiths NE263RD</c:v>
                </c:pt>
                <c:pt idx="10">
                  <c:v>Rockcliffe Arms NE262DT</c:v>
                </c:pt>
                <c:pt idx="11">
                  <c:v>Fat Ox Hotel Whitley Bay NE262TG</c:v>
                </c:pt>
                <c:pt idx="12">
                  <c:v>Fox &amp; Finch NE263RF</c:v>
                </c:pt>
                <c:pt idx="13">
                  <c:v>Brewery NE262RG</c:v>
                </c:pt>
                <c:pt idx="14">
                  <c:v>Greggs NE262TE</c:v>
                </c:pt>
                <c:pt idx="15">
                  <c:v>Left Luggage Room NE263NR</c:v>
                </c:pt>
                <c:pt idx="16">
                  <c:v>Border Terrier NE303SF</c:v>
                </c:pt>
                <c:pt idx="17">
                  <c:v>The Fire Station NE261AB</c:v>
                </c:pt>
                <c:pt idx="18">
                  <c:v>Al Bear NE262TH</c:v>
                </c:pt>
                <c:pt idx="19">
                  <c:v>Monkseaton Arms NE258DP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5.4600000000000003E-2</c:v>
                </c:pt>
                <c:pt idx="1">
                  <c:v>4.58E-2</c:v>
                </c:pt>
                <c:pt idx="2">
                  <c:v>3.44E-2</c:v>
                </c:pt>
                <c:pt idx="3">
                  <c:v>0.12189999999999999</c:v>
                </c:pt>
                <c:pt idx="4">
                  <c:v>2.9000000000000001E-2</c:v>
                </c:pt>
                <c:pt idx="5">
                  <c:v>3.2000000000000001E-2</c:v>
                </c:pt>
                <c:pt idx="6">
                  <c:v>2.7799999999999998E-2</c:v>
                </c:pt>
                <c:pt idx="7">
                  <c:v>5.1400000000000001E-2</c:v>
                </c:pt>
                <c:pt idx="8">
                  <c:v>3.6499999999999998E-2</c:v>
                </c:pt>
                <c:pt idx="9">
                  <c:v>3.5400000000000001E-2</c:v>
                </c:pt>
                <c:pt idx="10">
                  <c:v>4.7100000000000003E-2</c:v>
                </c:pt>
                <c:pt idx="11">
                  <c:v>4.5600000000000002E-2</c:v>
                </c:pt>
                <c:pt idx="12">
                  <c:v>6.5100000000000005E-2</c:v>
                </c:pt>
                <c:pt idx="13">
                  <c:v>7.5999999999999998E-2</c:v>
                </c:pt>
                <c:pt idx="14">
                  <c:v>3.0300000000000001E-2</c:v>
                </c:pt>
                <c:pt idx="15">
                  <c:v>3.9600000000000003E-2</c:v>
                </c:pt>
                <c:pt idx="16">
                  <c:v>2.3900000000000001E-2</c:v>
                </c:pt>
                <c:pt idx="17">
                  <c:v>8.2600000000000007E-2</c:v>
                </c:pt>
                <c:pt idx="18">
                  <c:v>5.0999999999999997E-2</c:v>
                </c:pt>
                <c:pt idx="19">
                  <c:v>6.9000000000000006E-2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6D5-4139-98FD-5EF1B292FC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Three Brass Monkeys W NE262TE</c:v>
                </c:pt>
                <c:pt idx="1">
                  <c:v>The Library NE262RE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5.4600000000000003E-2</c:v>
                </c:pt>
                <c:pt idx="1">
                  <c:v>4.58E-2</c:v>
                </c:pt>
                <c:pt idx="2">
                  <c:v>3.2300000000000002E-2</c:v>
                </c:pt>
                <c:pt idx="3">
                  <c:v>2.5999999999999999E-2</c:v>
                </c:pt>
                <c:pt idx="4">
                  <c:v>5.1000000000000004E-3</c:v>
                </c:pt>
                <c:pt idx="5">
                  <c:v>1.2999999999999999E-3</c:v>
                </c:pt>
                <c:pt idx="6">
                  <c:v>-1.2999999999999999E-3</c:v>
                </c:pt>
                <c:pt idx="7">
                  <c:v>-4.1999999999999997E-3</c:v>
                </c:pt>
                <c:pt idx="8">
                  <c:v>-4.3E-3</c:v>
                </c:pt>
                <c:pt idx="9">
                  <c:v>-6.3E-3</c:v>
                </c:pt>
                <c:pt idx="10">
                  <c:v>-7.7000000000000002E-3</c:v>
                </c:pt>
                <c:pt idx="11">
                  <c:v>-8.0000000000000002E-3</c:v>
                </c:pt>
                <c:pt idx="12">
                  <c:v>-8.6999999999999994E-3</c:v>
                </c:pt>
                <c:pt idx="13">
                  <c:v>-1.03E-2</c:v>
                </c:pt>
                <c:pt idx="14">
                  <c:v>-1.06E-2</c:v>
                </c:pt>
                <c:pt idx="15">
                  <c:v>-1.0699999999999999E-2</c:v>
                </c:pt>
                <c:pt idx="16">
                  <c:v>-1.2500000000000001E-2</c:v>
                </c:pt>
                <c:pt idx="17">
                  <c:v>-1.3100000000000001E-2</c:v>
                </c:pt>
                <c:pt idx="18">
                  <c:v>-3.1699999999999999E-2</c:v>
                </c:pt>
                <c:pt idx="19">
                  <c:v>-3.5799999999999998E-2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2A27-4306-AA17-28EB10297C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1528757337316E-2"/>
          <c:y val="7.4179455520350268E-2"/>
          <c:w val="0.83239026358280876"/>
          <c:h val="0.76754836815047833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Townhouse</c:v>
                </c:pt>
              </c:strCache>
            </c:strRef>
          </c:tx>
          <c:spPr>
            <a:solidFill>
              <a:srgbClr val="2EADE4">
                <a:alpha val="50000"/>
              </a:srgbClr>
            </a:solidFill>
            <a:ln w="12700">
              <a:solidFill>
                <a:srgbClr val="2EADE4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8.43E-2</c:v>
                </c:pt>
                <c:pt idx="1">
                  <c:v>3.9100000000000003E-2</c:v>
                </c:pt>
                <c:pt idx="2">
                  <c:v>7.1800000000000003E-2</c:v>
                </c:pt>
                <c:pt idx="3">
                  <c:v>0.15409999999999999</c:v>
                </c:pt>
                <c:pt idx="4">
                  <c:v>0.38879999999999998</c:v>
                </c:pt>
                <c:pt idx="5">
                  <c:v>0.1177</c:v>
                </c:pt>
                <c:pt idx="6">
                  <c:v>6.6500000000000004E-2</c:v>
                </c:pt>
                <c:pt idx="7">
                  <c:v>7.7399999999999997E-2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51-4527-B69A-11E26C92A80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Local Catchment</c:v>
                </c:pt>
              </c:strCache>
            </c:strRef>
          </c:tx>
          <c:spPr>
            <a:solidFill>
              <a:srgbClr val="142561">
                <a:alpha val="50000"/>
              </a:srgbClr>
            </a:solidFill>
            <a:ln w="12700">
              <a:solidFill>
                <a:srgbClr val="142561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0.12230000000000001</c:v>
                </c:pt>
                <c:pt idx="1">
                  <c:v>7.4899999999999994E-2</c:v>
                </c:pt>
                <c:pt idx="2">
                  <c:v>0.1525</c:v>
                </c:pt>
                <c:pt idx="3">
                  <c:v>8.3400000000000002E-2</c:v>
                </c:pt>
                <c:pt idx="4">
                  <c:v>0.19600000000000001</c:v>
                </c:pt>
                <c:pt idx="5">
                  <c:v>8.1500000000000003E-2</c:v>
                </c:pt>
                <c:pt idx="6">
                  <c:v>0.13669999999999999</c:v>
                </c:pt>
                <c:pt idx="7">
                  <c:v>0.15210000000000001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51-4527-B69A-11E26C92A80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Punch T&amp;L</c:v>
                </c:pt>
              </c:strCache>
            </c:strRef>
          </c:tx>
          <c:spPr>
            <a:solidFill>
              <a:srgbClr val="FA8D38">
                <a:alpha val="50000"/>
              </a:srgbClr>
            </a:solidFill>
            <a:ln w="12700">
              <a:solidFill>
                <a:srgbClr val="FA8D38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8.8999999999999996E-2</c:v>
                </c:pt>
                <c:pt idx="1">
                  <c:v>6.0400000000000002E-2</c:v>
                </c:pt>
                <c:pt idx="2">
                  <c:v>0.28670000000000001</c:v>
                </c:pt>
                <c:pt idx="3">
                  <c:v>0.113</c:v>
                </c:pt>
                <c:pt idx="4">
                  <c:v>0.1132</c:v>
                </c:pt>
                <c:pt idx="5">
                  <c:v>0.1105</c:v>
                </c:pt>
                <c:pt idx="6">
                  <c:v>7.0300000000000001E-2</c:v>
                </c:pt>
                <c:pt idx="7">
                  <c:v>0.1565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51-4527-B69A-11E26C92A8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1977920"/>
        <c:axId val="1975830976"/>
      </c:radarChart>
      <c:catAx>
        <c:axId val="1201977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975830976"/>
        <c:crosses val="autoZero"/>
        <c:auto val="1"/>
        <c:lblAlgn val="ctr"/>
        <c:lblOffset val="100"/>
        <c:noMultiLvlLbl val="0"/>
      </c:catAx>
      <c:valAx>
        <c:axId val="197583097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201977920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t"/>
      <c:legendEntry>
        <c:idx val="1"/>
        <c:txPr>
          <a:bodyPr/>
          <a:lstStyle/>
          <a:p>
            <a:pPr>
              <a:defRPr sz="800" b="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94337913910013982"/>
          <c:w val="1"/>
          <c:h val="5.2891099389281319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9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6C0-4F60-BD66-B893F608B9C8}"/>
              </c:ext>
            </c:extLst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0.66910000000000003</c:v>
                </c:pt>
                <c:pt idx="1">
                  <c:v>0.21690000000000001</c:v>
                </c:pt>
                <c:pt idx="2">
                  <c:v>5.0599999999999999E-2</c:v>
                </c:pt>
                <c:pt idx="3">
                  <c:v>3.2099999999999997E-2</c:v>
                </c:pt>
                <c:pt idx="4">
                  <c:v>3.1099999999999999E-2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C0-4F60-BD66-B893F608B9C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Townhouse NE262TG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0.51790000000000003</c:v>
                </c:pt>
                <c:pt idx="1">
                  <c:v>0.27079999999999999</c:v>
                </c:pt>
                <c:pt idx="2">
                  <c:v>9.8100000000000007E-2</c:v>
                </c:pt>
                <c:pt idx="3">
                  <c:v>5.3400000000000003E-2</c:v>
                </c:pt>
                <c:pt idx="4">
                  <c:v>5.9499999999999997E-2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6C0-4F60-BD66-B893F608B9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-0.1512</c:v>
                </c:pt>
                <c:pt idx="1">
                  <c:v>5.3900000000000003E-2</c:v>
                </c:pt>
                <c:pt idx="2">
                  <c:v>4.7500000000000001E-2</c:v>
                </c:pt>
                <c:pt idx="3">
                  <c:v>2.1299999999999999E-2</c:v>
                </c:pt>
                <c:pt idx="4">
                  <c:v>2.8400000000000002E-2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7782-48F4-B838-A5DA471DA1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10A-47B3-93DB-F6F071263BAA}"/>
              </c:ext>
            </c:extLst>
          </c:dPt>
          <c:cat>
            <c:strRef>
              <c:f>'Sheet1'!$A$2:$A$19</c:f>
              <c:strCache>
                <c:ptCount val="18"/>
                <c:pt idx="0">
                  <c:v>Whitley Bay Shampan Lt NE262DN</c:v>
                </c:pt>
                <c:pt idx="1">
                  <c:v>Room 305 NE262HU</c:v>
                </c:pt>
                <c:pt idx="2">
                  <c:v>Sambuca Whitley Bay NE261DG</c:v>
                </c:pt>
                <c:pt idx="3">
                  <c:v>Al Bear NE262TH</c:v>
                </c:pt>
                <c:pt idx="4">
                  <c:v>Border Terrier NE303SF</c:v>
                </c:pt>
                <c:pt idx="5">
                  <c:v>Rockcliffe Arms NE262DT</c:v>
                </c:pt>
                <c:pt idx="6">
                  <c:v>The Ticket Off NE262QT</c:v>
                </c:pt>
                <c:pt idx="7">
                  <c:v>Monkseaton Arms NE258DP</c:v>
                </c:pt>
                <c:pt idx="8">
                  <c:v>Fox &amp; Finch NE263RF</c:v>
                </c:pt>
                <c:pt idx="9">
                  <c:v>Left Luggage Room NE263NR</c:v>
                </c:pt>
                <c:pt idx="10">
                  <c:v>Gilbert And Smiths NE263RD</c:v>
                </c:pt>
                <c:pt idx="11">
                  <c:v>The Ship NE258DP</c:v>
                </c:pt>
                <c:pt idx="12">
                  <c:v>Glass House NE262RQ</c:v>
                </c:pt>
                <c:pt idx="13">
                  <c:v>Brewery NE262RG</c:v>
                </c:pt>
                <c:pt idx="14">
                  <c:v>Townhouse NE262TG</c:v>
                </c:pt>
                <c:pt idx="15">
                  <c:v>Greggs NE262TE</c:v>
                </c:pt>
                <c:pt idx="16">
                  <c:v>The Fire Station NE261AB</c:v>
                </c:pt>
                <c:pt idx="17">
                  <c:v>Fat Ox Hotel Whitley Bay NE262TG</c:v>
                </c:pt>
              </c:strCache>
            </c:strRef>
          </c:cat>
          <c:val>
            <c:numRef>
              <c:f>'Sheet1'!$B$2:$B$19</c:f>
              <c:numCache>
                <c:formatCode>General</c:formatCode>
                <c:ptCount val="18"/>
                <c:pt idx="0">
                  <c:v>54.2834</c:v>
                </c:pt>
                <c:pt idx="1">
                  <c:v>21.598299999999998</c:v>
                </c:pt>
                <c:pt idx="2">
                  <c:v>36.449100000000001</c:v>
                </c:pt>
                <c:pt idx="3">
                  <c:v>20.4587</c:v>
                </c:pt>
                <c:pt idx="4">
                  <c:v>10.0655</c:v>
                </c:pt>
                <c:pt idx="5">
                  <c:v>11.1251</c:v>
                </c:pt>
                <c:pt idx="6">
                  <c:v>7.8197000000000001</c:v>
                </c:pt>
                <c:pt idx="7">
                  <c:v>8.8011999999999997</c:v>
                </c:pt>
                <c:pt idx="8">
                  <c:v>20.828700000000001</c:v>
                </c:pt>
                <c:pt idx="9">
                  <c:v>8.2329000000000008</c:v>
                </c:pt>
                <c:pt idx="10">
                  <c:v>12.0726</c:v>
                </c:pt>
                <c:pt idx="11">
                  <c:v>9.6260999999999992</c:v>
                </c:pt>
                <c:pt idx="12">
                  <c:v>33.314100000000003</c:v>
                </c:pt>
                <c:pt idx="13">
                  <c:v>9.1763999999999992</c:v>
                </c:pt>
                <c:pt idx="14">
                  <c:v>8.4732000000000003</c:v>
                </c:pt>
                <c:pt idx="15">
                  <c:v>4.7317</c:v>
                </c:pt>
                <c:pt idx="16">
                  <c:v>7.2628000000000004</c:v>
                </c:pt>
                <c:pt idx="17">
                  <c:v>6.2729999999999997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0A-47B3-93DB-F6F071263BA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16/04/2025 - 08/04/2026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'Sheet1'!$A$2:$A$19</c:f>
              <c:strCache>
                <c:ptCount val="18"/>
                <c:pt idx="0">
                  <c:v>Whitley Bay Shampan Lt NE262DN</c:v>
                </c:pt>
                <c:pt idx="1">
                  <c:v>Room 305 NE262HU</c:v>
                </c:pt>
                <c:pt idx="2">
                  <c:v>Sambuca Whitley Bay NE261DG</c:v>
                </c:pt>
                <c:pt idx="3">
                  <c:v>Al Bear NE262TH</c:v>
                </c:pt>
                <c:pt idx="4">
                  <c:v>Border Terrier NE303SF</c:v>
                </c:pt>
                <c:pt idx="5">
                  <c:v>Rockcliffe Arms NE262DT</c:v>
                </c:pt>
                <c:pt idx="6">
                  <c:v>The Ticket Off NE262QT</c:v>
                </c:pt>
                <c:pt idx="7">
                  <c:v>Monkseaton Arms NE258DP</c:v>
                </c:pt>
                <c:pt idx="8">
                  <c:v>Fox &amp; Finch NE263RF</c:v>
                </c:pt>
                <c:pt idx="9">
                  <c:v>Left Luggage Room NE263NR</c:v>
                </c:pt>
                <c:pt idx="10">
                  <c:v>Gilbert And Smiths NE263RD</c:v>
                </c:pt>
                <c:pt idx="11">
                  <c:v>The Ship NE258DP</c:v>
                </c:pt>
                <c:pt idx="12">
                  <c:v>Glass House NE262RQ</c:v>
                </c:pt>
                <c:pt idx="13">
                  <c:v>Brewery NE262RG</c:v>
                </c:pt>
                <c:pt idx="14">
                  <c:v>Townhouse NE262TG</c:v>
                </c:pt>
                <c:pt idx="15">
                  <c:v>Greggs NE262TE</c:v>
                </c:pt>
                <c:pt idx="16">
                  <c:v>The Fire Station NE261AB</c:v>
                </c:pt>
                <c:pt idx="17">
                  <c:v>Fat Ox Hotel Whitley Bay NE262TG</c:v>
                </c:pt>
              </c:strCache>
            </c:strRef>
          </c:cat>
          <c:val>
            <c:numRef>
              <c:f>'Sheet1'!$C$2:$C$19</c:f>
              <c:numCache>
                <c:formatCode>General</c:formatCode>
                <c:ptCount val="18"/>
                <c:pt idx="0">
                  <c:v>63.361899999999999</c:v>
                </c:pt>
                <c:pt idx="1">
                  <c:v>27.2439</c:v>
                </c:pt>
                <c:pt idx="2">
                  <c:v>40.169899999999998</c:v>
                </c:pt>
                <c:pt idx="3">
                  <c:v>23.332999999999998</c:v>
                </c:pt>
                <c:pt idx="4">
                  <c:v>12.1303</c:v>
                </c:pt>
                <c:pt idx="5">
                  <c:v>13.0816</c:v>
                </c:pt>
                <c:pt idx="6">
                  <c:v>9.2199000000000009</c:v>
                </c:pt>
                <c:pt idx="7">
                  <c:v>9.9797999999999991</c:v>
                </c:pt>
                <c:pt idx="8">
                  <c:v>22.005700000000001</c:v>
                </c:pt>
                <c:pt idx="9">
                  <c:v>9.2848000000000006</c:v>
                </c:pt>
                <c:pt idx="10">
                  <c:v>12.757899999999999</c:v>
                </c:pt>
                <c:pt idx="11">
                  <c:v>10.2997</c:v>
                </c:pt>
                <c:pt idx="12">
                  <c:v>33.919400000000003</c:v>
                </c:pt>
                <c:pt idx="13">
                  <c:v>9.7667999999999999</c:v>
                </c:pt>
                <c:pt idx="14">
                  <c:v>8.9425000000000008</c:v>
                </c:pt>
                <c:pt idx="15">
                  <c:v>4.9580000000000002</c:v>
                </c:pt>
                <c:pt idx="16">
                  <c:v>7.2352999999999996</c:v>
                </c:pt>
                <c:pt idx="17">
                  <c:v>6.1921999999999997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0A-47B3-93DB-F6F071263B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08/06/2026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08/06/2026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08/06/2026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08/06/2026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08/06/2026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08/06/2026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08/06/2026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08/06/2026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08/06/2026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08/06/2026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08/06/2026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A778-0017-4C63-95AB-A5EF0DCCE56C}" type="datetimeFigureOut">
              <a:rPr lang="en-GB" dirty="0"/>
              <a:t>08/06/2026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24" Type="http://schemas.openxmlformats.org/officeDocument/2006/relationships/image" Target="../media/image23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sv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33.xml"/><Relationship Id="rId7" Type="http://schemas.openxmlformats.org/officeDocument/2006/relationships/image" Target="../media/image20.svg"/><Relationship Id="rId12" Type="http://schemas.openxmlformats.org/officeDocument/2006/relationships/chart" Target="../charts/chart36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35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34.xml"/><Relationship Id="rId9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6.svg"/><Relationship Id="rId7" Type="http://schemas.openxmlformats.org/officeDocument/2006/relationships/image" Target="../media/image22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svg"/><Relationship Id="rId4" Type="http://schemas.openxmlformats.org/officeDocument/2006/relationships/image" Target="../media/image19.svg"/><Relationship Id="rId9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chart" Target="../charts/chart37.xml"/><Relationship Id="rId7" Type="http://schemas.openxmlformats.org/officeDocument/2006/relationships/image" Target="../media/image21.svg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svg"/><Relationship Id="rId10" Type="http://schemas.openxmlformats.org/officeDocument/2006/relationships/chart" Target="../charts/chart38.xml"/><Relationship Id="rId4" Type="http://schemas.openxmlformats.org/officeDocument/2006/relationships/image" Target="../media/image2.svg"/><Relationship Id="rId9" Type="http://schemas.openxmlformats.org/officeDocument/2006/relationships/image" Target="../media/image2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39.xml"/><Relationship Id="rId7" Type="http://schemas.openxmlformats.org/officeDocument/2006/relationships/image" Target="../media/image20.svg"/><Relationship Id="rId12" Type="http://schemas.openxmlformats.org/officeDocument/2006/relationships/chart" Target="../charts/chart42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41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40.xml"/><Relationship Id="rId9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svg"/><Relationship Id="rId4" Type="http://schemas.openxmlformats.org/officeDocument/2006/relationships/image" Target="../media/image2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4.xml"/><Relationship Id="rId3" Type="http://schemas.openxmlformats.org/officeDocument/2006/relationships/image" Target="../media/image21.svg"/><Relationship Id="rId7" Type="http://schemas.openxmlformats.org/officeDocument/2006/relationships/image" Target="../media/image19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3.xml"/><Relationship Id="rId5" Type="http://schemas.openxmlformats.org/officeDocument/2006/relationships/image" Target="../media/image24.svg"/><Relationship Id="rId4" Type="http://schemas.openxmlformats.org/officeDocument/2006/relationships/image" Target="../media/image2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1.xml"/><Relationship Id="rId7" Type="http://schemas.openxmlformats.org/officeDocument/2006/relationships/image" Target="../media/image20.svg"/><Relationship Id="rId12" Type="http://schemas.openxmlformats.org/officeDocument/2006/relationships/chart" Target="../charts/chart4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3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2.xml"/><Relationship Id="rId9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5.xml"/><Relationship Id="rId7" Type="http://schemas.openxmlformats.org/officeDocument/2006/relationships/image" Target="../media/image20.svg"/><Relationship Id="rId12" Type="http://schemas.openxmlformats.org/officeDocument/2006/relationships/chart" Target="../charts/chart8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7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6.xml"/><Relationship Id="rId9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9.xml"/><Relationship Id="rId7" Type="http://schemas.openxmlformats.org/officeDocument/2006/relationships/image" Target="../media/image20.svg"/><Relationship Id="rId12" Type="http://schemas.openxmlformats.org/officeDocument/2006/relationships/chart" Target="../charts/chart12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11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10.xml"/><Relationship Id="rId9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13.xml"/><Relationship Id="rId7" Type="http://schemas.openxmlformats.org/officeDocument/2006/relationships/image" Target="../media/image20.svg"/><Relationship Id="rId12" Type="http://schemas.openxmlformats.org/officeDocument/2006/relationships/chart" Target="../charts/chart16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15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14.xml"/><Relationship Id="rId9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17.xml"/><Relationship Id="rId7" Type="http://schemas.openxmlformats.org/officeDocument/2006/relationships/image" Target="../media/image20.svg"/><Relationship Id="rId12" Type="http://schemas.openxmlformats.org/officeDocument/2006/relationships/chart" Target="../charts/chart20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19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18.xml"/><Relationship Id="rId9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21.xml"/><Relationship Id="rId7" Type="http://schemas.openxmlformats.org/officeDocument/2006/relationships/image" Target="../media/image20.svg"/><Relationship Id="rId12" Type="http://schemas.openxmlformats.org/officeDocument/2006/relationships/chart" Target="../charts/chart24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23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22.xml"/><Relationship Id="rId9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25.xml"/><Relationship Id="rId7" Type="http://schemas.openxmlformats.org/officeDocument/2006/relationships/image" Target="../media/image20.svg"/><Relationship Id="rId12" Type="http://schemas.openxmlformats.org/officeDocument/2006/relationships/chart" Target="../charts/chart28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27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26.xml"/><Relationship Id="rId9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29.xml"/><Relationship Id="rId7" Type="http://schemas.openxmlformats.org/officeDocument/2006/relationships/image" Target="../media/image20.svg"/><Relationship Id="rId12" Type="http://schemas.openxmlformats.org/officeDocument/2006/relationships/chart" Target="../charts/chart32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31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30.xml"/><Relationship Id="rId9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NE263RF</a:t>
            </a:r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dirty="0">
                <a:latin typeface="Montserrat"/>
              </a:rPr>
              <a:t>Fox &amp; Finch</a:t>
            </a:r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26.95%</a:t>
            </a: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Paying The Mortgage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£8.94</a:t>
            </a: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Tyne Tees</a:t>
            </a: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73.85%</a:t>
            </a: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Cramlington(10.90 miles)</a:t>
            </a: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Urban major conurbation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North East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Newcastle</a:t>
            </a: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NE262TG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T&amp;L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>
          <a:xfrm>
            <a:off x="829599" y="1416348"/>
            <a:ext cx="15113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Townhouse NE262TG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NE262RG</a:t>
            </a:r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Brewery</a:t>
            </a:r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The Fire Station</a:t>
            </a:r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NE261AB</a:t>
            </a:r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Middle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64.57%</a:t>
            </a: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31.04%</a:t>
            </a: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45 to 54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34.92%</a:t>
            </a: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Sat</a:t>
            </a:r>
          </a:p>
        </p:txBody>
      </p:sp>
      <p:sp>
        <p:nvSpPr>
          <p:cNvPr id="76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/ Bar</a:t>
            </a:r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JD Wetherspoon</a:t>
            </a:r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Restaurant</a:t>
            </a:r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>
          <a:xfrm>
            <a:off x="11239887" y="2625880"/>
            <a:ext cx="495300" cy="390525"/>
            <a:chOff x="9411528" y="2976323"/>
            <a:chExt cx="495300" cy="390525"/>
          </a:xfrm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>
          <a:xfrm>
            <a:off x="11239887" y="3722703"/>
            <a:ext cx="495300" cy="390525"/>
            <a:chOff x="9411528" y="2976323"/>
            <a:chExt cx="495300" cy="390525"/>
          </a:xfrm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>
          <a:xfrm>
            <a:off x="11239887" y="4804215"/>
            <a:ext cx="495300" cy="390525"/>
            <a:chOff x="9411528" y="2976323"/>
            <a:chExt cx="495300" cy="390525"/>
          </a:xfrm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>
          <a:xfrm flipH="1" flipV="1">
            <a:off x="23408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Townhouse NE262TG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91959 Competitor Customers</a:t>
            </a:r>
          </a:p>
        </p:txBody>
      </p:sp>
      <p:sp>
        <p:nvSpPr>
          <p:cNvPr id="8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280 Competitors</a:t>
            </a:r>
          </a:p>
        </p:txBody>
      </p:sp>
      <p:sp>
        <p:nvSpPr>
          <p:cNvPr id="89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1141 Site Customers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Townhouse NE262TG and 371 Chains in 1 Miles from 16/04/2025 - 08/04/2026 split by Distance travelled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Townhouse NE262TG compare versus its competitors based on travel distances?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Townhouse NE262TG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43815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280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463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Townhouse NE262TG for 16/04/2025 - 08/04/2026 live</a:t>
            </a:r>
          </a:p>
        </p:txBody>
      </p:sp>
      <p:sp>
        <p:nvSpPr>
          <p:cNvPr id="20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Townhouse NE262TG come from?</a:t>
            </a:r>
          </a:p>
        </p:txBody>
      </p:sp>
      <p:sp>
        <p:nvSpPr>
          <p:cNvPr id="23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Townhouse NE262TG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463 Site Customers</a:t>
            </a: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Townhouse NE262TG, who are the top 20 competitors from 371 Chains in 1 Miles for 16/04/2025 - 08/04/2026 split by Venue</a:t>
            </a:r>
          </a:p>
        </p:txBody>
      </p:sp>
      <p:sp>
        <p:nvSpPr>
          <p:cNvPr id="24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Townhouse NE262TG also visit?</a:t>
            </a:r>
          </a:p>
        </p:txBody>
      </p:sp>
      <p:sp>
        <p:nvSpPr>
          <p:cNvPr id="27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Townhouse NE262TG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1141 Site Customers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Townhouse NE262TG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Townhouse NE262TG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1141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Townhouse NE262TG compare to the national average (1 = low, 10 = high)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Townhouse NE262TG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Data Type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Name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250m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500m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1 mile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 mile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3 miles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 mile Spend vs National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Total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Annual Sales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£5.70M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£15.93M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£30.52M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£88.11M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Mon - Thu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39.6%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39.2%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39.4%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Fri - Sat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46.6%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43.2%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Sun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 to 24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 to 34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 to 44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 to 54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 to 64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 to 74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75+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Business Elite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Prosperous Professionals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Flourishing Society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Content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Collar Neighbourhoods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Enterprising Mainstream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Paying The Mortgage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Cash Conscious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On A Budget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Value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C1C2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57.7%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57.8%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52.8%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31.5%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market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Market Profile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30" name="DisplayChart"/>
          <p:cNvGraphicFramePr/>
          <p:nvPr/>
        </p:nvGraphicFramePr>
        <p:xfrm>
          <a:off x="393876" y="1555554"/>
          <a:ext cx="4530948" cy="4913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2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3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4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5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ctangle 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1" name="Graphic 1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Townhouse NE262TG</a:t>
            </a:r>
          </a:p>
        </p:txBody>
      </p:sp>
      <p:graphicFrame>
        <p:nvGraphicFramePr>
          <p:cNvPr id="36" name="Table 36"/>
          <p:cNvGraphicFramePr/>
          <p:nvPr/>
        </p:nvGraphicFramePr>
        <p:xfrm>
          <a:off x="5334000" y="2413000"/>
          <a:ext cx="5080000" cy="82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Townhouse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194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8.43%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3.91%</a:t>
                      </a:r>
                    </a:p>
                  </a:txBody>
                  <a:tcPr horzOverflow="overflow">
                    <a:solidFill>
                      <a:srgbClr val="5A8AC6">
                        <a:alpha val="862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7.18%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15.41%</a:t>
                      </a:r>
                    </a:p>
                  </a:txBody>
                  <a:tcPr horzOverflow="overflow">
                    <a:solidFill>
                      <a:srgbClr val="5A8AC6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38.88%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11.77%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6.65%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7.74%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5255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12.23%</a:t>
                      </a:r>
                    </a:p>
                  </a:txBody>
                  <a:tcPr horzOverflow="overflow">
                    <a:solidFill>
                      <a:srgbClr val="5A8AC6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7.49%</a:t>
                      </a:r>
                    </a:p>
                  </a:txBody>
                  <a:tcPr horzOverflow="overflow">
                    <a:solidFill>
                      <a:srgbClr val="5A8AC6">
                        <a:alpha val="54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15.25%</a:t>
                      </a:r>
                    </a:p>
                  </a:txBody>
                  <a:tcPr horzOverflow="overflow">
                    <a:solidFill>
                      <a:srgbClr val="F8696B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8.34%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19.60%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8.15%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13.67%</a:t>
                      </a:r>
                    </a:p>
                  </a:txBody>
                  <a:tcPr horzOverflow="overflow">
                    <a:solidFill>
                      <a:srgbClr val="5A8AC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15.21%</a:t>
                      </a:r>
                    </a:p>
                  </a:txBody>
                  <a:tcPr horzOverflow="overflow">
                    <a:solidFill>
                      <a:srgbClr val="F8696B">
                        <a:alpha val="6196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94952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8.90%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6.04%</a:t>
                      </a:r>
                    </a:p>
                  </a:txBody>
                  <a:tcPr horzOverflow="overflow">
                    <a:solidFill>
                      <a:srgbClr val="5A8AC6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28.67%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11.30%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11.32%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11.05%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7.03%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15.65%</a:t>
                      </a:r>
                    </a:p>
                  </a:txBody>
                  <a:tcPr horzOverflow="overflow">
                    <a:solidFill>
                      <a:srgbClr val="5A8AC6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Townhouse vs 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-3.80%</a:t>
                      </a:r>
                    </a:p>
                  </a:txBody>
                  <a:tcPr horzOverflow="overflow">
                    <a:solidFill>
                      <a:srgbClr val="C04242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-3.58%</a:t>
                      </a:r>
                    </a:p>
                  </a:txBody>
                  <a:tcPr horzOverflow="overflow">
                    <a:solidFill>
                      <a:srgbClr val="C04242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-8.07%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7.07%</a:t>
                      </a:r>
                    </a:p>
                  </a:txBody>
                  <a:tcPr horzOverflow="overflow">
                    <a:solidFill>
                      <a:srgbClr val="4FC042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19.28%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3.62%</a:t>
                      </a:r>
                    </a:p>
                  </a:txBody>
                  <a:tcPr horzOverflow="overflow">
                    <a:solidFill>
                      <a:srgbClr val="C04242">
                        <a:alpha val="5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-7.02%</a:t>
                      </a:r>
                    </a:p>
                  </a:txBody>
                  <a:tcPr horzOverflow="overflow">
                    <a:solidFill>
                      <a:srgbClr val="C04242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-7.47%</a:t>
                      </a:r>
                    </a:p>
                  </a:txBody>
                  <a:tcPr horzOverflow="overflow">
                    <a:solidFill>
                      <a:srgbClr val="C04242">
                        <a:alpha val="980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Townhouse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-0.47%</a:t>
                      </a:r>
                    </a:p>
                  </a:txBody>
                  <a:tcPr horzOverflow="overflow">
                    <a:solidFill>
                      <a:srgbClr val="C04242">
                        <a:alpha val="5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-2.13%</a:t>
                      </a:r>
                    </a:p>
                  </a:txBody>
                  <a:tcPr horzOverflow="overflow">
                    <a:solidFill>
                      <a:srgbClr val="C04242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-21.49%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4.11%</a:t>
                      </a:r>
                    </a:p>
                  </a:txBody>
                  <a:tcPr horzOverflow="overflow">
                    <a:solidFill>
                      <a:srgbClr val="4FC042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27.56%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0.72%</a:t>
                      </a:r>
                    </a:p>
                  </a:txBody>
                  <a:tcPr horzOverflow="overflow">
                    <a:solidFill>
                      <a:srgbClr val="C04242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-0.38%</a:t>
                      </a:r>
                    </a:p>
                  </a:txBody>
                  <a:tcPr horzOverflow="overflow">
                    <a:solidFill>
                      <a:srgbClr val="C04242">
                        <a:alpha val="5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-7.91%</a:t>
                      </a:r>
                    </a:p>
                  </a:txBody>
                  <a:tcPr horzOverflow="overflow">
                    <a:solidFill>
                      <a:srgbClr val="C04242">
                        <a:alpha val="7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3.33%</a:t>
                      </a:r>
                    </a:p>
                  </a:txBody>
                  <a:tcPr horzOverflow="overflow">
                    <a:solidFill>
                      <a:srgbClr val="4FC042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1.45%</a:t>
                      </a:r>
                    </a:p>
                  </a:txBody>
                  <a:tcPr horzOverflow="overflow">
                    <a:solidFill>
                      <a:srgbClr val="4FC042">
                        <a:alpha val="6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-13.42%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-2.96%</a:t>
                      </a:r>
                    </a:p>
                  </a:txBody>
                  <a:tcPr horzOverflow="overflow">
                    <a:solidFill>
                      <a:srgbClr val="C04242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8.28%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-2.90%</a:t>
                      </a:r>
                    </a:p>
                  </a:txBody>
                  <a:tcPr horzOverflow="overflow">
                    <a:solidFill>
                      <a:srgbClr val="C04242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6.64%</a:t>
                      </a:r>
                    </a:p>
                  </a:txBody>
                  <a:tcPr horzOverflow="overflow">
                    <a:solidFill>
                      <a:srgbClr val="4FC042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-0.44%</a:t>
                      </a:r>
                    </a:p>
                  </a:txBody>
                  <a:tcPr horzOverflow="overflow">
                    <a:solidFill>
                      <a:srgbClr val="4FC04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competitors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Competitor Profiles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" name="Rectangle 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8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Townhouse NE262TG</a:t>
            </a:r>
          </a:p>
        </p:txBody>
      </p:sp>
      <p:graphicFrame>
        <p:nvGraphicFramePr>
          <p:cNvPr id="29" name="Table 29"/>
          <p:cNvGraphicFramePr/>
          <p:nvPr/>
        </p:nvGraphicFramePr>
        <p:xfrm>
          <a:off x="508000" y="14478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Townhouse NE262TG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194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8.43%</a:t>
                      </a:r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3.91%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7.18%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15.41%</a:t>
                      </a:r>
                    </a:p>
                  </a:txBody>
                  <a:tcPr horzOverflow="overflow">
                    <a:solidFill>
                      <a:srgbClr val="5A8AC6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38.88%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11.77%</a:t>
                      </a:r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6.65%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7.74%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Brewery NE262RG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7.59%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18.44%</a:t>
                      </a:r>
                    </a:p>
                  </a:txBody>
                  <a:tcPr horzOverflow="overflow">
                    <a:solidFill>
                      <a:srgbClr val="5A8AC6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6.29%</a:t>
                      </a:r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40.17%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12.85%</a:t>
                      </a:r>
                    </a:p>
                  </a:txBody>
                  <a:tcPr horzOverflow="overflow">
                    <a:solidFill>
                      <a:srgbClr val="5A8AC6">
                        <a:alpha val="7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7.75%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5.46%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1.41%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The Fire Station NE261AB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429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8.16%</a:t>
                      </a:r>
                    </a:p>
                  </a:txBody>
                  <a:tcPr horzOverflow="overflow">
                    <a:solidFill>
                      <a:srgbClr val="5A8AC6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12.04%</a:t>
                      </a:r>
                    </a:p>
                  </a:txBody>
                  <a:tcPr horzOverflow="overflow">
                    <a:solidFill>
                      <a:srgbClr val="5A8AC6">
                        <a:alpha val="5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27.40%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27.01%</a:t>
                      </a:r>
                    </a:p>
                  </a:txBody>
                  <a:tcPr horzOverflow="overflow">
                    <a:solidFill>
                      <a:srgbClr val="F8696B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8.80%</a:t>
                      </a:r>
                    </a:p>
                  </a:txBody>
                  <a:tcPr horzOverflow="overflow">
                    <a:solidFill>
                      <a:srgbClr val="5A8AC6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9.84%</a:t>
                      </a:r>
                    </a:p>
                  </a:txBody>
                  <a:tcPr horzOverflow="overflow">
                    <a:solidFill>
                      <a:srgbClr val="5A8AC6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5.33%</a:t>
                      </a:r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1.38%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Fox &amp; Finch NE263RF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11.44%</a:t>
                      </a:r>
                    </a:p>
                  </a:txBody>
                  <a:tcPr horzOverflow="overflow">
                    <a:solidFill>
                      <a:srgbClr val="5A8AC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23.31%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16.76%</a:t>
                      </a:r>
                    </a:p>
                  </a:txBody>
                  <a:tcPr horzOverflow="overflow">
                    <a:solidFill>
                      <a:srgbClr val="F8696B">
                        <a:alpha val="6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1.90%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15.09%</a:t>
                      </a:r>
                    </a:p>
                  </a:txBody>
                  <a:tcPr horzOverflow="overflow">
                    <a:solidFill>
                      <a:srgbClr val="F8696B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8.55%</a:t>
                      </a:r>
                    </a:p>
                  </a:txBody>
                  <a:tcPr horzOverflow="overflow">
                    <a:solidFill>
                      <a:srgbClr val="5A8AC6">
                        <a:alpha val="6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11.91%</a:t>
                      </a:r>
                    </a:p>
                  </a:txBody>
                  <a:tcPr horzOverflow="overflow">
                    <a:solidFill>
                      <a:srgbClr val="5A8AC6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11.00%</a:t>
                      </a:r>
                    </a:p>
                  </a:txBody>
                  <a:tcPr horzOverflow="overflow">
                    <a:solidFill>
                      <a:srgbClr val="5A8AC6">
                        <a:alpha val="5686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Three Brass Monkeys W NE262TE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179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8.94%</a:t>
                      </a:r>
                    </a:p>
                  </a:txBody>
                  <a:tcPr horzOverflow="overflow">
                    <a:solidFill>
                      <a:srgbClr val="5A8AC6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12.66%</a:t>
                      </a:r>
                    </a:p>
                  </a:txBody>
                  <a:tcPr horzOverflow="overflow">
                    <a:solidFill>
                      <a:srgbClr val="5A8AC6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9.32%</a:t>
                      </a:r>
                    </a:p>
                  </a:txBody>
                  <a:tcPr horzOverflow="overflow">
                    <a:solidFill>
                      <a:srgbClr val="5A8AC6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30.92%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13.77%</a:t>
                      </a:r>
                    </a:p>
                  </a:txBody>
                  <a:tcPr horzOverflow="overflow">
                    <a:solidFill>
                      <a:srgbClr val="5A8AC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15.25%</a:t>
                      </a:r>
                    </a:p>
                  </a:txBody>
                  <a:tcPr horzOverflow="overflow">
                    <a:solidFill>
                      <a:srgbClr val="5A8AC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6.81%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2.27%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Al Bear NE262TH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263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18.79%</a:t>
                      </a:r>
                    </a:p>
                  </a:txBody>
                  <a:tcPr horzOverflow="overflow">
                    <a:solidFill>
                      <a:srgbClr val="F8696B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12.26%</a:t>
                      </a:r>
                    </a:p>
                  </a:txBody>
                  <a:tcPr horzOverflow="overflow">
                    <a:solidFill>
                      <a:srgbClr val="5A8AC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15.33%</a:t>
                      </a:r>
                    </a:p>
                  </a:txBody>
                  <a:tcPr horzOverflow="overflow">
                    <a:solidFill>
                      <a:srgbClr val="F8696B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5.83%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19.14%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7.31%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11.57%</a:t>
                      </a:r>
                    </a:p>
                  </a:txBody>
                  <a:tcPr horzOverflow="overflow">
                    <a:solidFill>
                      <a:srgbClr val="5A8AC6">
                        <a:alpha val="5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9.73%</a:t>
                      </a:r>
                    </a:p>
                  </a:txBody>
                  <a:tcPr horzOverflow="overflow">
                    <a:solidFill>
                      <a:srgbClr val="5A8AC6">
                        <a:alpha val="7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The Ship NE258DP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6.42%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16.29%</a:t>
                      </a:r>
                    </a:p>
                  </a:txBody>
                  <a:tcPr horzOverflow="overflow">
                    <a:solidFill>
                      <a:srgbClr val="5A8AC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12.97%</a:t>
                      </a:r>
                    </a:p>
                  </a:txBody>
                  <a:tcPr horzOverflow="overflow">
                    <a:solidFill>
                      <a:srgbClr val="5A8AC6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6.84%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32.02%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4.92%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16.94%</a:t>
                      </a:r>
                    </a:p>
                  </a:txBody>
                  <a:tcPr horzOverflow="overflow">
                    <a:solidFill>
                      <a:srgbClr val="5A8AC6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3.55%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Fat Ox Hotel Whitley Bay NE262TG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3.06%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15.39%</a:t>
                      </a:r>
                    </a:p>
                  </a:txBody>
                  <a:tcPr horzOverflow="overflow">
                    <a:solidFill>
                      <a:srgbClr val="5A8AC6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7.06%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40.86%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23.73%</a:t>
                      </a:r>
                    </a:p>
                  </a:txBody>
                  <a:tcPr horzOverflow="overflow">
                    <a:solidFill>
                      <a:srgbClr val="F8696B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5.24%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4.16%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0.46%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Monkseaton Arms NE258DP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258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15.23%</a:t>
                      </a:r>
                    </a:p>
                  </a:txBody>
                  <a:tcPr horzOverflow="overflow">
                    <a:solidFill>
                      <a:srgbClr val="F8696B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7.66%</a:t>
                      </a:r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10.99%</a:t>
                      </a:r>
                    </a:p>
                  </a:txBody>
                  <a:tcPr horzOverflow="overflow">
                    <a:solidFill>
                      <a:srgbClr val="5A8AC6">
                        <a:alpha val="7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16.56%</a:t>
                      </a:r>
                    </a:p>
                  </a:txBody>
                  <a:tcPr horzOverflow="overflow">
                    <a:solidFill>
                      <a:srgbClr val="F8696B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25.10%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6.89%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12.60%</a:t>
                      </a:r>
                    </a:p>
                  </a:txBody>
                  <a:tcPr horzOverflow="overflow">
                    <a:solidFill>
                      <a:srgbClr val="5A8AC6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4.94%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The Library NE262RE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204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4.94%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1.60%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8.97%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9.11%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47.06%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5.96%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13.47%</a:t>
                      </a:r>
                    </a:p>
                  </a:txBody>
                  <a:tcPr horzOverflow="overflow">
                    <a:solidFill>
                      <a:srgbClr val="5A8AC6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8.84%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Rockcliffe Arms NE262DT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131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1.26%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3.23%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13.55%</a:t>
                      </a:r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14.58%</a:t>
                      </a:r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60.86%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2.34%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1.75%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2.40%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Left Luggage Room NE263NR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379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4.83%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11.95%</a:t>
                      </a:r>
                    </a:p>
                  </a:txBody>
                  <a:tcPr horzOverflow="overflow">
                    <a:solidFill>
                      <a:srgbClr val="5A8AC6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7.62%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43.68%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4.36%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13.12%</a:t>
                      </a:r>
                    </a:p>
                  </a:txBody>
                  <a:tcPr horzOverflow="overflow">
                    <a:solidFill>
                      <a:srgbClr val="5A8AC6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13.41%</a:t>
                      </a:r>
                    </a:p>
                  </a:txBody>
                  <a:tcPr horzOverflow="overflow">
                    <a:solidFill>
                      <a:srgbClr val="5A8AC6">
                        <a:alpha val="7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The Ticket Off NE262QT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174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5.18%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1.93%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5.78%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3.27%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37.54%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10.33%</a:t>
                      </a:r>
                    </a:p>
                  </a:txBody>
                  <a:tcPr horzOverflow="overflow">
                    <a:solidFill>
                      <a:srgbClr val="5A8AC6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16.67%</a:t>
                      </a:r>
                    </a:p>
                  </a:txBody>
                  <a:tcPr horzOverflow="overflow">
                    <a:solidFill>
                      <a:srgbClr val="5A8AC6">
                        <a:alpha val="5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19.25%</a:t>
                      </a:r>
                    </a:p>
                  </a:txBody>
                  <a:tcPr horzOverflow="overflow">
                    <a:solidFill>
                      <a:srgbClr val="5A8AC6">
                        <a:alpha val="5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Gilbert And Smiths NE263RD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179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11.58%</a:t>
                      </a:r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5.83%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10.92%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4.21%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38.04%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5.78%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10.18%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13.44%</a:t>
                      </a:r>
                    </a:p>
                  </a:txBody>
                  <a:tcPr horzOverflow="overflow">
                    <a:solidFill>
                      <a:srgbClr val="5A8AC6">
                        <a:alpha val="7294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Sambuca Whitley Bay NE261DG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22.21%</a:t>
                      </a:r>
                    </a:p>
                  </a:txBody>
                  <a:tcPr horzOverflow="overflow">
                    <a:solidFill>
                      <a:srgbClr val="F8696B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23.31%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11.46%</a:t>
                      </a:r>
                    </a:p>
                  </a:txBody>
                  <a:tcPr horzOverflow="overflow">
                    <a:solidFill>
                      <a:srgbClr val="5A8AC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0.59%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9.14%</a:t>
                      </a:r>
                    </a:p>
                  </a:txBody>
                  <a:tcPr horzOverflow="overflow">
                    <a:solidFill>
                      <a:srgbClr val="5A8AC6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11.71%</a:t>
                      </a:r>
                    </a:p>
                  </a:txBody>
                  <a:tcPr horzOverflow="overflow">
                    <a:solidFill>
                      <a:srgbClr val="5A8AC6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18.94%</a:t>
                      </a:r>
                    </a:p>
                  </a:txBody>
                  <a:tcPr horzOverflow="overflow">
                    <a:solidFill>
                      <a:srgbClr val="F8696B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2.60%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Whitley Bay Shampan Lt NE262DN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120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12.66%</a:t>
                      </a:r>
                    </a:p>
                  </a:txBody>
                  <a:tcPr horzOverflow="overflow">
                    <a:solidFill>
                      <a:srgbClr val="5A8AC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5.42%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11.23%</a:t>
                      </a:r>
                    </a:p>
                  </a:txBody>
                  <a:tcPr horzOverflow="overflow">
                    <a:solidFill>
                      <a:srgbClr val="5A8AC6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9.27%</a:t>
                      </a:r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23.34%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8.85%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16.00%</a:t>
                      </a:r>
                    </a:p>
                  </a:txBody>
                  <a:tcPr horzOverflow="overflow">
                    <a:solidFill>
                      <a:srgbClr val="F8696B">
                        <a:alpha val="5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13.20%</a:t>
                      </a:r>
                    </a:p>
                  </a:txBody>
                  <a:tcPr horzOverflow="overflow">
                    <a:solidFill>
                      <a:srgbClr val="5A8AC6">
                        <a:alpha val="5686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Greggs NE262TE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487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17.80%</a:t>
                      </a:r>
                    </a:p>
                  </a:txBody>
                  <a:tcPr horzOverflow="overflow">
                    <a:solidFill>
                      <a:srgbClr val="F8696B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9.02%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11.03%</a:t>
                      </a:r>
                    </a:p>
                  </a:txBody>
                  <a:tcPr horzOverflow="overflow">
                    <a:solidFill>
                      <a:srgbClr val="5A8AC6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11.20%</a:t>
                      </a:r>
                    </a:p>
                  </a:txBody>
                  <a:tcPr horzOverflow="overflow">
                    <a:solidFill>
                      <a:srgbClr val="5A8AC6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7.46%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12.24%</a:t>
                      </a:r>
                    </a:p>
                  </a:txBody>
                  <a:tcPr horzOverflow="overflow">
                    <a:solidFill>
                      <a:srgbClr val="5A8AC6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20.19%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11.02%</a:t>
                      </a:r>
                    </a:p>
                  </a:txBody>
                  <a:tcPr horzOverflow="overflow">
                    <a:solidFill>
                      <a:srgbClr val="5A8AC6">
                        <a:alpha val="7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Border Terrier NE303SF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25.81%</a:t>
                      </a:r>
                    </a:p>
                  </a:txBody>
                  <a:tcPr horzOverflow="overflow">
                    <a:solidFill>
                      <a:srgbClr val="F8696B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9.16%</a:t>
                      </a:r>
                    </a:p>
                  </a:txBody>
                  <a:tcPr horzOverflow="overflow">
                    <a:solidFill>
                      <a:srgbClr val="5A8AC6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4.02%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37.85%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0.68%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11.23%</a:t>
                      </a:r>
                    </a:p>
                  </a:txBody>
                  <a:tcPr horzOverflow="overflow">
                    <a:solidFill>
                      <a:srgbClr val="5A8AC6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9.43%</a:t>
                      </a:r>
                    </a:p>
                  </a:txBody>
                  <a:tcPr horzOverflow="overflow">
                    <a:solidFill>
                      <a:srgbClr val="5A8AC6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1.78%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Glass House NE262RQ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24.35%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12.12%</a:t>
                      </a:r>
                    </a:p>
                  </a:txBody>
                  <a:tcPr horzOverflow="overflow">
                    <a:solidFill>
                      <a:srgbClr val="5A8AC6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9.46%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9.70%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10.90%</a:t>
                      </a:r>
                    </a:p>
                  </a:txBody>
                  <a:tcPr horzOverflow="overflow">
                    <a:solidFill>
                      <a:srgbClr val="5A8AC6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6.17%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17.57%</a:t>
                      </a:r>
                    </a:p>
                  </a:txBody>
                  <a:tcPr horzOverflow="overflow">
                    <a:solidFill>
                      <a:srgbClr val="F8696B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9.70%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Room 305 NE262HU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119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18.49%</a:t>
                      </a:r>
                    </a:p>
                  </a:txBody>
                  <a:tcPr horzOverflow="overflow">
                    <a:solidFill>
                      <a:srgbClr val="F8696B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0.60%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18.13%</a:t>
                      </a:r>
                    </a:p>
                  </a:txBody>
                  <a:tcPr horzOverflow="overflow">
                    <a:solidFill>
                      <a:srgbClr val="F8696B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1.51%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23.25%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6.67%</a:t>
                      </a:r>
                    </a:p>
                  </a:txBody>
                  <a:tcPr horzOverflow="overflow">
                    <a:solidFill>
                      <a:srgbClr val="5A8AC6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9.94%</a:t>
                      </a:r>
                    </a:p>
                  </a:txBody>
                  <a:tcPr horzOverflow="overflow">
                    <a:solidFill>
                      <a:srgbClr val="5A8AC6">
                        <a:alpha val="5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21.37%</a:t>
                      </a:r>
                    </a:p>
                  </a:txBody>
                  <a:tcPr horzOverflow="overflow">
                    <a:solidFill>
                      <a:srgbClr val="F8696B">
                        <a:alpha val="9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Phoenix Tap Whitley Bay NE258HS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4.75%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23.46%</a:t>
                      </a:r>
                    </a:p>
                  </a:txBody>
                  <a:tcPr horzOverflow="overflow">
                    <a:solidFill>
                      <a:srgbClr val="F8696B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23.76%</a:t>
                      </a:r>
                    </a:p>
                  </a:txBody>
                  <a:tcPr horzOverflow="overflow">
                    <a:solidFill>
                      <a:srgbClr val="F8696B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41.94%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0.95%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1.98%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2.21%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0.92%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Club Havana NE262RQ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61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23.43%</a:t>
                      </a:r>
                    </a:p>
                  </a:txBody>
                  <a:tcPr horzOverflow="overflow">
                    <a:solidFill>
                      <a:srgbClr val="F8696B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2.37%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29.57%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10.53%</a:t>
                      </a:r>
                    </a:p>
                  </a:txBody>
                  <a:tcPr horzOverflow="overflow">
                    <a:solidFill>
                      <a:srgbClr val="5A8AC6">
                        <a:alpha val="6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9.78%</a:t>
                      </a:r>
                    </a:p>
                  </a:txBody>
                  <a:tcPr horzOverflow="overflow">
                    <a:solidFill>
                      <a:srgbClr val="5A8AC6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19.00%</a:t>
                      </a:r>
                    </a:p>
                  </a:txBody>
                  <a:tcPr horzOverflow="overflow">
                    <a:solidFill>
                      <a:srgbClr val="F8696B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3.28%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Omni NE258AN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228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4.76%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1.76%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15.72%</a:t>
                      </a:r>
                    </a:p>
                  </a:txBody>
                  <a:tcPr horzOverflow="overflow">
                    <a:solidFill>
                      <a:srgbClr val="F8696B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1.60%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28.18%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4.41%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19.28%</a:t>
                      </a:r>
                    </a:p>
                  </a:txBody>
                  <a:tcPr horzOverflow="overflow">
                    <a:solidFill>
                      <a:srgbClr val="F8696B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24.23%</a:t>
                      </a:r>
                    </a:p>
                  </a:txBody>
                  <a:tcPr horzOverflow="overflow">
                    <a:solidFill>
                      <a:srgbClr val="F8696B">
                        <a:alpha val="8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Black Horse Monkseaton NE258DP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68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14.46%</a:t>
                      </a:r>
                    </a:p>
                  </a:txBody>
                  <a:tcPr horzOverflow="overflow">
                    <a:solidFill>
                      <a:srgbClr val="5A8AC6">
                        <a:alpha val="5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5.12%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6.41%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19.01%</a:t>
                      </a:r>
                    </a:p>
                  </a:txBody>
                  <a:tcPr horzOverflow="overflow">
                    <a:solidFill>
                      <a:srgbClr val="F8696B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29.72%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6.01%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15.24%</a:t>
                      </a:r>
                    </a:p>
                  </a:txBody>
                  <a:tcPr horzOverflow="overflow">
                    <a:solidFill>
                      <a:srgbClr val="5A8AC6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3.98%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Ahar Restaurant NE263QX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78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12.39%</a:t>
                      </a:r>
                    </a:p>
                  </a:txBody>
                  <a:tcPr horzOverflow="overflow">
                    <a:solidFill>
                      <a:srgbClr val="F8696B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22.04%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21.24%</a:t>
                      </a:r>
                    </a:p>
                  </a:txBody>
                  <a:tcPr horzOverflow="overflow">
                    <a:solidFill>
                      <a:srgbClr val="F8696B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7.01%</a:t>
                      </a:r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17.04%</a:t>
                      </a:r>
                    </a:p>
                  </a:txBody>
                  <a:tcPr horzOverflow="overflow">
                    <a:solidFill>
                      <a:srgbClr val="F8696B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2.86%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7.67%</a:t>
                      </a:r>
                    </a:p>
                  </a:txBody>
                  <a:tcPr horzOverflow="overflow">
                    <a:solidFill>
                      <a:srgbClr val="5A8AC6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9.70%</a:t>
                      </a:r>
                    </a:p>
                  </a:txBody>
                  <a:tcPr horzOverflow="overflow">
                    <a:solidFill>
                      <a:srgbClr val="5A8AC6">
                        <a:alpha val="6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Townhouse NE262TG and 371 Chains in 1 Miles from 16/04/2025 - 08/04/2026 split by Day of Week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Townhouse NE262TG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Townhouse NE262TG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91959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280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1141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Townhouse NE262TG and 371 Chains in 1 Miles from 16/04/2025 - 08/04/2026 and the number of visits made Per Annum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Townhouse NE262TG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Townhouse NE262TG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91959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280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1141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Townhouse NE262TG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1141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Townhouse NE262TG and 371 Chains in 1 Miles from 16/04/2025 - 08/04/2026 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Townhouse NE262TG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1141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Townhouse NE262TG and 371 Chains in 1 Miles from 16/04/2025 - 08/04/2026 split by Age Range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Townhouse NE262TG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Townhouse NE262TG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44945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280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477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Townhouse NE262TG and 371 Chains in 1 Miles from 16/04/2025 - 08/04/2026 split by Affluence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Townhouse NE262TG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Townhouse NE262TG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41852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280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445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Townhouse NE262TG and 371 Chains in 1 Miles from 16/04/2025 - 08/04/2026 split by Gender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Townhouse NE262TG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Townhouse NE262TG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43841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280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463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Townhouse NE262TG and 371 Chains in 1 Miles from 16/04/2025 - 08/04/2026 split by Segment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Townhouse NE262TG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Townhouse NE262TG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91959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280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1141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8493</TotalTime>
  <Pages>0</Pages>
  <Words>1909</Words>
  <Characters>0</Characters>
  <Application>Microsoft Office PowerPoint</Application>
  <PresentationFormat>Widescreen</PresentationFormat>
  <Lines>0</Lines>
  <Paragraphs>781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Hospitality Data Insights Ltd</dc:creator>
  <cp:lastModifiedBy>Danielle Boothroyd</cp:lastModifiedBy>
  <cp:revision>134</cp:revision>
  <dcterms:created xsi:type="dcterms:W3CDTF">2023-02-27T15:44:52Z</dcterms:created>
  <dcterms:modified xsi:type="dcterms:W3CDTF">2026-06-08T13:05:25Z</dcterms:modified>
</cp:coreProperties>
</file>