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charts/chart29.xml" ContentType="application/vnd.openxmlformats-officedocument.drawingml.chart+xml"/>
  <Override PartName="/ppt/charts/chart30.xml" ContentType="application/vnd.openxmlformats-officedocument.drawingml.chart+xml"/>
  <Override PartName="/ppt/charts/chart31.xml" ContentType="application/vnd.openxmlformats-officedocument.drawingml.chart+xml"/>
  <Override PartName="/ppt/charts/chart32.xml" ContentType="application/vnd.openxmlformats-officedocument.drawingml.chart+xml"/>
  <Override PartName="/ppt/charts/chart33.xml" ContentType="application/vnd.openxmlformats-officedocument.drawingml.chart+xml"/>
  <Override PartName="/ppt/charts/chart34.xml" ContentType="application/vnd.openxmlformats-officedocument.drawingml.chart+xml"/>
  <Override PartName="/ppt/charts/chart35.xml" ContentType="application/vnd.openxmlformats-officedocument.drawingml.chart+xml"/>
  <Override PartName="/ppt/charts/chart36.xml" ContentType="application/vnd.openxmlformats-officedocument.drawingml.chart+xml"/>
  <Override PartName="/ppt/charts/chart37.xml" ContentType="application/vnd.openxmlformats-officedocument.drawingml.chart+xml"/>
  <Override PartName="/ppt/charts/chart38.xml" ContentType="application/vnd.openxmlformats-officedocument.drawingml.chart+xml"/>
  <Override PartName="/ppt/charts/chart39.xml" ContentType="application/vnd.openxmlformats-officedocument.drawingml.chart+xml"/>
  <Override PartName="/ppt/charts/chart40.xml" ContentType="application/vnd.openxmlformats-officedocument.drawingml.chart+xml"/>
  <Override PartName="/ppt/charts/chart41.xml" ContentType="application/vnd.openxmlformats-officedocument.drawingml.chart+xml"/>
  <Override PartName="/ppt/charts/chart42.xml" ContentType="application/vnd.openxmlformats-officedocument.drawingml.chart+xml"/>
  <Override PartName="/ppt/charts/chart43.xml" ContentType="application/vnd.openxmlformats-officedocument.drawingml.chart+xml"/>
  <Override PartName="/ppt/charts/chart44.xml" ContentType="application/vnd.openxmlformats-officedocument.drawingml.chart+xml"/>
  <Override PartName="/ppt/charts/chart45.xml" ContentType="application/vnd.openxmlformats-officedocument.drawingml.chart+xml"/>
  <Override PartName="/ppt/charts/chart46.xml" ContentType="application/vnd.openxmlformats-officedocument.drawingml.char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80" r:id="rId2"/>
    <p:sldId id="285" r:id="rId3"/>
    <p:sldId id="286" r:id="rId4"/>
    <p:sldId id="287" r:id="rId5"/>
    <p:sldId id="288" r:id="rId6"/>
    <p:sldId id="289" r:id="rId7"/>
    <p:sldId id="290" r:id="rId8"/>
    <p:sldId id="291" r:id="rId9"/>
    <p:sldId id="292" r:id="rId10"/>
    <p:sldId id="293" r:id="rId11"/>
    <p:sldId id="294" r:id="rId12"/>
    <p:sldId id="295" r:id="rId13"/>
    <p:sldId id="296" r:id="rId14"/>
    <p:sldId id="297" r:id="rId15"/>
    <p:sldId id="298" r:id="rId16"/>
    <p:sldId id="299" r:id="rId17"/>
    <p:sldId id="300" r:id="rId18"/>
    <p:sldId id="301" r:id="rId19"/>
  </p:sldIdLst>
  <p:sldSz cx="12192000" cy="6858000"/>
  <p:notesSz cx="6858000" cy="9144000"/>
  <p:defaultTextStyle>
    <a:defPPr defTabSz="914400">
      <a:defRPr lang="en-US" dirty="0"/>
    </a:defPPr>
    <a:lvl1pPr marL="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42561"/>
    <a:srgbClr val="D0CECE"/>
    <a:srgbClr val="FA8D38"/>
    <a:srgbClr val="666666"/>
    <a:srgbClr val="2EADE4"/>
    <a:srgbClr val="3A454F"/>
    <a:srgbClr val="FDBC05"/>
    <a:srgbClr val="4FC042"/>
    <a:srgbClr val="264FBF"/>
    <a:srgbClr val="E7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906A44-D62B-413A-B150-31EA32DED264}" v="251" dt="2023-04-25T12:27:14.0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80"/>
    <p:restoredTop sz="94660"/>
  </p:normalViewPr>
  <p:slideViewPr>
    <p:cSldViewPr snapToGrid="0">
      <p:cViewPr varScale="1">
        <p:scale>
          <a:sx n="111" d="100"/>
          <a:sy n="111" d="100"/>
        </p:scale>
        <p:origin x="678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3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4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5.xlsx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6.xlsx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7.xlsx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8.xlsx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9.xlsx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0.xlsx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1.xlsx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2.xlsx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3.xlsx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4.xlsx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5.xlsx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6.xlsx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7.xlsx"/></Relationships>
</file>

<file path=ppt/charts/_rels/chart3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8.xlsx"/></Relationships>
</file>

<file path=ppt/charts/_rels/chart4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9.xlsx"/></Relationships>
</file>

<file path=ppt/charts/_rels/chart4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0.xlsx"/></Relationships>
</file>

<file path=ppt/charts/_rels/chart4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1.xlsx"/></Relationships>
</file>

<file path=ppt/charts/_rels/chart4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2.xlsx"/></Relationships>
</file>

<file path=ppt/charts/_rels/chart4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3.xlsx"/></Relationships>
</file>

<file path=ppt/charts/_rels/chart4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4.xlsx"/></Relationships>
</file>

<file path=ppt/charts/_rels/chart4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F43A-469C-B914-809596251AC0}"/>
              </c:ext>
            </c:extLst>
          </c:dPt>
          <c:cat>
            <c:strRef>
              <c:f>'Sheet1'!$A$2:$A$8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'Sheet1'!$B$2:$B$8</c:f>
              <c:numCache>
                <c:formatCode>General</c:formatCode>
                <c:ptCount val="7"/>
                <c:pt idx="0">
                  <c:v>0.1105</c:v>
                </c:pt>
                <c:pt idx="1">
                  <c:v>0.1145</c:v>
                </c:pt>
                <c:pt idx="2">
                  <c:v>0.12870000000000001</c:v>
                </c:pt>
                <c:pt idx="3">
                  <c:v>0.13200000000000001</c:v>
                </c:pt>
                <c:pt idx="4">
                  <c:v>0.18279999999999999</c:v>
                </c:pt>
                <c:pt idx="5">
                  <c:v>0.19980000000000001</c:v>
                </c:pt>
                <c:pt idx="6">
                  <c:v>0.1313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43A-469C-B914-809596251AC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Imperial Hotel CW27HR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'Sheet1'!$C$2:$C$8</c:f>
              <c:numCache>
                <c:formatCode>General</c:formatCode>
                <c:ptCount val="7"/>
                <c:pt idx="0">
                  <c:v>7.3599999999999999E-2</c:v>
                </c:pt>
                <c:pt idx="1">
                  <c:v>4.8099999999999997E-2</c:v>
                </c:pt>
                <c:pt idx="2">
                  <c:v>5.0700000000000002E-2</c:v>
                </c:pt>
                <c:pt idx="3">
                  <c:v>9.9900000000000003E-2</c:v>
                </c:pt>
                <c:pt idx="4">
                  <c:v>0.16980000000000001</c:v>
                </c:pt>
                <c:pt idx="5">
                  <c:v>0.30869999999999997</c:v>
                </c:pt>
                <c:pt idx="6">
                  <c:v>0.24879999999999999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43A-469C-B914-809596251A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Mon</c:v>
                </c:pt>
                <c:pt idx="1">
                  <c:v>Tue</c:v>
                </c:pt>
              </c:strCache>
            </c:strRef>
          </c:cat>
          <c:val>
            <c:numRef>
              <c:f>'Sheet1'!$D$2:$D$8</c:f>
              <c:numCache>
                <c:formatCode>General</c:formatCode>
                <c:ptCount val="7"/>
                <c:pt idx="0">
                  <c:v>-3.6900000000000002E-2</c:v>
                </c:pt>
                <c:pt idx="1">
                  <c:v>-6.6400000000000001E-2</c:v>
                </c:pt>
                <c:pt idx="2">
                  <c:v>-7.8E-2</c:v>
                </c:pt>
                <c:pt idx="3">
                  <c:v>-3.2099999999999997E-2</c:v>
                </c:pt>
                <c:pt idx="4">
                  <c:v>-1.2999999999999999E-2</c:v>
                </c:pt>
                <c:pt idx="5">
                  <c:v>0.1089</c:v>
                </c:pt>
                <c:pt idx="6">
                  <c:v>0.11749999999999999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52F7-4CDF-B773-9F55D06D22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45F7-410D-8721-CD42A9716474}"/>
              </c:ext>
            </c:extLst>
          </c:dPt>
          <c:cat>
            <c:strRef>
              <c:f>'Sheet1'!$A$2:$A$6</c:f>
              <c:strCache>
                <c:ptCount val="5"/>
                <c:pt idx="0">
                  <c:v>Once Per Year</c:v>
                </c:pt>
                <c:pt idx="1">
                  <c:v>2-3 Times Per Year</c:v>
                </c:pt>
                <c:pt idx="2">
                  <c:v>4-5 Times Per Year</c:v>
                </c:pt>
                <c:pt idx="3">
                  <c:v>6-9 Times Per Year</c:v>
                </c:pt>
                <c:pt idx="4">
                  <c:v>10+ Times Per Year</c:v>
                </c:pt>
              </c:strCache>
            </c:strRef>
          </c:cat>
          <c:val>
            <c:numRef>
              <c:f>'Sheet1'!$B$2:$B$6</c:f>
              <c:numCache>
                <c:formatCode>General</c:formatCode>
                <c:ptCount val="5"/>
                <c:pt idx="0">
                  <c:v>0.64880000000000004</c:v>
                </c:pt>
                <c:pt idx="1">
                  <c:v>0.21279999999999999</c:v>
                </c:pt>
                <c:pt idx="2">
                  <c:v>5.6099999999999997E-2</c:v>
                </c:pt>
                <c:pt idx="3">
                  <c:v>3.9800000000000002E-2</c:v>
                </c:pt>
                <c:pt idx="4">
                  <c:v>4.2299999999999997E-2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5F7-410D-8721-CD42A971647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Imperial Hotel CW27HR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'Sheet1'!$A$2:$A$6</c:f>
              <c:strCache>
                <c:ptCount val="5"/>
                <c:pt idx="0">
                  <c:v>Once Per Year</c:v>
                </c:pt>
                <c:pt idx="1">
                  <c:v>2-3 Times Per Year</c:v>
                </c:pt>
                <c:pt idx="2">
                  <c:v>4-5 Times Per Year</c:v>
                </c:pt>
                <c:pt idx="3">
                  <c:v>6-9 Times Per Year</c:v>
                </c:pt>
                <c:pt idx="4">
                  <c:v>10+ Times Per Year</c:v>
                </c:pt>
              </c:strCache>
            </c:strRef>
          </c:cat>
          <c:val>
            <c:numRef>
              <c:f>'Sheet1'!$C$2:$C$6</c:f>
              <c:numCache>
                <c:formatCode>General</c:formatCode>
                <c:ptCount val="5"/>
                <c:pt idx="0">
                  <c:v>0.43309999999999998</c:v>
                </c:pt>
                <c:pt idx="1">
                  <c:v>0.27</c:v>
                </c:pt>
                <c:pt idx="2">
                  <c:v>0.10539999999999999</c:v>
                </c:pt>
                <c:pt idx="3">
                  <c:v>6.7500000000000004E-2</c:v>
                </c:pt>
                <c:pt idx="4">
                  <c:v>0.1237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5F7-410D-8721-CD42A97164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Once Per Year</c:v>
                </c:pt>
                <c:pt idx="1">
                  <c:v>2-3 Times Per Year</c:v>
                </c:pt>
              </c:strCache>
            </c:strRef>
          </c:cat>
          <c:val>
            <c:numRef>
              <c:f>'Sheet1'!$D$2:$D$6</c:f>
              <c:numCache>
                <c:formatCode>General</c:formatCode>
                <c:ptCount val="5"/>
                <c:pt idx="0">
                  <c:v>-0.2157</c:v>
                </c:pt>
                <c:pt idx="1">
                  <c:v>5.7200000000000001E-2</c:v>
                </c:pt>
                <c:pt idx="2">
                  <c:v>4.9299999999999997E-2</c:v>
                </c:pt>
                <c:pt idx="3">
                  <c:v>2.7699999999999999E-2</c:v>
                </c:pt>
                <c:pt idx="4">
                  <c:v>8.14E-2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A605-4D82-AAE9-66DBF0535B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22/02/2023 - 14/02/2024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3F4B-4C4C-BB91-6B240509AC01}"/>
              </c:ext>
            </c:extLst>
          </c:dPt>
          <c:cat>
            <c:strRef>
              <c:f>'Sheet1'!$A$2:$A$19</c:f>
              <c:strCache>
                <c:ptCount val="18"/>
                <c:pt idx="0">
                  <c:v>Passage To India CW26AD</c:v>
                </c:pt>
                <c:pt idx="1">
                  <c:v>Miller &amp; Carter Crewe CW26PB</c:v>
                </c:pt>
                <c:pt idx="2">
                  <c:v>Ebenezers Crewe CW26DF</c:v>
                </c:pt>
                <c:pt idx="3">
                  <c:v>Grand Junction Crewe CW12BZ</c:v>
                </c:pt>
                <c:pt idx="4">
                  <c:v>Hongs Noodle And Dumpl CW12BS</c:v>
                </c:pt>
                <c:pt idx="5">
                  <c:v>Four Eagles (Crewe) CW13AW</c:v>
                </c:pt>
                <c:pt idx="6">
                  <c:v>KFC Crewe Dunwoody Way CW13AS</c:v>
                </c:pt>
                <c:pt idx="7">
                  <c:v>McDonalds Crewe - Dunwoody CW13AW</c:v>
                </c:pt>
                <c:pt idx="8">
                  <c:v>Raven CW26NA</c:v>
                </c:pt>
                <c:pt idx="9">
                  <c:v>Borough Arms CW12BG</c:v>
                </c:pt>
                <c:pt idx="10">
                  <c:v>McDonalds Crewe - Macon Way CW16DR</c:v>
                </c:pt>
                <c:pt idx="11">
                  <c:v>Hops Belgian Bar CW12DF</c:v>
                </c:pt>
                <c:pt idx="12">
                  <c:v>Cheese Hall CW12BS</c:v>
                </c:pt>
                <c:pt idx="13">
                  <c:v>Dishers Pool &amp; Snooker CW26HL</c:v>
                </c:pt>
                <c:pt idx="14">
                  <c:v>Imperial Hotel CW27HR</c:v>
                </c:pt>
                <c:pt idx="15">
                  <c:v>British Lion CW26AL</c:v>
                </c:pt>
                <c:pt idx="16">
                  <c:v>Express Crewe CW27AT</c:v>
                </c:pt>
                <c:pt idx="17">
                  <c:v>Alberts Corner CW12DF</c:v>
                </c:pt>
              </c:strCache>
            </c:strRef>
          </c:cat>
          <c:val>
            <c:numRef>
              <c:f>'Sheet1'!$B$2:$B$19</c:f>
              <c:numCache>
                <c:formatCode>General</c:formatCode>
                <c:ptCount val="18"/>
                <c:pt idx="0">
                  <c:v>40.276000000000003</c:v>
                </c:pt>
                <c:pt idx="1">
                  <c:v>62.183399999999999</c:v>
                </c:pt>
                <c:pt idx="2">
                  <c:v>13.205500000000001</c:v>
                </c:pt>
                <c:pt idx="3">
                  <c:v>5.4355000000000002</c:v>
                </c:pt>
                <c:pt idx="4">
                  <c:v>14.375500000000001</c:v>
                </c:pt>
                <c:pt idx="5">
                  <c:v>14.2919</c:v>
                </c:pt>
                <c:pt idx="6">
                  <c:v>14.3163</c:v>
                </c:pt>
                <c:pt idx="7">
                  <c:v>11.235900000000001</c:v>
                </c:pt>
                <c:pt idx="8">
                  <c:v>8.4375</c:v>
                </c:pt>
                <c:pt idx="9">
                  <c:v>9.3018000000000001</c:v>
                </c:pt>
                <c:pt idx="10">
                  <c:v>10.118</c:v>
                </c:pt>
                <c:pt idx="11">
                  <c:v>9.9309999999999992</c:v>
                </c:pt>
                <c:pt idx="12">
                  <c:v>6.5528000000000004</c:v>
                </c:pt>
                <c:pt idx="13">
                  <c:v>9.2103000000000002</c:v>
                </c:pt>
                <c:pt idx="14">
                  <c:v>7.8212000000000002</c:v>
                </c:pt>
                <c:pt idx="15">
                  <c:v>8.6930999999999994</c:v>
                </c:pt>
                <c:pt idx="16">
                  <c:v>6.4290000000000003</c:v>
                </c:pt>
                <c:pt idx="17">
                  <c:v>7.8887999999999998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F4B-4C4C-BB91-6B240509AC0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16/04/2025 - 08/04/2026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\£0.00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'Sheet1'!$A$2:$A$19</c:f>
              <c:strCache>
                <c:ptCount val="18"/>
                <c:pt idx="0">
                  <c:v>Passage To India CW26AD</c:v>
                </c:pt>
                <c:pt idx="1">
                  <c:v>Miller &amp; Carter Crewe CW26PB</c:v>
                </c:pt>
                <c:pt idx="2">
                  <c:v>Ebenezers Crewe CW26DF</c:v>
                </c:pt>
                <c:pt idx="3">
                  <c:v>Grand Junction Crewe CW12BZ</c:v>
                </c:pt>
                <c:pt idx="4">
                  <c:v>Hongs Noodle And Dumpl CW12BS</c:v>
                </c:pt>
                <c:pt idx="5">
                  <c:v>Four Eagles (Crewe) CW13AW</c:v>
                </c:pt>
                <c:pt idx="6">
                  <c:v>KFC Crewe Dunwoody Way CW13AS</c:v>
                </c:pt>
                <c:pt idx="7">
                  <c:v>McDonalds Crewe - Dunwoody CW13AW</c:v>
                </c:pt>
                <c:pt idx="8">
                  <c:v>Raven CW26NA</c:v>
                </c:pt>
                <c:pt idx="9">
                  <c:v>Borough Arms CW12BG</c:v>
                </c:pt>
                <c:pt idx="10">
                  <c:v>McDonalds Crewe - Macon Way CW16DR</c:v>
                </c:pt>
                <c:pt idx="11">
                  <c:v>Hops Belgian Bar CW12DF</c:v>
                </c:pt>
                <c:pt idx="12">
                  <c:v>Cheese Hall CW12BS</c:v>
                </c:pt>
                <c:pt idx="13">
                  <c:v>Dishers Pool &amp; Snooker CW26HL</c:v>
                </c:pt>
                <c:pt idx="14">
                  <c:v>Imperial Hotel CW27HR</c:v>
                </c:pt>
                <c:pt idx="15">
                  <c:v>British Lion CW26AL</c:v>
                </c:pt>
                <c:pt idx="16">
                  <c:v>Express Crewe CW27AT</c:v>
                </c:pt>
                <c:pt idx="17">
                  <c:v>Alberts Corner CW12DF</c:v>
                </c:pt>
              </c:strCache>
            </c:strRef>
          </c:cat>
          <c:val>
            <c:numRef>
              <c:f>'Sheet1'!$C$2:$C$19</c:f>
              <c:numCache>
                <c:formatCode>General</c:formatCode>
                <c:ptCount val="18"/>
                <c:pt idx="0">
                  <c:v>44.793100000000003</c:v>
                </c:pt>
                <c:pt idx="1">
                  <c:v>66.485600000000005</c:v>
                </c:pt>
                <c:pt idx="2">
                  <c:v>17.408899999999999</c:v>
                </c:pt>
                <c:pt idx="3">
                  <c:v>8.1472999999999995</c:v>
                </c:pt>
                <c:pt idx="4">
                  <c:v>16.9313</c:v>
                </c:pt>
                <c:pt idx="5">
                  <c:v>16.755299999999998</c:v>
                </c:pt>
                <c:pt idx="6">
                  <c:v>16.080100000000002</c:v>
                </c:pt>
                <c:pt idx="7">
                  <c:v>12.3767</c:v>
                </c:pt>
                <c:pt idx="8">
                  <c:v>9.5367999999999995</c:v>
                </c:pt>
                <c:pt idx="9">
                  <c:v>10.353199999999999</c:v>
                </c:pt>
                <c:pt idx="10">
                  <c:v>10.976599999999999</c:v>
                </c:pt>
                <c:pt idx="11">
                  <c:v>10.592499999999999</c:v>
                </c:pt>
                <c:pt idx="12">
                  <c:v>6.9046000000000003</c:v>
                </c:pt>
                <c:pt idx="13">
                  <c:v>9.5393000000000008</c:v>
                </c:pt>
                <c:pt idx="14">
                  <c:v>8.1405999999999992</c:v>
                </c:pt>
                <c:pt idx="15">
                  <c:v>8.8323</c:v>
                </c:pt>
                <c:pt idx="16">
                  <c:v>6.5031999999999996</c:v>
                </c:pt>
                <c:pt idx="17">
                  <c:v>7.9603999999999999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F4B-4C4C-BB91-6B240509AC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\£0.00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\£0.00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Passage To India CW26AD</c:v>
                </c:pt>
                <c:pt idx="1">
                  <c:v>Miller &amp; Carter Crewe CW26PB</c:v>
                </c:pt>
              </c:strCache>
            </c:strRef>
          </c:cat>
          <c:val>
            <c:numRef>
              <c:f>'Sheet1'!$D$2:$D$19</c:f>
              <c:numCache>
                <c:formatCode>General</c:formatCode>
                <c:ptCount val="18"/>
                <c:pt idx="0">
                  <c:v>4.5171000000000001</c:v>
                </c:pt>
                <c:pt idx="1">
                  <c:v>4.3022</c:v>
                </c:pt>
                <c:pt idx="2">
                  <c:v>4.2034000000000002</c:v>
                </c:pt>
                <c:pt idx="3">
                  <c:v>2.7118000000000002</c:v>
                </c:pt>
                <c:pt idx="4">
                  <c:v>2.5558000000000001</c:v>
                </c:pt>
                <c:pt idx="5">
                  <c:v>2.4634</c:v>
                </c:pt>
                <c:pt idx="6">
                  <c:v>1.7638</c:v>
                </c:pt>
                <c:pt idx="7">
                  <c:v>1.1408</c:v>
                </c:pt>
                <c:pt idx="8">
                  <c:v>1.0992999999999999</c:v>
                </c:pt>
                <c:pt idx="9">
                  <c:v>1.0513999999999999</c:v>
                </c:pt>
                <c:pt idx="10">
                  <c:v>0.85860000000000003</c:v>
                </c:pt>
                <c:pt idx="11">
                  <c:v>0.66149999999999998</c:v>
                </c:pt>
                <c:pt idx="12">
                  <c:v>0.3518</c:v>
                </c:pt>
                <c:pt idx="13">
                  <c:v>0.32900000000000001</c:v>
                </c:pt>
                <c:pt idx="14">
                  <c:v>0.31940000000000002</c:v>
                </c:pt>
                <c:pt idx="15">
                  <c:v>0.13919999999999999</c:v>
                </c:pt>
                <c:pt idx="16">
                  <c:v>7.4200000000000002E-2</c:v>
                </c:pt>
                <c:pt idx="17">
                  <c:v>7.1599999999999997E-2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38EA-43CC-AB55-7CAA73A7CB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\£0.00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22/02/2023 - 14/02/2024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A164-4EEC-8A04-E5C11D5922C5}"/>
              </c:ext>
            </c:extLst>
          </c:dPt>
          <c:cat>
            <c:strRef>
              <c:f>'Sheet1'!$A$2:$A$21</c:f>
              <c:strCache>
                <c:ptCount val="20"/>
                <c:pt idx="0">
                  <c:v>Mcdonalds Crewe Market Centre CW12NG</c:v>
                </c:pt>
                <c:pt idx="1">
                  <c:v>Burger King CW12RP</c:v>
                </c:pt>
                <c:pt idx="2">
                  <c:v>Hops Belgian Bar CW12DF</c:v>
                </c:pt>
                <c:pt idx="3">
                  <c:v>Grand Junction Crewe CW12BZ</c:v>
                </c:pt>
                <c:pt idx="4">
                  <c:v>Raven CW26NA</c:v>
                </c:pt>
                <c:pt idx="5">
                  <c:v>Hongs Noodle And Dumpl CW12BS</c:v>
                </c:pt>
                <c:pt idx="6">
                  <c:v>British Lion CW26AL</c:v>
                </c:pt>
                <c:pt idx="7">
                  <c:v>Ebenezers Crewe CW26DF</c:v>
                </c:pt>
                <c:pt idx="8">
                  <c:v>Borough Arms CW12BG</c:v>
                </c:pt>
                <c:pt idx="9">
                  <c:v>Four Eagles (Crewe) CW13AW</c:v>
                </c:pt>
                <c:pt idx="10">
                  <c:v>Dishers Pool &amp; Snooker CW26HL</c:v>
                </c:pt>
                <c:pt idx="11">
                  <c:v>Express Crewe CW27AT</c:v>
                </c:pt>
                <c:pt idx="12">
                  <c:v>Cheese Hall CW12BS</c:v>
                </c:pt>
                <c:pt idx="13">
                  <c:v>Alberts Corner CW12DF</c:v>
                </c:pt>
                <c:pt idx="14">
                  <c:v>Passage To India CW26AD</c:v>
                </c:pt>
                <c:pt idx="15">
                  <c:v>Imperial Hotel CW27HR</c:v>
                </c:pt>
                <c:pt idx="16">
                  <c:v>Miller &amp; Carter Crewe CW26PB</c:v>
                </c:pt>
                <c:pt idx="17">
                  <c:v>KFC Crewe Dunwoody Way CW13AS</c:v>
                </c:pt>
                <c:pt idx="18">
                  <c:v>McDonalds Crewe - Dunwoody CW13AW</c:v>
                </c:pt>
                <c:pt idx="19">
                  <c:v>McDonalds Crewe - Macon Way CW16DR</c:v>
                </c:pt>
              </c:strCache>
            </c:strRef>
          </c:cat>
          <c:val>
            <c:numRef>
              <c:f>'Sheet1'!$B$2:$B$21</c:f>
              <c:numCache>
                <c:formatCode>General</c:formatCode>
                <c:ptCount val="20"/>
                <c:pt idx="0">
                  <c:v>0</c:v>
                </c:pt>
                <c:pt idx="1">
                  <c:v>0</c:v>
                </c:pt>
                <c:pt idx="2">
                  <c:v>5.0000000000000001E-3</c:v>
                </c:pt>
                <c:pt idx="3">
                  <c:v>6.7999999999999996E-3</c:v>
                </c:pt>
                <c:pt idx="4">
                  <c:v>1.9E-2</c:v>
                </c:pt>
                <c:pt idx="5">
                  <c:v>1.5800000000000002E-2</c:v>
                </c:pt>
                <c:pt idx="6">
                  <c:v>4.4000000000000003E-3</c:v>
                </c:pt>
                <c:pt idx="7">
                  <c:v>1.4999999999999999E-2</c:v>
                </c:pt>
                <c:pt idx="8">
                  <c:v>1.5900000000000001E-2</c:v>
                </c:pt>
                <c:pt idx="9">
                  <c:v>3.7100000000000001E-2</c:v>
                </c:pt>
                <c:pt idx="10">
                  <c:v>1.78E-2</c:v>
                </c:pt>
                <c:pt idx="11">
                  <c:v>1.8599999999999998E-2</c:v>
                </c:pt>
                <c:pt idx="12">
                  <c:v>1.6500000000000001E-2</c:v>
                </c:pt>
                <c:pt idx="13">
                  <c:v>0.02</c:v>
                </c:pt>
                <c:pt idx="14">
                  <c:v>3.4200000000000001E-2</c:v>
                </c:pt>
                <c:pt idx="15">
                  <c:v>2.1100000000000001E-2</c:v>
                </c:pt>
                <c:pt idx="16">
                  <c:v>6.0699999999999997E-2</c:v>
                </c:pt>
                <c:pt idx="17">
                  <c:v>9.69E-2</c:v>
                </c:pt>
                <c:pt idx="18">
                  <c:v>0.26919999999999999</c:v>
                </c:pt>
                <c:pt idx="19">
                  <c:v>0.3251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164-4EEC-8A04-E5C11D5922C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16/04/2025 - 08/04/2026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'Sheet1'!$A$2:$A$21</c:f>
              <c:strCache>
                <c:ptCount val="20"/>
                <c:pt idx="0">
                  <c:v>Mcdonalds Crewe Market Centre CW12NG</c:v>
                </c:pt>
                <c:pt idx="1">
                  <c:v>Burger King CW12RP</c:v>
                </c:pt>
                <c:pt idx="2">
                  <c:v>Hops Belgian Bar CW12DF</c:v>
                </c:pt>
                <c:pt idx="3">
                  <c:v>Grand Junction Crewe CW12BZ</c:v>
                </c:pt>
                <c:pt idx="4">
                  <c:v>Raven CW26NA</c:v>
                </c:pt>
                <c:pt idx="5">
                  <c:v>Hongs Noodle And Dumpl CW12BS</c:v>
                </c:pt>
                <c:pt idx="6">
                  <c:v>British Lion CW26AL</c:v>
                </c:pt>
                <c:pt idx="7">
                  <c:v>Ebenezers Crewe CW26DF</c:v>
                </c:pt>
                <c:pt idx="8">
                  <c:v>Borough Arms CW12BG</c:v>
                </c:pt>
                <c:pt idx="9">
                  <c:v>Four Eagles (Crewe) CW13AW</c:v>
                </c:pt>
                <c:pt idx="10">
                  <c:v>Dishers Pool &amp; Snooker CW26HL</c:v>
                </c:pt>
                <c:pt idx="11">
                  <c:v>Express Crewe CW27AT</c:v>
                </c:pt>
                <c:pt idx="12">
                  <c:v>Cheese Hall CW12BS</c:v>
                </c:pt>
                <c:pt idx="13">
                  <c:v>Alberts Corner CW12DF</c:v>
                </c:pt>
                <c:pt idx="14">
                  <c:v>Passage To India CW26AD</c:v>
                </c:pt>
                <c:pt idx="15">
                  <c:v>Imperial Hotel CW27HR</c:v>
                </c:pt>
                <c:pt idx="16">
                  <c:v>Miller &amp; Carter Crewe CW26PB</c:v>
                </c:pt>
                <c:pt idx="17">
                  <c:v>KFC Crewe Dunwoody Way CW13AS</c:v>
                </c:pt>
                <c:pt idx="18">
                  <c:v>McDonalds Crewe - Dunwoody CW13AW</c:v>
                </c:pt>
                <c:pt idx="19">
                  <c:v>McDonalds Crewe - Macon Way CW16DR</c:v>
                </c:pt>
              </c:strCache>
            </c:strRef>
          </c:cat>
          <c:val>
            <c:numRef>
              <c:f>'Sheet1'!$C$2:$C$21</c:f>
              <c:numCache>
                <c:formatCode>General</c:formatCode>
                <c:ptCount val="20"/>
                <c:pt idx="0">
                  <c:v>0.1211</c:v>
                </c:pt>
                <c:pt idx="1">
                  <c:v>6.4100000000000004E-2</c:v>
                </c:pt>
                <c:pt idx="2">
                  <c:v>1.7399999999999999E-2</c:v>
                </c:pt>
                <c:pt idx="3">
                  <c:v>1.5299999999999999E-2</c:v>
                </c:pt>
                <c:pt idx="4">
                  <c:v>2.3099999999999999E-2</c:v>
                </c:pt>
                <c:pt idx="5">
                  <c:v>1.9199999999999998E-2</c:v>
                </c:pt>
                <c:pt idx="6">
                  <c:v>6.4999999999999997E-3</c:v>
                </c:pt>
                <c:pt idx="7">
                  <c:v>1.6899999999999998E-2</c:v>
                </c:pt>
                <c:pt idx="8">
                  <c:v>1.55E-2</c:v>
                </c:pt>
                <c:pt idx="9">
                  <c:v>3.61E-2</c:v>
                </c:pt>
                <c:pt idx="10">
                  <c:v>1.5699999999999999E-2</c:v>
                </c:pt>
                <c:pt idx="11">
                  <c:v>1.4800000000000001E-2</c:v>
                </c:pt>
                <c:pt idx="12">
                  <c:v>1.2200000000000001E-2</c:v>
                </c:pt>
                <c:pt idx="13">
                  <c:v>1.5299999999999999E-2</c:v>
                </c:pt>
                <c:pt idx="14">
                  <c:v>2.8199999999999999E-2</c:v>
                </c:pt>
                <c:pt idx="15">
                  <c:v>1.43E-2</c:v>
                </c:pt>
                <c:pt idx="16">
                  <c:v>4.5600000000000002E-2</c:v>
                </c:pt>
                <c:pt idx="17">
                  <c:v>6.9099999999999995E-2</c:v>
                </c:pt>
                <c:pt idx="18">
                  <c:v>0.2026</c:v>
                </c:pt>
                <c:pt idx="19">
                  <c:v>0.24610000000000001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164-4EEC-8A04-E5C11D5922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Mcdonalds Crewe Market Centre CW12NG</c:v>
                </c:pt>
                <c:pt idx="1">
                  <c:v>Burger King CW12RP</c:v>
                </c:pt>
              </c:strCache>
            </c:strRef>
          </c:cat>
          <c:val>
            <c:numRef>
              <c:f>'Sheet1'!$D$2:$D$21</c:f>
              <c:numCache>
                <c:formatCode>General</c:formatCode>
                <c:ptCount val="20"/>
                <c:pt idx="0">
                  <c:v>0.1211</c:v>
                </c:pt>
                <c:pt idx="1">
                  <c:v>6.4100000000000004E-2</c:v>
                </c:pt>
                <c:pt idx="2">
                  <c:v>1.24E-2</c:v>
                </c:pt>
                <c:pt idx="3">
                  <c:v>8.5000000000000006E-3</c:v>
                </c:pt>
                <c:pt idx="4">
                  <c:v>4.1000000000000003E-3</c:v>
                </c:pt>
                <c:pt idx="5">
                  <c:v>3.3999999999999998E-3</c:v>
                </c:pt>
                <c:pt idx="6">
                  <c:v>2.0999999999999999E-3</c:v>
                </c:pt>
                <c:pt idx="7">
                  <c:v>1.9E-3</c:v>
                </c:pt>
                <c:pt idx="8">
                  <c:v>-4.0000000000000002E-4</c:v>
                </c:pt>
                <c:pt idx="9">
                  <c:v>-1E-3</c:v>
                </c:pt>
                <c:pt idx="10">
                  <c:v>-2.0999999999999999E-3</c:v>
                </c:pt>
                <c:pt idx="11">
                  <c:v>-3.8E-3</c:v>
                </c:pt>
                <c:pt idx="12">
                  <c:v>-4.3E-3</c:v>
                </c:pt>
                <c:pt idx="13">
                  <c:v>-4.7000000000000002E-3</c:v>
                </c:pt>
                <c:pt idx="14">
                  <c:v>-6.0000000000000001E-3</c:v>
                </c:pt>
                <c:pt idx="15">
                  <c:v>-6.7999999999999996E-3</c:v>
                </c:pt>
                <c:pt idx="16">
                  <c:v>-1.5100000000000001E-2</c:v>
                </c:pt>
                <c:pt idx="17">
                  <c:v>-2.7799999999999998E-2</c:v>
                </c:pt>
                <c:pt idx="18">
                  <c:v>-6.6600000000000006E-2</c:v>
                </c:pt>
                <c:pt idx="19">
                  <c:v>-7.9000000000000001E-2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FC00-4A6F-9DC1-80EB7DAD5C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9EDA-4417-9030-35018818E20F}"/>
              </c:ext>
            </c:extLst>
          </c:dPt>
          <c:cat>
            <c:strRef>
              <c:f>'Sheet1'!$A$2:$A$8</c:f>
              <c:strCache>
                <c:ptCount val="7"/>
                <c:pt idx="0">
                  <c:v>18 to 24</c:v>
                </c:pt>
                <c:pt idx="1">
                  <c:v>25 to 34</c:v>
                </c:pt>
                <c:pt idx="2">
                  <c:v>35 to 44</c:v>
                </c:pt>
                <c:pt idx="3">
                  <c:v>45 to 54</c:v>
                </c:pt>
                <c:pt idx="4">
                  <c:v>55 to 64</c:v>
                </c:pt>
                <c:pt idx="5">
                  <c:v>65 to 74</c:v>
                </c:pt>
                <c:pt idx="6">
                  <c:v>75</c:v>
                </c:pt>
              </c:strCache>
            </c:strRef>
          </c:cat>
          <c:val>
            <c:numRef>
              <c:f>'Sheet1'!$B$2:$B$8</c:f>
              <c:numCache>
                <c:formatCode>General</c:formatCode>
                <c:ptCount val="7"/>
                <c:pt idx="0">
                  <c:v>7.4399999999999994E-2</c:v>
                </c:pt>
                <c:pt idx="1">
                  <c:v>0.215</c:v>
                </c:pt>
                <c:pt idx="2">
                  <c:v>0.27639999999999998</c:v>
                </c:pt>
                <c:pt idx="3">
                  <c:v>0.19020000000000001</c:v>
                </c:pt>
                <c:pt idx="4">
                  <c:v>0.15160000000000001</c:v>
                </c:pt>
                <c:pt idx="5">
                  <c:v>6.6900000000000001E-2</c:v>
                </c:pt>
                <c:pt idx="6">
                  <c:v>2.5000000000000001E-2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EDA-4417-9030-35018818E20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Imperial Hotel CW27HR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'Sheet1'!$A$2:$A$8</c:f>
              <c:strCache>
                <c:ptCount val="7"/>
                <c:pt idx="0">
                  <c:v>18 to 24</c:v>
                </c:pt>
                <c:pt idx="1">
                  <c:v>25 to 34</c:v>
                </c:pt>
                <c:pt idx="2">
                  <c:v>35 to 44</c:v>
                </c:pt>
                <c:pt idx="3">
                  <c:v>45 to 54</c:v>
                </c:pt>
                <c:pt idx="4">
                  <c:v>55 to 64</c:v>
                </c:pt>
                <c:pt idx="5">
                  <c:v>65 to 74</c:v>
                </c:pt>
                <c:pt idx="6">
                  <c:v>75</c:v>
                </c:pt>
              </c:strCache>
            </c:strRef>
          </c:cat>
          <c:val>
            <c:numRef>
              <c:f>'Sheet1'!$C$2:$C$8</c:f>
              <c:numCache>
                <c:formatCode>General</c:formatCode>
                <c:ptCount val="7"/>
                <c:pt idx="0">
                  <c:v>5.8500000000000003E-2</c:v>
                </c:pt>
                <c:pt idx="1">
                  <c:v>9.1399999999999995E-2</c:v>
                </c:pt>
                <c:pt idx="2">
                  <c:v>0.22270000000000001</c:v>
                </c:pt>
                <c:pt idx="3">
                  <c:v>0.41720000000000002</c:v>
                </c:pt>
                <c:pt idx="4">
                  <c:v>0.1948</c:v>
                </c:pt>
                <c:pt idx="5">
                  <c:v>1.4999999999999999E-2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EDA-4417-9030-35018818E2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18 to 24</c:v>
                </c:pt>
                <c:pt idx="1">
                  <c:v>25 to 34</c:v>
                </c:pt>
              </c:strCache>
            </c:strRef>
          </c:cat>
          <c:val>
            <c:numRef>
              <c:f>'Sheet1'!$D$2:$D$8</c:f>
              <c:numCache>
                <c:formatCode>General</c:formatCode>
                <c:ptCount val="7"/>
                <c:pt idx="0">
                  <c:v>-1.5900000000000001E-2</c:v>
                </c:pt>
                <c:pt idx="1">
                  <c:v>-0.1236</c:v>
                </c:pt>
                <c:pt idx="2">
                  <c:v>-5.3699999999999998E-2</c:v>
                </c:pt>
                <c:pt idx="3">
                  <c:v>0.22700000000000001</c:v>
                </c:pt>
                <c:pt idx="4">
                  <c:v>4.3200000000000002E-2</c:v>
                </c:pt>
                <c:pt idx="5">
                  <c:v>-5.1900000000000002E-2</c:v>
                </c:pt>
                <c:pt idx="6">
                  <c:v>-2.5000000000000001E-2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2D44-4243-A949-D2BC259E0B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F840-4758-8A8F-EA8DFDAA2903}"/>
              </c:ext>
            </c:extLst>
          </c:dPt>
          <c:cat>
            <c:strRef>
              <c:f>'Sheet1'!$A$2:$A$4</c:f>
              <c:strCache>
                <c:ptCount val="3"/>
                <c:pt idx="0">
                  <c:v>High Income</c:v>
                </c:pt>
                <c:pt idx="1">
                  <c:v>Medium Income</c:v>
                </c:pt>
                <c:pt idx="2">
                  <c:v>Low Income</c:v>
                </c:pt>
              </c:strCache>
            </c:strRef>
          </c:cat>
          <c:val>
            <c:numRef>
              <c:f>'Sheet1'!$B$2:$B$4</c:f>
              <c:numCache>
                <c:formatCode>General</c:formatCode>
                <c:ptCount val="3"/>
                <c:pt idx="0">
                  <c:v>0.18</c:v>
                </c:pt>
                <c:pt idx="1">
                  <c:v>0.52790000000000004</c:v>
                </c:pt>
                <c:pt idx="2">
                  <c:v>0.29199999999999998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840-4758-8A8F-EA8DFDAA290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Imperial Hotel CW27HR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'Sheet1'!$A$2:$A$4</c:f>
              <c:strCache>
                <c:ptCount val="3"/>
                <c:pt idx="0">
                  <c:v>High Income</c:v>
                </c:pt>
                <c:pt idx="1">
                  <c:v>Medium Income</c:v>
                </c:pt>
                <c:pt idx="2">
                  <c:v>Low Income</c:v>
                </c:pt>
              </c:strCache>
            </c:strRef>
          </c:cat>
          <c:val>
            <c:numRef>
              <c:f>'Sheet1'!$C$2:$C$4</c:f>
              <c:numCache>
                <c:formatCode>General</c:formatCode>
                <c:ptCount val="3"/>
                <c:pt idx="0">
                  <c:v>7.7999999999999996E-3</c:v>
                </c:pt>
                <c:pt idx="1">
                  <c:v>0.24959999999999999</c:v>
                </c:pt>
                <c:pt idx="2">
                  <c:v>0.74239999999999995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840-4758-8A8F-EA8DFDAA29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High Income</c:v>
                </c:pt>
                <c:pt idx="1">
                  <c:v>Medium Income</c:v>
                </c:pt>
              </c:strCache>
            </c:strRef>
          </c:cat>
          <c:val>
            <c:numRef>
              <c:f>'Sheet1'!$D$2:$D$4</c:f>
              <c:numCache>
                <c:formatCode>General</c:formatCode>
                <c:ptCount val="3"/>
                <c:pt idx="0">
                  <c:v>-0.17219999999999999</c:v>
                </c:pt>
                <c:pt idx="1">
                  <c:v>-0.27829999999999999</c:v>
                </c:pt>
                <c:pt idx="2">
                  <c:v>0.45040000000000002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B9AC-4F2B-8AEE-BCBDA6EBD1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D205-4E08-BB40-D1ABF6C37801}"/>
              </c:ext>
            </c:extLst>
          </c:dPt>
          <c:cat>
            <c:strRef>
              <c:f>'Sheet1'!$A$2:$A$3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'Sheet1'!$B$2:$B$3</c:f>
              <c:numCache>
                <c:formatCode>General</c:formatCode>
                <c:ptCount val="2"/>
                <c:pt idx="0">
                  <c:v>0.42630000000000001</c:v>
                </c:pt>
                <c:pt idx="1">
                  <c:v>0.5736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205-4E08-BB40-D1ABF6C3780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Imperial Hotel CW27HR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'Sheet1'!$C$2:$C$3</c:f>
              <c:numCache>
                <c:formatCode>General</c:formatCode>
                <c:ptCount val="2"/>
                <c:pt idx="0">
                  <c:v>0.2084</c:v>
                </c:pt>
                <c:pt idx="1">
                  <c:v>0.79149999999999998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205-4E08-BB40-D1ABF6C378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'Sheet1'!$D$2:$D$3</c:f>
              <c:numCache>
                <c:formatCode>General</c:formatCode>
                <c:ptCount val="2"/>
                <c:pt idx="0">
                  <c:v>-0.21790000000000001</c:v>
                </c:pt>
                <c:pt idx="1">
                  <c:v>0.21790000000000001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6723-45EB-A800-498E60475C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B0E1-4252-A23C-6526325808AF}"/>
              </c:ext>
            </c:extLst>
          </c:dPt>
          <c:cat>
            <c:strRef>
              <c:f>'Sheet1'!$A$2:$A$9</c:f>
              <c:strCache>
                <c:ptCount val="8"/>
                <c:pt idx="0">
                  <c:v>Family Familiar</c:v>
                </c:pt>
                <c:pt idx="1">
                  <c:v>Occasional &amp; Local</c:v>
                </c:pt>
                <c:pt idx="2">
                  <c:v>Mid-Week Seniors</c:v>
                </c:pt>
                <c:pt idx="3">
                  <c:v>Part Of The Pub</c:v>
                </c:pt>
                <c:pt idx="4">
                  <c:v>Metro Sophisticates</c:v>
                </c:pt>
                <c:pt idx="5">
                  <c:v>Young &amp; Connected</c:v>
                </c:pt>
                <c:pt idx="6">
                  <c:v>Bubbly Weekenders</c:v>
                </c:pt>
                <c:pt idx="7">
                  <c:v>Upmarket Diners</c:v>
                </c:pt>
              </c:strCache>
            </c:strRef>
          </c:cat>
          <c:val>
            <c:numRef>
              <c:f>'Sheet1'!$B$2:$B$9</c:f>
              <c:numCache>
                <c:formatCode>General</c:formatCode>
                <c:ptCount val="8"/>
                <c:pt idx="0">
                  <c:v>0.23200000000000001</c:v>
                </c:pt>
                <c:pt idx="1">
                  <c:v>6.9900000000000004E-2</c:v>
                </c:pt>
                <c:pt idx="2">
                  <c:v>0.1232</c:v>
                </c:pt>
                <c:pt idx="3">
                  <c:v>7.2599999999999998E-2</c:v>
                </c:pt>
                <c:pt idx="4">
                  <c:v>6.8199999999999997E-2</c:v>
                </c:pt>
                <c:pt idx="5">
                  <c:v>0.1555</c:v>
                </c:pt>
                <c:pt idx="6">
                  <c:v>0.11020000000000001</c:v>
                </c:pt>
                <c:pt idx="7">
                  <c:v>0.1681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0E1-4252-A23C-6526325808A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Imperial Hotel CW27HR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'Sheet1'!$A$2:$A$9</c:f>
              <c:strCache>
                <c:ptCount val="8"/>
                <c:pt idx="0">
                  <c:v>Family Familiar</c:v>
                </c:pt>
                <c:pt idx="1">
                  <c:v>Occasional &amp; Local</c:v>
                </c:pt>
                <c:pt idx="2">
                  <c:v>Mid-Week Seniors</c:v>
                </c:pt>
                <c:pt idx="3">
                  <c:v>Part Of The Pub</c:v>
                </c:pt>
                <c:pt idx="4">
                  <c:v>Metro Sophisticates</c:v>
                </c:pt>
                <c:pt idx="5">
                  <c:v>Young &amp; Connected</c:v>
                </c:pt>
                <c:pt idx="6">
                  <c:v>Bubbly Weekenders</c:v>
                </c:pt>
                <c:pt idx="7">
                  <c:v>Upmarket Diners</c:v>
                </c:pt>
              </c:strCache>
            </c:strRef>
          </c:cat>
          <c:val>
            <c:numRef>
              <c:f>'Sheet1'!$C$2:$C$9</c:f>
              <c:numCache>
                <c:formatCode>General</c:formatCode>
                <c:ptCount val="8"/>
                <c:pt idx="0">
                  <c:v>0.24859999999999999</c:v>
                </c:pt>
                <c:pt idx="1">
                  <c:v>5.1999999999999998E-2</c:v>
                </c:pt>
                <c:pt idx="2">
                  <c:v>7.2400000000000006E-2</c:v>
                </c:pt>
                <c:pt idx="3">
                  <c:v>0.1079</c:v>
                </c:pt>
                <c:pt idx="4">
                  <c:v>9.7000000000000003E-3</c:v>
                </c:pt>
                <c:pt idx="5">
                  <c:v>0.1845</c:v>
                </c:pt>
                <c:pt idx="6">
                  <c:v>0.26590000000000003</c:v>
                </c:pt>
                <c:pt idx="7">
                  <c:v>5.8599999999999999E-2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0E1-4252-A23C-6526325808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Family Familiar</c:v>
                </c:pt>
                <c:pt idx="1">
                  <c:v>Occasional &amp; Local</c:v>
                </c:pt>
              </c:strCache>
            </c:strRef>
          </c:cat>
          <c:val>
            <c:numRef>
              <c:f>'Sheet1'!$D$2:$D$9</c:f>
              <c:numCache>
                <c:formatCode>General</c:formatCode>
                <c:ptCount val="8"/>
                <c:pt idx="0">
                  <c:v>1.66E-2</c:v>
                </c:pt>
                <c:pt idx="1">
                  <c:v>-1.7899999999999999E-2</c:v>
                </c:pt>
                <c:pt idx="2">
                  <c:v>-5.0799999999999998E-2</c:v>
                </c:pt>
                <c:pt idx="3">
                  <c:v>3.5299999999999998E-2</c:v>
                </c:pt>
                <c:pt idx="4">
                  <c:v>-5.8500000000000003E-2</c:v>
                </c:pt>
                <c:pt idx="5">
                  <c:v>2.9000000000000001E-2</c:v>
                </c:pt>
                <c:pt idx="6">
                  <c:v>0.15570000000000001</c:v>
                </c:pt>
                <c:pt idx="7">
                  <c:v>-0.1095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40C2-416F-9084-289947F6A1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7CF7-4713-B5F8-2BE3FD8B9EF5}"/>
              </c:ext>
            </c:extLst>
          </c:dPt>
          <c:cat>
            <c:strRef>
              <c:f>'Sheet1'!$A$2:$A$8</c:f>
              <c:strCache>
                <c:ptCount val="7"/>
                <c:pt idx="0">
                  <c:v>0-1 Mile</c:v>
                </c:pt>
                <c:pt idx="1">
                  <c:v>1-3 Miles</c:v>
                </c:pt>
                <c:pt idx="2">
                  <c:v>3-5 Miles</c:v>
                </c:pt>
                <c:pt idx="3">
                  <c:v>5-10 Miles</c:v>
                </c:pt>
                <c:pt idx="4">
                  <c:v>10-20 Miles</c:v>
                </c:pt>
                <c:pt idx="5">
                  <c:v>20-50 Miles</c:v>
                </c:pt>
                <c:pt idx="6">
                  <c:v>National</c:v>
                </c:pt>
              </c:strCache>
            </c:strRef>
          </c:cat>
          <c:val>
            <c:numRef>
              <c:f>'Sheet1'!$B$2:$B$8</c:f>
              <c:numCache>
                <c:formatCode>General</c:formatCode>
                <c:ptCount val="7"/>
                <c:pt idx="0">
                  <c:v>0.19839999999999999</c:v>
                </c:pt>
                <c:pt idx="1">
                  <c:v>0.27900000000000003</c:v>
                </c:pt>
                <c:pt idx="2">
                  <c:v>0.1305</c:v>
                </c:pt>
                <c:pt idx="3">
                  <c:v>0.13500000000000001</c:v>
                </c:pt>
                <c:pt idx="4">
                  <c:v>9.8400000000000001E-2</c:v>
                </c:pt>
                <c:pt idx="5">
                  <c:v>8.1100000000000005E-2</c:v>
                </c:pt>
                <c:pt idx="6">
                  <c:v>7.7200000000000005E-2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CF7-4713-B5F8-2BE3FD8B9EF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Imperial Hotel CW27HR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'Sheet1'!$A$2:$A$8</c:f>
              <c:strCache>
                <c:ptCount val="7"/>
                <c:pt idx="0">
                  <c:v>0-1 Mile</c:v>
                </c:pt>
                <c:pt idx="1">
                  <c:v>1-3 Miles</c:v>
                </c:pt>
                <c:pt idx="2">
                  <c:v>3-5 Miles</c:v>
                </c:pt>
                <c:pt idx="3">
                  <c:v>5-10 Miles</c:v>
                </c:pt>
                <c:pt idx="4">
                  <c:v>10-20 Miles</c:v>
                </c:pt>
                <c:pt idx="5">
                  <c:v>20-50 Miles</c:v>
                </c:pt>
                <c:pt idx="6">
                  <c:v>National</c:v>
                </c:pt>
              </c:strCache>
            </c:strRef>
          </c:cat>
          <c:val>
            <c:numRef>
              <c:f>'Sheet1'!$C$2:$C$8</c:f>
              <c:numCache>
                <c:formatCode>General</c:formatCode>
                <c:ptCount val="7"/>
                <c:pt idx="0">
                  <c:v>0.74709999999999999</c:v>
                </c:pt>
                <c:pt idx="1">
                  <c:v>0.1105</c:v>
                </c:pt>
                <c:pt idx="2">
                  <c:v>1.0800000000000001E-2</c:v>
                </c:pt>
                <c:pt idx="3">
                  <c:v>3.1899999999999998E-2</c:v>
                </c:pt>
                <c:pt idx="4">
                  <c:v>2.64E-2</c:v>
                </c:pt>
                <c:pt idx="5">
                  <c:v>3.7999999999999999E-2</c:v>
                </c:pt>
                <c:pt idx="6">
                  <c:v>3.5000000000000003E-2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CF7-4713-B5F8-2BE3FD8B9E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0-1 Mile</c:v>
                </c:pt>
                <c:pt idx="1">
                  <c:v>1-3 Miles</c:v>
                </c:pt>
              </c:strCache>
            </c:strRef>
          </c:cat>
          <c:val>
            <c:numRef>
              <c:f>'Sheet1'!$D$2:$D$8</c:f>
              <c:numCache>
                <c:formatCode>General</c:formatCode>
                <c:ptCount val="7"/>
                <c:pt idx="0">
                  <c:v>0.54869999999999997</c:v>
                </c:pt>
                <c:pt idx="1">
                  <c:v>-0.16850000000000001</c:v>
                </c:pt>
                <c:pt idx="2">
                  <c:v>-0.1197</c:v>
                </c:pt>
                <c:pt idx="3">
                  <c:v>-0.1031</c:v>
                </c:pt>
                <c:pt idx="4">
                  <c:v>-7.1999999999999995E-2</c:v>
                </c:pt>
                <c:pt idx="5">
                  <c:v>-4.3099999999999999E-2</c:v>
                </c:pt>
                <c:pt idx="6">
                  <c:v>-4.2200000000000001E-2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A0A4-45C4-95CC-F8FB11CF62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Latitude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'Sheet1'!$A$2:$A$21</c:f>
              <c:strCache>
                <c:ptCount val="20"/>
                <c:pt idx="0">
                  <c:v>Imperial Hotel CW27HR</c:v>
                </c:pt>
                <c:pt idx="1">
                  <c:v>McDonalds Crewe - Dunwoody CW13AW</c:v>
                </c:pt>
                <c:pt idx="2">
                  <c:v>McDonalds Crewe - Macon Way CW16DR</c:v>
                </c:pt>
                <c:pt idx="3">
                  <c:v>Mcdonalds Crewe Market Centre CW12NG</c:v>
                </c:pt>
                <c:pt idx="4">
                  <c:v>Express Crewe CW27AT</c:v>
                </c:pt>
                <c:pt idx="5">
                  <c:v>Alberts Corner CW12DF</c:v>
                </c:pt>
                <c:pt idx="6">
                  <c:v>Raven CW26NA</c:v>
                </c:pt>
                <c:pt idx="7">
                  <c:v>Cheese Hall CW12BS</c:v>
                </c:pt>
                <c:pt idx="8">
                  <c:v>Grand Junction Crewe CW12BZ</c:v>
                </c:pt>
                <c:pt idx="9">
                  <c:v>Four Eagles (Crewe) CW13AW</c:v>
                </c:pt>
                <c:pt idx="10">
                  <c:v>KFC Crewe Dunwoody Way CW13AS</c:v>
                </c:pt>
                <c:pt idx="11">
                  <c:v>Dishers Pool &amp; Snooker CW26HL</c:v>
                </c:pt>
                <c:pt idx="12">
                  <c:v>British Lion CW26AL</c:v>
                </c:pt>
                <c:pt idx="13">
                  <c:v>Burger King CW12RP</c:v>
                </c:pt>
                <c:pt idx="14">
                  <c:v>Hops Belgian Bar CW12DF</c:v>
                </c:pt>
                <c:pt idx="15">
                  <c:v>Ebenezers Crewe CW26DF</c:v>
                </c:pt>
                <c:pt idx="16">
                  <c:v>Passage To India CW26AD</c:v>
                </c:pt>
                <c:pt idx="17">
                  <c:v>Miller &amp; Carter Crewe CW26PB</c:v>
                </c:pt>
                <c:pt idx="18">
                  <c:v>Borough Arms CW12BG</c:v>
                </c:pt>
                <c:pt idx="19">
                  <c:v>Hongs Noodle And Dumpl CW12BS</c:v>
                </c:pt>
              </c:strCache>
            </c:strRef>
          </c:cat>
          <c:val>
            <c:numRef>
              <c:f>'Sheet1'!$F$2:$F$21</c:f>
              <c:numCache>
                <c:formatCode>General</c:formatCode>
                <c:ptCount val="20"/>
                <c:pt idx="0">
                  <c:v>0.1525</c:v>
                </c:pt>
                <c:pt idx="1">
                  <c:v>0.1051</c:v>
                </c:pt>
                <c:pt idx="2">
                  <c:v>9.9299999999999999E-2</c:v>
                </c:pt>
                <c:pt idx="3">
                  <c:v>9.8500000000000004E-2</c:v>
                </c:pt>
                <c:pt idx="4">
                  <c:v>9.3200000000000005E-2</c:v>
                </c:pt>
                <c:pt idx="5">
                  <c:v>7.3899999999999993E-2</c:v>
                </c:pt>
                <c:pt idx="6">
                  <c:v>4.7800000000000002E-2</c:v>
                </c:pt>
                <c:pt idx="7">
                  <c:v>4.7699999999999999E-2</c:v>
                </c:pt>
                <c:pt idx="8">
                  <c:v>3.3599999999999998E-2</c:v>
                </c:pt>
                <c:pt idx="9">
                  <c:v>3.27E-2</c:v>
                </c:pt>
                <c:pt idx="10">
                  <c:v>3.0099999999999998E-2</c:v>
                </c:pt>
                <c:pt idx="11">
                  <c:v>2.5999999999999999E-2</c:v>
                </c:pt>
                <c:pt idx="12">
                  <c:v>2.5000000000000001E-2</c:v>
                </c:pt>
                <c:pt idx="13">
                  <c:v>2.46E-2</c:v>
                </c:pt>
                <c:pt idx="14">
                  <c:v>2.4299999999999999E-2</c:v>
                </c:pt>
                <c:pt idx="15">
                  <c:v>2.0400000000000001E-2</c:v>
                </c:pt>
                <c:pt idx="16">
                  <c:v>1.7399999999999999E-2</c:v>
                </c:pt>
                <c:pt idx="17">
                  <c:v>1.6299999999999999E-2</c:v>
                </c:pt>
                <c:pt idx="18">
                  <c:v>1.61E-2</c:v>
                </c:pt>
                <c:pt idx="19">
                  <c:v>1.4500000000000001E-2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A1-46E7-8AF1-977CCD0923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28160"/>
        <c:axId val="156329408"/>
      </c:barChart>
      <c:catAx>
        <c:axId val="15632816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29408"/>
        <c:crosses val="autoZero"/>
        <c:auto val="1"/>
        <c:lblAlgn val="ctr"/>
        <c:lblOffset val="100"/>
        <c:noMultiLvlLbl val="0"/>
      </c:catAx>
      <c:valAx>
        <c:axId val="156329408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28160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22/02/2023 - 14/02/2024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6B4C-407D-B9EB-8D2E8240F7EC}"/>
              </c:ext>
            </c:extLst>
          </c:dPt>
          <c:cat>
            <c:strRef>
              <c:f>'Sheet1'!$A$2:$A$21</c:f>
              <c:strCache>
                <c:ptCount val="20"/>
                <c:pt idx="0">
                  <c:v>Mcdonalds Crewe Market Centre CW12NG</c:v>
                </c:pt>
                <c:pt idx="1">
                  <c:v>Burger King CW12RP</c:v>
                </c:pt>
                <c:pt idx="2">
                  <c:v>Grand Junction Crewe CW12BZ</c:v>
                </c:pt>
                <c:pt idx="3">
                  <c:v>Hops Belgian Bar CW12DF</c:v>
                </c:pt>
                <c:pt idx="4">
                  <c:v>British Lion CW26AL</c:v>
                </c:pt>
                <c:pt idx="5">
                  <c:v>Raven CW26NA</c:v>
                </c:pt>
                <c:pt idx="6">
                  <c:v>Ebenezers Crewe CW26DF</c:v>
                </c:pt>
                <c:pt idx="7">
                  <c:v>Borough Arms CW12BG</c:v>
                </c:pt>
                <c:pt idx="8">
                  <c:v>Hongs Noodle And Dumpl CW12BS</c:v>
                </c:pt>
                <c:pt idx="9">
                  <c:v>Passage To India CW26AD</c:v>
                </c:pt>
                <c:pt idx="10">
                  <c:v>Dishers Pool &amp; Snooker CW26HL</c:v>
                </c:pt>
                <c:pt idx="11">
                  <c:v>Alberts Corner CW12DF</c:v>
                </c:pt>
                <c:pt idx="12">
                  <c:v>KFC Crewe Dunwoody Way CW13AS</c:v>
                </c:pt>
                <c:pt idx="13">
                  <c:v>Miller &amp; Carter Crewe CW26PB</c:v>
                </c:pt>
                <c:pt idx="14">
                  <c:v>Four Eagles (Crewe) CW13AW</c:v>
                </c:pt>
                <c:pt idx="15">
                  <c:v>Express Crewe CW27AT</c:v>
                </c:pt>
                <c:pt idx="16">
                  <c:v>Cheese Hall CW12BS</c:v>
                </c:pt>
                <c:pt idx="17">
                  <c:v>Imperial Hotel CW27HR</c:v>
                </c:pt>
                <c:pt idx="18">
                  <c:v>McDonalds Crewe - Dunwoody CW13AW</c:v>
                </c:pt>
                <c:pt idx="19">
                  <c:v>McDonalds Crewe - Macon Way CW16DR</c:v>
                </c:pt>
              </c:strCache>
            </c:strRef>
          </c:cat>
          <c:val>
            <c:numRef>
              <c:f>'Sheet1'!$B$2:$B$21</c:f>
              <c:numCache>
                <c:formatCode>General</c:formatCode>
                <c:ptCount val="20"/>
                <c:pt idx="0">
                  <c:v>0</c:v>
                </c:pt>
                <c:pt idx="1">
                  <c:v>0</c:v>
                </c:pt>
                <c:pt idx="2">
                  <c:v>1.5699999999999999E-2</c:v>
                </c:pt>
                <c:pt idx="3">
                  <c:v>7.0000000000000001E-3</c:v>
                </c:pt>
                <c:pt idx="4">
                  <c:v>1.0200000000000001E-2</c:v>
                </c:pt>
                <c:pt idx="5">
                  <c:v>3.85E-2</c:v>
                </c:pt>
                <c:pt idx="6">
                  <c:v>2.01E-2</c:v>
                </c:pt>
                <c:pt idx="7">
                  <c:v>1.3899999999999999E-2</c:v>
                </c:pt>
                <c:pt idx="8">
                  <c:v>1.6199999999999999E-2</c:v>
                </c:pt>
                <c:pt idx="9">
                  <c:v>2.1399999999999999E-2</c:v>
                </c:pt>
                <c:pt idx="10">
                  <c:v>3.44E-2</c:v>
                </c:pt>
                <c:pt idx="11">
                  <c:v>7.3099999999999998E-2</c:v>
                </c:pt>
                <c:pt idx="12">
                  <c:v>4.5600000000000002E-2</c:v>
                </c:pt>
                <c:pt idx="13">
                  <c:v>2.7699999999999999E-2</c:v>
                </c:pt>
                <c:pt idx="14">
                  <c:v>4.58E-2</c:v>
                </c:pt>
                <c:pt idx="15">
                  <c:v>8.6699999999999999E-2</c:v>
                </c:pt>
                <c:pt idx="16">
                  <c:v>5.6899999999999999E-2</c:v>
                </c:pt>
                <c:pt idx="17">
                  <c:v>0.14599999999999999</c:v>
                </c:pt>
                <c:pt idx="18">
                  <c:v>0.16159999999999999</c:v>
                </c:pt>
                <c:pt idx="19">
                  <c:v>0.1782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B4C-407D-B9EB-8D2E8240F7E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16/04/2025 - 08/04/2026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'Sheet1'!$A$2:$A$21</c:f>
              <c:strCache>
                <c:ptCount val="20"/>
                <c:pt idx="0">
                  <c:v>Mcdonalds Crewe Market Centre CW12NG</c:v>
                </c:pt>
                <c:pt idx="1">
                  <c:v>Burger King CW12RP</c:v>
                </c:pt>
                <c:pt idx="2">
                  <c:v>Grand Junction Crewe CW12BZ</c:v>
                </c:pt>
                <c:pt idx="3">
                  <c:v>Hops Belgian Bar CW12DF</c:v>
                </c:pt>
                <c:pt idx="4">
                  <c:v>British Lion CW26AL</c:v>
                </c:pt>
                <c:pt idx="5">
                  <c:v>Raven CW26NA</c:v>
                </c:pt>
                <c:pt idx="6">
                  <c:v>Ebenezers Crewe CW26DF</c:v>
                </c:pt>
                <c:pt idx="7">
                  <c:v>Borough Arms CW12BG</c:v>
                </c:pt>
                <c:pt idx="8">
                  <c:v>Hongs Noodle And Dumpl CW12BS</c:v>
                </c:pt>
                <c:pt idx="9">
                  <c:v>Passage To India CW26AD</c:v>
                </c:pt>
                <c:pt idx="10">
                  <c:v>Dishers Pool &amp; Snooker CW26HL</c:v>
                </c:pt>
                <c:pt idx="11">
                  <c:v>Alberts Corner CW12DF</c:v>
                </c:pt>
                <c:pt idx="12">
                  <c:v>KFC Crewe Dunwoody Way CW13AS</c:v>
                </c:pt>
                <c:pt idx="13">
                  <c:v>Miller &amp; Carter Crewe CW26PB</c:v>
                </c:pt>
                <c:pt idx="14">
                  <c:v>Four Eagles (Crewe) CW13AW</c:v>
                </c:pt>
                <c:pt idx="15">
                  <c:v>Express Crewe CW27AT</c:v>
                </c:pt>
                <c:pt idx="16">
                  <c:v>Cheese Hall CW12BS</c:v>
                </c:pt>
                <c:pt idx="17">
                  <c:v>Imperial Hotel CW27HR</c:v>
                </c:pt>
                <c:pt idx="18">
                  <c:v>McDonalds Crewe - Dunwoody CW13AW</c:v>
                </c:pt>
                <c:pt idx="19">
                  <c:v>McDonalds Crewe - Macon Way CW16DR</c:v>
                </c:pt>
              </c:strCache>
            </c:strRef>
          </c:cat>
          <c:val>
            <c:numRef>
              <c:f>'Sheet1'!$C$2:$C$21</c:f>
              <c:numCache>
                <c:formatCode>General</c:formatCode>
                <c:ptCount val="20"/>
                <c:pt idx="0">
                  <c:v>0.1079</c:v>
                </c:pt>
                <c:pt idx="1">
                  <c:v>3.1600000000000003E-2</c:v>
                </c:pt>
                <c:pt idx="2">
                  <c:v>3.7499999999999999E-2</c:v>
                </c:pt>
                <c:pt idx="3">
                  <c:v>2.4799999999999999E-2</c:v>
                </c:pt>
                <c:pt idx="4">
                  <c:v>2.5600000000000001E-2</c:v>
                </c:pt>
                <c:pt idx="5">
                  <c:v>4.4299999999999999E-2</c:v>
                </c:pt>
                <c:pt idx="6">
                  <c:v>2.5100000000000001E-2</c:v>
                </c:pt>
                <c:pt idx="7">
                  <c:v>1.6299999999999999E-2</c:v>
                </c:pt>
                <c:pt idx="8">
                  <c:v>1.7600000000000001E-2</c:v>
                </c:pt>
                <c:pt idx="9">
                  <c:v>2.0299999999999999E-2</c:v>
                </c:pt>
                <c:pt idx="10">
                  <c:v>2.93E-2</c:v>
                </c:pt>
                <c:pt idx="11">
                  <c:v>6.59E-2</c:v>
                </c:pt>
                <c:pt idx="12">
                  <c:v>3.7999999999999999E-2</c:v>
                </c:pt>
                <c:pt idx="13">
                  <c:v>1.8200000000000001E-2</c:v>
                </c:pt>
                <c:pt idx="14">
                  <c:v>3.5000000000000003E-2</c:v>
                </c:pt>
                <c:pt idx="15">
                  <c:v>7.4099999999999999E-2</c:v>
                </c:pt>
                <c:pt idx="16">
                  <c:v>4.2799999999999998E-2</c:v>
                </c:pt>
                <c:pt idx="17">
                  <c:v>0.1087</c:v>
                </c:pt>
                <c:pt idx="18">
                  <c:v>0.1191</c:v>
                </c:pt>
                <c:pt idx="19">
                  <c:v>0.11700000000000001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B4C-407D-B9EB-8D2E8240F7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Mcdonalds Crewe Market Centre CW12NG</c:v>
                </c:pt>
                <c:pt idx="1">
                  <c:v>Burger King CW12RP</c:v>
                </c:pt>
              </c:strCache>
            </c:strRef>
          </c:cat>
          <c:val>
            <c:numRef>
              <c:f>'Sheet1'!$D$2:$D$21</c:f>
              <c:numCache>
                <c:formatCode>General</c:formatCode>
                <c:ptCount val="20"/>
                <c:pt idx="0">
                  <c:v>0.1079</c:v>
                </c:pt>
                <c:pt idx="1">
                  <c:v>3.1600000000000003E-2</c:v>
                </c:pt>
                <c:pt idx="2">
                  <c:v>2.18E-2</c:v>
                </c:pt>
                <c:pt idx="3">
                  <c:v>1.78E-2</c:v>
                </c:pt>
                <c:pt idx="4">
                  <c:v>1.54E-2</c:v>
                </c:pt>
                <c:pt idx="5">
                  <c:v>5.7999999999999996E-3</c:v>
                </c:pt>
                <c:pt idx="6">
                  <c:v>5.0000000000000001E-3</c:v>
                </c:pt>
                <c:pt idx="7">
                  <c:v>2.3999999999999998E-3</c:v>
                </c:pt>
                <c:pt idx="8">
                  <c:v>1.4E-3</c:v>
                </c:pt>
                <c:pt idx="9">
                  <c:v>-1.1000000000000001E-3</c:v>
                </c:pt>
                <c:pt idx="10">
                  <c:v>-5.1000000000000004E-3</c:v>
                </c:pt>
                <c:pt idx="11">
                  <c:v>-7.1999999999999998E-3</c:v>
                </c:pt>
                <c:pt idx="12">
                  <c:v>-7.6E-3</c:v>
                </c:pt>
                <c:pt idx="13">
                  <c:v>-9.4999999999999998E-3</c:v>
                </c:pt>
                <c:pt idx="14">
                  <c:v>-1.0800000000000001E-2</c:v>
                </c:pt>
                <c:pt idx="15">
                  <c:v>-1.26E-2</c:v>
                </c:pt>
                <c:pt idx="16">
                  <c:v>-1.41E-2</c:v>
                </c:pt>
                <c:pt idx="17">
                  <c:v>-3.73E-2</c:v>
                </c:pt>
                <c:pt idx="18">
                  <c:v>-4.2500000000000003E-2</c:v>
                </c:pt>
                <c:pt idx="19">
                  <c:v>-6.1199999999999997E-2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0FAE-4985-8E8A-227115E5C7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7195164974607409E-2"/>
          <c:y val="2.8981141881795684E-2"/>
          <c:w val="0.87665894018354529"/>
          <c:h val="0.7806265456368007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cat>
            <c:strRef>
              <c:f>'Sheet1'!$A$2:$A$6</c:f>
              <c:strCache>
                <c:ptCount val="5"/>
                <c:pt idx="0">
                  <c:v>Fireside Town &amp; City</c:v>
                </c:pt>
                <c:pt idx="1">
                  <c:v>Fireside Collection</c:v>
                </c:pt>
                <c:pt idx="2">
                  <c:v>Mighty Local</c:v>
                </c:pt>
                <c:pt idx="3">
                  <c:v>Our Local</c:v>
                </c:pt>
                <c:pt idx="4">
                  <c:v>Fireside Inns</c:v>
                </c:pt>
              </c:strCache>
            </c:strRef>
          </c:cat>
          <c:val>
            <c:numRef>
              <c:f>'Sheet1'!$B$2:$B$6</c:f>
              <c:numCache>
                <c:formatCode>General</c:formatCode>
                <c:ptCount val="5"/>
                <c:pt idx="0">
                  <c:v>-0.20571114109109701</c:v>
                </c:pt>
                <c:pt idx="1">
                  <c:v>-0.25074750084466302</c:v>
                </c:pt>
                <c:pt idx="2">
                  <c:v>0.74920249082607404</c:v>
                </c:pt>
                <c:pt idx="3">
                  <c:v>0.29176197401612303</c:v>
                </c:pt>
                <c:pt idx="4">
                  <c:v>-8.7293314604330402E-2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D20-4DEB-8539-304711C3A7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5310496"/>
        <c:axId val="674494656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OK Match</c:v>
                </c:pt>
              </c:strCache>
            </c:strRef>
          </c:tx>
          <c:spPr>
            <a:ln w="25400">
              <a:solidFill>
                <a:srgbClr val="4FC042"/>
              </a:solidFill>
              <a:prstDash val="solid"/>
              <a:round/>
            </a:ln>
            <a:effectLst/>
          </c:spPr>
          <c:marker>
            <c:symbol val="none"/>
          </c:marker>
          <c:cat>
            <c:strRef>
              <c:f>'Sheet1'!$A$2:$A$6</c:f>
              <c:strCache>
                <c:ptCount val="5"/>
                <c:pt idx="0">
                  <c:v>Fireside Town &amp; City</c:v>
                </c:pt>
                <c:pt idx="1">
                  <c:v>Fireside Collection</c:v>
                </c:pt>
                <c:pt idx="2">
                  <c:v>Mighty Local</c:v>
                </c:pt>
                <c:pt idx="3">
                  <c:v>Our Local</c:v>
                </c:pt>
                <c:pt idx="4">
                  <c:v>Fireside Inns</c:v>
                </c:pt>
              </c:strCache>
            </c:strRef>
          </c:cat>
          <c:val>
            <c:numRef>
              <c:f>'Sheet1'!$C$2:$C$6</c:f>
              <c:numCache>
                <c:formatCode>General</c:formatCode>
                <c:ptCount val="5"/>
                <c:pt idx="0">
                  <c:v>0.7</c:v>
                </c:pt>
                <c:pt idx="1">
                  <c:v>0.7</c:v>
                </c:pt>
                <c:pt idx="2">
                  <c:v>0.7</c:v>
                </c:pt>
                <c:pt idx="3">
                  <c:v>0.7</c:v>
                </c:pt>
                <c:pt idx="4">
                  <c:v>0.7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D20-4DEB-8539-304711C3A7B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Perfect Match</c:v>
                </c:pt>
              </c:strCache>
            </c:strRef>
          </c:tx>
          <c:spPr>
            <a:ln w="25400">
              <a:solidFill>
                <a:srgbClr val="FDBC05"/>
              </a:solidFill>
              <a:prstDash val="solid"/>
              <a:round/>
            </a:ln>
            <a:effectLst/>
          </c:spPr>
          <c:marker>
            <c:symbol val="none"/>
          </c:marker>
          <c:cat>
            <c:strRef>
              <c:f>'Sheet1'!$A$2:$A$6</c:f>
              <c:strCache>
                <c:ptCount val="5"/>
                <c:pt idx="0">
                  <c:v>Fireside Town &amp; City</c:v>
                </c:pt>
                <c:pt idx="1">
                  <c:v>Fireside Collection</c:v>
                </c:pt>
                <c:pt idx="2">
                  <c:v>Mighty Local</c:v>
                </c:pt>
                <c:pt idx="3">
                  <c:v>Our Local</c:v>
                </c:pt>
                <c:pt idx="4">
                  <c:v>Fireside Inns</c:v>
                </c:pt>
              </c:strCache>
            </c:strRef>
          </c:cat>
          <c:val>
            <c:numRef>
              <c:f>'Sheet1'!$D$2:$D$6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D20-4DEB-8539-304711C3A7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65310496"/>
        <c:axId val="674494656"/>
      </c:lineChart>
      <c:catAx>
        <c:axId val="46531049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674494656"/>
        <c:crosses val="autoZero"/>
        <c:auto val="1"/>
        <c:lblAlgn val="ctr"/>
        <c:lblOffset val="100"/>
        <c:noMultiLvlLbl val="0"/>
      </c:catAx>
      <c:valAx>
        <c:axId val="674494656"/>
        <c:scaling>
          <c:orientation val="minMax"/>
        </c:scaling>
        <c:delete val="0"/>
        <c:axPos val="l"/>
        <c:majorGridlines>
          <c:spPr>
            <a:ln>
              <a:solidFill>
                <a:srgbClr val="D9D9D9"/>
              </a:solidFill>
              <a:prstDash val="solid"/>
              <a:round/>
            </a:ln>
          </c:spPr>
        </c:majorGridlines>
        <c:numFmt formatCode="0%" sourceLinked="0"/>
        <c:majorTickMark val="none"/>
        <c:minorTickMark val="none"/>
        <c:tickLblPos val="nextTo"/>
        <c:spPr>
          <a:ln>
            <a:noFill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465310496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egendEntry>
        <c:idx val="0"/>
        <c:delete val="1"/>
      </c:legendEntry>
      <c:layout>
        <c:manualLayout>
          <c:xMode val="edge"/>
          <c:yMode val="edge"/>
          <c:x val="0.2875835073117734"/>
          <c:y val="0.91744133071755041"/>
          <c:w val="0.42245608584537614"/>
          <c:h val="4.376182361874574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361528757337316E-2"/>
          <c:y val="7.4179455520350268E-2"/>
          <c:w val="0.83239026358280876"/>
          <c:h val="0.76754836815047833"/>
        </c:manualLayout>
      </c:layout>
      <c:radarChart>
        <c:radarStyle val="fill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Imperial Hotel</c:v>
                </c:pt>
              </c:strCache>
            </c:strRef>
          </c:tx>
          <c:spPr>
            <a:solidFill>
              <a:srgbClr val="2EADE4">
                <a:alpha val="50000"/>
              </a:srgbClr>
            </a:solidFill>
            <a:ln w="12700">
              <a:solidFill>
                <a:srgbClr val="2EADE4"/>
              </a:solidFill>
              <a:prstDash val="solid"/>
              <a:round/>
            </a:ln>
            <a:effectLst/>
          </c:spPr>
          <c:cat>
            <c:strRef>
              <c:f>'Sheet1'!$E$2:$E$9</c:f>
              <c:strCache>
                <c:ptCount val="8"/>
                <c:pt idx="0">
                  <c:v>Family Familiar</c:v>
                </c:pt>
                <c:pt idx="1">
                  <c:v>Occasional &amp; Local</c:v>
                </c:pt>
                <c:pt idx="2">
                  <c:v>Mid-Week Seniors</c:v>
                </c:pt>
                <c:pt idx="3">
                  <c:v>Part Of The Pub</c:v>
                </c:pt>
                <c:pt idx="4">
                  <c:v>Metro Sophisticates</c:v>
                </c:pt>
                <c:pt idx="5">
                  <c:v>Young &amp; Connected</c:v>
                </c:pt>
                <c:pt idx="6">
                  <c:v>Bubbly Weekenders</c:v>
                </c:pt>
                <c:pt idx="7">
                  <c:v>Upmarket Diners</c:v>
                </c:pt>
              </c:strCache>
            </c:strRef>
          </c:cat>
          <c:val>
            <c:numRef>
              <c:f>'Sheet1'!$B$2:$B$9</c:f>
              <c:numCache>
                <c:formatCode>General</c:formatCode>
                <c:ptCount val="8"/>
                <c:pt idx="0">
                  <c:v>0.24859999999999999</c:v>
                </c:pt>
                <c:pt idx="1">
                  <c:v>5.1999999999999998E-2</c:v>
                </c:pt>
                <c:pt idx="2">
                  <c:v>7.2400000000000006E-2</c:v>
                </c:pt>
                <c:pt idx="3">
                  <c:v>0.1079</c:v>
                </c:pt>
                <c:pt idx="4">
                  <c:v>9.7000000000000003E-3</c:v>
                </c:pt>
                <c:pt idx="5">
                  <c:v>0.1845</c:v>
                </c:pt>
                <c:pt idx="6">
                  <c:v>0.26590000000000003</c:v>
                </c:pt>
                <c:pt idx="7">
                  <c:v>5.8599999999999999E-2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8F-47EA-B8C9-97D4B286076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Local Catchment</c:v>
                </c:pt>
              </c:strCache>
            </c:strRef>
          </c:tx>
          <c:spPr>
            <a:solidFill>
              <a:srgbClr val="142561">
                <a:alpha val="50000"/>
              </a:srgbClr>
            </a:solidFill>
            <a:ln w="12700">
              <a:solidFill>
                <a:srgbClr val="142561"/>
              </a:solidFill>
              <a:prstDash val="solid"/>
              <a:round/>
            </a:ln>
            <a:effectLst/>
          </c:spPr>
          <c:cat>
            <c:strRef>
              <c:f>'Sheet1'!$E$2:$E$9</c:f>
              <c:strCache>
                <c:ptCount val="8"/>
                <c:pt idx="0">
                  <c:v>Family Familiar</c:v>
                </c:pt>
                <c:pt idx="1">
                  <c:v>Occasional &amp; Local</c:v>
                </c:pt>
                <c:pt idx="2">
                  <c:v>Mid-Week Seniors</c:v>
                </c:pt>
                <c:pt idx="3">
                  <c:v>Part Of The Pub</c:v>
                </c:pt>
                <c:pt idx="4">
                  <c:v>Metro Sophisticates</c:v>
                </c:pt>
                <c:pt idx="5">
                  <c:v>Young &amp; Connected</c:v>
                </c:pt>
                <c:pt idx="6">
                  <c:v>Bubbly Weekenders</c:v>
                </c:pt>
                <c:pt idx="7">
                  <c:v>Upmarket Diners</c:v>
                </c:pt>
              </c:strCache>
            </c:strRef>
          </c:cat>
          <c:val>
            <c:numRef>
              <c:f>'Sheet1'!$C$2:$C$9</c:f>
              <c:numCache>
                <c:formatCode>General</c:formatCode>
                <c:ptCount val="8"/>
                <c:pt idx="0">
                  <c:v>0.23200000000000001</c:v>
                </c:pt>
                <c:pt idx="1">
                  <c:v>6.9900000000000004E-2</c:v>
                </c:pt>
                <c:pt idx="2">
                  <c:v>0.1232</c:v>
                </c:pt>
                <c:pt idx="3">
                  <c:v>7.2599999999999998E-2</c:v>
                </c:pt>
                <c:pt idx="4">
                  <c:v>6.8199999999999997E-2</c:v>
                </c:pt>
                <c:pt idx="5">
                  <c:v>0.1555</c:v>
                </c:pt>
                <c:pt idx="6">
                  <c:v>0.11020000000000001</c:v>
                </c:pt>
                <c:pt idx="7">
                  <c:v>0.1681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08F-47EA-B8C9-97D4B286076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Punch T&amp;L</c:v>
                </c:pt>
              </c:strCache>
            </c:strRef>
          </c:tx>
          <c:spPr>
            <a:solidFill>
              <a:srgbClr val="FA8D38">
                <a:alpha val="50000"/>
              </a:srgbClr>
            </a:solidFill>
            <a:ln w="12700">
              <a:solidFill>
                <a:srgbClr val="FA8D38"/>
              </a:solidFill>
              <a:prstDash val="solid"/>
              <a:round/>
            </a:ln>
            <a:effectLst/>
          </c:spPr>
          <c:cat>
            <c:strRef>
              <c:f>'Sheet1'!$E$2:$E$9</c:f>
              <c:strCache>
                <c:ptCount val="8"/>
                <c:pt idx="0">
                  <c:v>Family Familiar</c:v>
                </c:pt>
                <c:pt idx="1">
                  <c:v>Occasional &amp; Local</c:v>
                </c:pt>
                <c:pt idx="2">
                  <c:v>Mid-Week Seniors</c:v>
                </c:pt>
                <c:pt idx="3">
                  <c:v>Part Of The Pub</c:v>
                </c:pt>
                <c:pt idx="4">
                  <c:v>Metro Sophisticates</c:v>
                </c:pt>
                <c:pt idx="5">
                  <c:v>Young &amp; Connected</c:v>
                </c:pt>
                <c:pt idx="6">
                  <c:v>Bubbly Weekenders</c:v>
                </c:pt>
                <c:pt idx="7">
                  <c:v>Upmarket Diners</c:v>
                </c:pt>
              </c:strCache>
            </c:strRef>
          </c:cat>
          <c:val>
            <c:numRef>
              <c:f>'Sheet1'!$D$2:$D$9</c:f>
              <c:numCache>
                <c:formatCode>General</c:formatCode>
                <c:ptCount val="8"/>
                <c:pt idx="0">
                  <c:v>8.8700000000000001E-2</c:v>
                </c:pt>
                <c:pt idx="1">
                  <c:v>6.08E-2</c:v>
                </c:pt>
                <c:pt idx="2">
                  <c:v>0.28770000000000001</c:v>
                </c:pt>
                <c:pt idx="3">
                  <c:v>0.1099</c:v>
                </c:pt>
                <c:pt idx="4">
                  <c:v>0.1135</c:v>
                </c:pt>
                <c:pt idx="5">
                  <c:v>0.1101</c:v>
                </c:pt>
                <c:pt idx="6">
                  <c:v>7.0800000000000002E-2</c:v>
                </c:pt>
                <c:pt idx="7">
                  <c:v>0.15809999999999999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08F-47EA-B8C9-97D4B28607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01977920"/>
        <c:axId val="1975830976"/>
      </c:radarChart>
      <c:catAx>
        <c:axId val="120197792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975830976"/>
        <c:crosses val="autoZero"/>
        <c:auto val="1"/>
        <c:lblAlgn val="ctr"/>
        <c:lblOffset val="100"/>
        <c:noMultiLvlLbl val="0"/>
      </c:catAx>
      <c:valAx>
        <c:axId val="1975830976"/>
        <c:scaling>
          <c:orientation val="minMax"/>
        </c:scaling>
        <c:delete val="0"/>
        <c:axPos val="l"/>
        <c:majorGridlines>
          <c:spPr>
            <a:ln>
              <a:solidFill>
                <a:srgbClr val="D9D9D9"/>
              </a:solidFill>
              <a:prstDash val="solid"/>
              <a:round/>
            </a:ln>
          </c:spPr>
        </c:majorGridlines>
        <c:numFmt formatCode="0%" sourceLinked="0"/>
        <c:majorTickMark val="none"/>
        <c:minorTickMark val="none"/>
        <c:tickLblPos val="nextTo"/>
        <c:spPr>
          <a:ln>
            <a:noFill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201977920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t"/>
      <c:legendEntry>
        <c:idx val="1"/>
        <c:txPr>
          <a:bodyPr/>
          <a:lstStyle/>
          <a:p>
            <a:pPr>
              <a:defRPr sz="800" b="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</c:legendEntry>
      <c:layout>
        <c:manualLayout>
          <c:xMode val="edge"/>
          <c:yMode val="edge"/>
          <c:x val="0"/>
          <c:y val="0.94337913910013982"/>
          <c:w val="1"/>
          <c:h val="5.2891099389281319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9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ln>
            <a:headEnd type="none"/>
            <a:tailEnd type="none"/>
          </a:ln>
        </p:spPr>
        <p:txBody>
          <a:bodyPr wrap="square" anchor="b"/>
          <a:lstStyle>
            <a:lvl1pPr algn="ctr">
              <a:defRPr sz="6000" dirty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2400" dirty="0"/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28/09/2026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28/09/2026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ln>
            <a:headEnd type="none"/>
            <a:tailEnd type="none"/>
          </a:ln>
        </p:spPr>
        <p:txBody>
          <a:bodyPr wrap="square" anchor="b"/>
          <a:lstStyle>
            <a:lvl1pPr>
              <a:defRPr sz="6000" dirty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ln>
            <a:headEnd type="none"/>
            <a:tailEnd type="none"/>
          </a:ln>
        </p:spPr>
        <p:txBody>
          <a:bodyPr wrap="square"/>
          <a:lstStyle>
            <a:lvl1pPr marL="0" indent="0">
              <a:buNone/>
              <a:defRPr sz="2400" dirty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28/09/2026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28/09/2026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ln>
            <a:headEnd type="none"/>
            <a:tailEnd type="none"/>
          </a:ln>
        </p:spPr>
        <p:txBody>
          <a:bodyPr wrap="square" anchor="b"/>
          <a:lstStyle>
            <a:lvl1pPr marL="0" indent="0">
              <a:buNone/>
              <a:defRPr sz="2400" b="1" dirty="0"/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ln>
            <a:headEnd type="none"/>
            <a:tailEnd type="none"/>
          </a:ln>
        </p:spPr>
        <p:txBody>
          <a:bodyPr wrap="square" anchor="b"/>
          <a:lstStyle>
            <a:lvl1pPr marL="0" indent="0">
              <a:buNone/>
              <a:defRPr sz="2400" b="1" dirty="0"/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28/09/2026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28/09/2026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28/09/2026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ln>
            <a:headEnd type="none"/>
            <a:tailEnd type="none"/>
          </a:ln>
        </p:spPr>
        <p:txBody>
          <a:bodyPr wrap="square" anchor="b"/>
          <a:lstStyle>
            <a:lvl1pPr>
              <a:defRPr sz="3200" dirty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ln>
            <a:headEnd type="none"/>
            <a:tailEnd type="none"/>
          </a:ln>
        </p:spPr>
        <p:txBody>
          <a:bodyPr wrap="square"/>
          <a:lstStyle>
            <a:lvl1pPr>
              <a:defRPr sz="3200" dirty="0"/>
            </a:lvl1pPr>
            <a:lvl2pPr>
              <a:defRPr sz="2800" dirty="0"/>
            </a:lvl2pPr>
            <a:lvl3pPr>
              <a:defRPr sz="2400" dirty="0"/>
            </a:lvl3pPr>
            <a:lvl4pPr>
              <a:defRPr sz="2000" dirty="0"/>
            </a:lvl4pPr>
            <a:lvl5pPr>
              <a:defRPr sz="2000" dirty="0"/>
            </a:lvl5pPr>
            <a:lvl6pPr>
              <a:defRPr sz="2000" dirty="0"/>
            </a:lvl6pPr>
            <a:lvl7pPr>
              <a:defRPr sz="2000" dirty="0"/>
            </a:lvl7pPr>
            <a:lvl8pPr>
              <a:defRPr sz="2000" dirty="0"/>
            </a:lvl8pPr>
            <a:lvl9pPr>
              <a:defRPr sz="2000" dirty="0"/>
            </a:lvl9pPr>
          </a:lstStyle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ln>
            <a:headEnd type="none"/>
            <a:tailEnd type="none"/>
          </a:ln>
        </p:spPr>
        <p:txBody>
          <a:bodyPr wrap="square"/>
          <a:lstStyle>
            <a:lvl1pPr marL="0" indent="0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28/09/2026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ln>
            <a:headEnd type="none"/>
            <a:tailEnd type="none"/>
          </a:ln>
        </p:spPr>
        <p:txBody>
          <a:bodyPr wrap="square" anchor="b"/>
          <a:lstStyle>
            <a:lvl1pPr>
              <a:defRPr sz="3200" dirty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ln>
            <a:headEnd type="none"/>
            <a:tailEnd type="none"/>
          </a:ln>
        </p:spPr>
        <p:txBody>
          <a:bodyPr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ln>
            <a:headEnd type="none"/>
            <a:tailEnd type="none"/>
          </a:ln>
        </p:spPr>
        <p:txBody>
          <a:bodyPr wrap="square"/>
          <a:lstStyle>
            <a:lvl1pPr marL="0" indent="0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28/09/2026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ln>
            <a:headEnd type="none"/>
            <a:tailEnd type="none"/>
          </a:ln>
        </p:spPr>
        <p:txBody>
          <a:bodyPr vert="eaVert"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28/09/2026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ln>
            <a:headEnd type="none"/>
            <a:tailEnd type="none"/>
          </a:ln>
        </p:spPr>
        <p:txBody>
          <a:bodyPr vert="eaVert"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ln>
            <a:headEnd type="none"/>
            <a:tailEnd type="none"/>
          </a:ln>
        </p:spPr>
        <p:txBody>
          <a:bodyPr vert="eaVert"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28/09/2026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>
            <a:normAutofit/>
          </a:bodyPr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ctr"/>
          <a:lstStyle>
            <a:lvl1pPr algn="l">
              <a:defRPr sz="12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E0A778-0017-4C63-95AB-A5EF0DCCE56C}" type="datetimeFigureOut">
              <a:rPr lang="en-GB" dirty="0"/>
              <a:t>28/09/2026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ctr"/>
          <a:lstStyle>
            <a:lvl1pPr algn="ctr">
              <a:defRPr sz="12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ctr"/>
          <a:lstStyle>
            <a:lvl1pPr algn="r">
              <a:defRPr sz="12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>
        <a:lnSpc>
          <a:spcPct val="90000"/>
        </a:lnSpc>
        <a:spcBef>
          <a:spcPct val="0"/>
        </a:spcBef>
        <a:buNone/>
        <a:defRPr sz="4400" kern="1200" dirty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>
        <a:lnSpc>
          <a:spcPct val="90000"/>
        </a:lnSpc>
        <a:spcBef>
          <a:spcPts val="1000"/>
        </a:spcBef>
        <a:buFont typeface="Arial"/>
        <a:buChar char="•"/>
        <a:defRPr sz="2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24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20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svg"/><Relationship Id="rId18" Type="http://schemas.openxmlformats.org/officeDocument/2006/relationships/image" Target="../media/image17.svg"/><Relationship Id="rId3" Type="http://schemas.openxmlformats.org/officeDocument/2006/relationships/image" Target="../media/image2.svg"/><Relationship Id="rId21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11.svg"/><Relationship Id="rId17" Type="http://schemas.openxmlformats.org/officeDocument/2006/relationships/image" Target="../media/image16.sv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svg"/><Relationship Id="rId24" Type="http://schemas.openxmlformats.org/officeDocument/2006/relationships/image" Target="../media/image23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23" Type="http://schemas.openxmlformats.org/officeDocument/2006/relationships/image" Target="../media/image22.svg"/><Relationship Id="rId10" Type="http://schemas.openxmlformats.org/officeDocument/2006/relationships/image" Target="../media/image9.svg"/><Relationship Id="rId19" Type="http://schemas.openxmlformats.org/officeDocument/2006/relationships/image" Target="../media/image18.svg"/><Relationship Id="rId4" Type="http://schemas.openxmlformats.org/officeDocument/2006/relationships/image" Target="../media/image3.svg"/><Relationship Id="rId9" Type="http://schemas.openxmlformats.org/officeDocument/2006/relationships/image" Target="../media/image8.svg"/><Relationship Id="rId14" Type="http://schemas.openxmlformats.org/officeDocument/2006/relationships/image" Target="../media/image13.svg"/><Relationship Id="rId22" Type="http://schemas.openxmlformats.org/officeDocument/2006/relationships/image" Target="../media/image21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1.xml"/><Relationship Id="rId7" Type="http://schemas.openxmlformats.org/officeDocument/2006/relationships/image" Target="../media/image20.svg"/><Relationship Id="rId12" Type="http://schemas.openxmlformats.org/officeDocument/2006/relationships/chart" Target="../charts/chart4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3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2.xml"/><Relationship Id="rId9" Type="http://schemas.openxmlformats.org/officeDocument/2006/relationships/image" Target="../media/image22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5.xml"/><Relationship Id="rId7" Type="http://schemas.openxmlformats.org/officeDocument/2006/relationships/image" Target="../media/image20.svg"/><Relationship Id="rId12" Type="http://schemas.openxmlformats.org/officeDocument/2006/relationships/chart" Target="../charts/chart8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7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6.xml"/><Relationship Id="rId9" Type="http://schemas.openxmlformats.org/officeDocument/2006/relationships/image" Target="../media/image22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9.xml"/><Relationship Id="rId7" Type="http://schemas.openxmlformats.org/officeDocument/2006/relationships/image" Target="../media/image20.svg"/><Relationship Id="rId12" Type="http://schemas.openxmlformats.org/officeDocument/2006/relationships/chart" Target="../charts/chart12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11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10.xml"/><Relationship Id="rId9" Type="http://schemas.openxmlformats.org/officeDocument/2006/relationships/image" Target="../media/image22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13.xml"/><Relationship Id="rId7" Type="http://schemas.openxmlformats.org/officeDocument/2006/relationships/image" Target="../media/image20.svg"/><Relationship Id="rId12" Type="http://schemas.openxmlformats.org/officeDocument/2006/relationships/chart" Target="../charts/chart16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15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14.xml"/><Relationship Id="rId9" Type="http://schemas.openxmlformats.org/officeDocument/2006/relationships/image" Target="../media/image22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17.xml"/><Relationship Id="rId7" Type="http://schemas.openxmlformats.org/officeDocument/2006/relationships/image" Target="../media/image20.svg"/><Relationship Id="rId12" Type="http://schemas.openxmlformats.org/officeDocument/2006/relationships/chart" Target="../charts/chart20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19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18.xml"/><Relationship Id="rId9" Type="http://schemas.openxmlformats.org/officeDocument/2006/relationships/image" Target="../media/image22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21.xml"/><Relationship Id="rId7" Type="http://schemas.openxmlformats.org/officeDocument/2006/relationships/image" Target="../media/image20.svg"/><Relationship Id="rId12" Type="http://schemas.openxmlformats.org/officeDocument/2006/relationships/chart" Target="../charts/chart24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23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22.xml"/><Relationship Id="rId9" Type="http://schemas.openxmlformats.org/officeDocument/2006/relationships/image" Target="../media/image22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25.xml"/><Relationship Id="rId7" Type="http://schemas.openxmlformats.org/officeDocument/2006/relationships/image" Target="../media/image20.svg"/><Relationship Id="rId12" Type="http://schemas.openxmlformats.org/officeDocument/2006/relationships/chart" Target="../charts/chart28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27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26.xml"/><Relationship Id="rId9" Type="http://schemas.openxmlformats.org/officeDocument/2006/relationships/image" Target="../media/image22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29.xml"/><Relationship Id="rId7" Type="http://schemas.openxmlformats.org/officeDocument/2006/relationships/image" Target="../media/image20.svg"/><Relationship Id="rId12" Type="http://schemas.openxmlformats.org/officeDocument/2006/relationships/chart" Target="../charts/chart32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31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30.xml"/><Relationship Id="rId9" Type="http://schemas.openxmlformats.org/officeDocument/2006/relationships/image" Target="../media/image22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33.xml"/><Relationship Id="rId7" Type="http://schemas.openxmlformats.org/officeDocument/2006/relationships/image" Target="../media/image20.svg"/><Relationship Id="rId12" Type="http://schemas.openxmlformats.org/officeDocument/2006/relationships/chart" Target="../charts/chart36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35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34.xml"/><Relationship Id="rId9" Type="http://schemas.openxmlformats.org/officeDocument/2006/relationships/image" Target="../media/image22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26.svg"/><Relationship Id="rId7" Type="http://schemas.openxmlformats.org/officeDocument/2006/relationships/image" Target="../media/image22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20.svg"/><Relationship Id="rId4" Type="http://schemas.openxmlformats.org/officeDocument/2006/relationships/image" Target="../media/image19.svg"/><Relationship Id="rId9" Type="http://schemas.openxmlformats.org/officeDocument/2006/relationships/image" Target="../media/image2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chart" Target="../charts/chart37.xml"/><Relationship Id="rId7" Type="http://schemas.openxmlformats.org/officeDocument/2006/relationships/image" Target="../media/image21.svg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5" Type="http://schemas.openxmlformats.org/officeDocument/2006/relationships/image" Target="../media/image19.svg"/><Relationship Id="rId10" Type="http://schemas.openxmlformats.org/officeDocument/2006/relationships/chart" Target="../charts/chart38.xml"/><Relationship Id="rId4" Type="http://schemas.openxmlformats.org/officeDocument/2006/relationships/image" Target="../media/image2.svg"/><Relationship Id="rId9" Type="http://schemas.openxmlformats.org/officeDocument/2006/relationships/image" Target="../media/image23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39.xml"/><Relationship Id="rId7" Type="http://schemas.openxmlformats.org/officeDocument/2006/relationships/image" Target="../media/image20.svg"/><Relationship Id="rId12" Type="http://schemas.openxmlformats.org/officeDocument/2006/relationships/chart" Target="../charts/chart42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41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40.xml"/><Relationship Id="rId9" Type="http://schemas.openxmlformats.org/officeDocument/2006/relationships/image" Target="../media/image22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19.svg"/><Relationship Id="rId7" Type="http://schemas.openxmlformats.org/officeDocument/2006/relationships/image" Target="../media/image23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svg"/><Relationship Id="rId5" Type="http://schemas.openxmlformats.org/officeDocument/2006/relationships/image" Target="../media/image21.svg"/><Relationship Id="rId4" Type="http://schemas.openxmlformats.org/officeDocument/2006/relationships/image" Target="../media/image20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image" Target="../media/image2.svg"/><Relationship Id="rId7" Type="http://schemas.openxmlformats.org/officeDocument/2006/relationships/image" Target="../media/image28.svg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svg"/><Relationship Id="rId5" Type="http://schemas.openxmlformats.org/officeDocument/2006/relationships/image" Target="../media/image21.svg"/><Relationship Id="rId4" Type="http://schemas.openxmlformats.org/officeDocument/2006/relationships/image" Target="../media/image19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chart" Target="../charts/chart44.xml"/><Relationship Id="rId3" Type="http://schemas.openxmlformats.org/officeDocument/2006/relationships/chart" Target="../charts/chart43.xml"/><Relationship Id="rId7" Type="http://schemas.openxmlformats.org/officeDocument/2006/relationships/image" Target="../media/image19.svg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svg"/><Relationship Id="rId5" Type="http://schemas.openxmlformats.org/officeDocument/2006/relationships/image" Target="../media/image21.svg"/><Relationship Id="rId4" Type="http://schemas.openxmlformats.org/officeDocument/2006/relationships/image" Target="../media/image2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46.xml"/><Relationship Id="rId3" Type="http://schemas.openxmlformats.org/officeDocument/2006/relationships/image" Target="../media/image21.svg"/><Relationship Id="rId7" Type="http://schemas.openxmlformats.org/officeDocument/2006/relationships/image" Target="../media/image19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45.xml"/><Relationship Id="rId5" Type="http://schemas.openxmlformats.org/officeDocument/2006/relationships/image" Target="../media/image24.svg"/><Relationship Id="rId4" Type="http://schemas.openxmlformats.org/officeDocument/2006/relationships/image" Target="../media/image22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mmaryTopBar"/>
          <p:cNvSpPr>
            <a:spLocks/>
          </p:cNvSpPr>
          <p:nvPr/>
        </p:nvSpPr>
        <p:spPr>
          <a:xfrm flipH="1">
            <a:off x="10385730" y="1318182"/>
            <a:ext cx="1577710" cy="566023"/>
          </a:xfrm>
          <a:prstGeom prst="parallelogram">
            <a:avLst>
              <a:gd name="adj" fmla="val 0"/>
            </a:avLst>
          </a:prstGeom>
          <a:solidFill>
            <a:srgbClr val="F5F5F8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44" name="Rectangle 43"/>
          <p:cNvSpPr>
            <a:spLocks/>
          </p:cNvSpPr>
          <p:nvPr/>
        </p:nvSpPr>
        <p:spPr>
          <a:xfrm>
            <a:off x="221673" y="1939859"/>
            <a:ext cx="11741767" cy="38989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  <a:headEnd type="none"/>
            <a:tailEnd type="non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pic>
        <p:nvPicPr>
          <p:cNvPr id="7" name="Map1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212804" y="1947309"/>
            <a:ext cx="9576819" cy="430290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09" name="Rectangle 108"/>
          <p:cNvSpPr>
            <a:spLocks/>
          </p:cNvSpPr>
          <p:nvPr/>
        </p:nvSpPr>
        <p:spPr>
          <a:xfrm>
            <a:off x="8582436" y="1944847"/>
            <a:ext cx="1225221" cy="408362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84000">
                <a:srgbClr val="F2F2F2"/>
              </a:gs>
            </a:gsLst>
            <a:lin ang="0"/>
          </a:gra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Station"/>
          <p:cNvSpPr>
            <a:spLocks/>
          </p:cNvSpPr>
          <p:nvPr/>
        </p:nvSpPr>
        <p:spPr>
          <a:xfrm>
            <a:off x="1862138" y="5638867"/>
            <a:ext cx="10096802" cy="616793"/>
          </a:xfrm>
          <a:prstGeom prst="parallelogram">
            <a:avLst>
              <a:gd name="adj" fmla="val 46750"/>
            </a:avLst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40" name="Rectangle 39"/>
          <p:cNvSpPr>
            <a:spLocks/>
          </p:cNvSpPr>
          <p:nvPr/>
        </p:nvSpPr>
        <p:spPr>
          <a:xfrm>
            <a:off x="5265962" y="2097720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56" name="Rectangle 55"/>
          <p:cNvSpPr>
            <a:spLocks/>
          </p:cNvSpPr>
          <p:nvPr/>
        </p:nvSpPr>
        <p:spPr>
          <a:xfrm>
            <a:off x="5265962" y="3286167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74" name="Rectangle 73"/>
          <p:cNvSpPr>
            <a:spLocks/>
          </p:cNvSpPr>
          <p:nvPr/>
        </p:nvSpPr>
        <p:spPr>
          <a:xfrm>
            <a:off x="5265962" y="4466522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75" name="Rectangle 74"/>
          <p:cNvSpPr>
            <a:spLocks/>
          </p:cNvSpPr>
          <p:nvPr/>
        </p:nvSpPr>
        <p:spPr>
          <a:xfrm>
            <a:off x="7178484" y="2097720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79" name="Rectangle 78"/>
          <p:cNvSpPr>
            <a:spLocks/>
          </p:cNvSpPr>
          <p:nvPr/>
        </p:nvSpPr>
        <p:spPr>
          <a:xfrm>
            <a:off x="7178484" y="3286167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80" name="Rectangle 79"/>
          <p:cNvSpPr>
            <a:spLocks/>
          </p:cNvSpPr>
          <p:nvPr/>
        </p:nvSpPr>
        <p:spPr>
          <a:xfrm>
            <a:off x="7178484" y="4466522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6" name="summaryTopBar"/>
          <p:cNvSpPr>
            <a:spLocks/>
          </p:cNvSpPr>
          <p:nvPr/>
        </p:nvSpPr>
        <p:spPr>
          <a:xfrm>
            <a:off x="4709160" y="1318182"/>
            <a:ext cx="7178639" cy="566023"/>
          </a:xfrm>
          <a:prstGeom prst="parallelogram">
            <a:avLst>
              <a:gd name="adj" fmla="val 47718"/>
            </a:avLst>
          </a:prstGeom>
          <a:solidFill>
            <a:srgbClr val="F5F5F8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10" name="Station"/>
          <p:cNvSpPr>
            <a:spLocks/>
          </p:cNvSpPr>
          <p:nvPr/>
        </p:nvSpPr>
        <p:spPr>
          <a:xfrm>
            <a:off x="1975067" y="5717774"/>
            <a:ext cx="7753661" cy="537886"/>
          </a:xfrm>
          <a:prstGeom prst="parallelogram">
            <a:avLst>
              <a:gd name="adj" fmla="val 47135"/>
            </a:avLst>
          </a:prstGeom>
          <a:solidFill>
            <a:schemeClr val="bg2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43" name="Rectangle 42"/>
          <p:cNvSpPr>
            <a:spLocks/>
          </p:cNvSpPr>
          <p:nvPr/>
        </p:nvSpPr>
        <p:spPr>
          <a:xfrm>
            <a:off x="11364686" y="5636926"/>
            <a:ext cx="757238" cy="424421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5" name="competitorsWrap"/>
          <p:cNvSpPr>
            <a:spLocks/>
          </p:cNvSpPr>
          <p:nvPr/>
        </p:nvSpPr>
        <p:spPr>
          <a:xfrm>
            <a:off x="9137927" y="2098197"/>
            <a:ext cx="2654470" cy="37294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8" name="Rectangle 7"/>
          <p:cNvSpPr>
            <a:spLocks/>
          </p:cNvSpPr>
          <p:nvPr/>
        </p:nvSpPr>
        <p:spPr>
          <a:xfrm>
            <a:off x="9300911" y="4720490"/>
            <a:ext cx="2333001" cy="916436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9" name="Rectangle 8"/>
          <p:cNvSpPr>
            <a:spLocks/>
          </p:cNvSpPr>
          <p:nvPr/>
        </p:nvSpPr>
        <p:spPr>
          <a:xfrm>
            <a:off x="9300911" y="3636732"/>
            <a:ext cx="2333001" cy="902717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14" name="Competitor3Postcode"/>
          <p:cNvSpPr txBox="1">
            <a:spLocks noChangeArrowheads="1"/>
          </p:cNvSpPr>
          <p:nvPr/>
        </p:nvSpPr>
        <p:spPr>
          <a:xfrm>
            <a:off x="9637288" y="5044525"/>
            <a:ext cx="72808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CW12NG</a:t>
            </a:r>
          </a:p>
        </p:txBody>
      </p:sp>
      <p:sp>
        <p:nvSpPr>
          <p:cNvPr id="15" name="Competitor3"/>
          <p:cNvSpPr txBox="1">
            <a:spLocks noChangeArrowheads="1"/>
          </p:cNvSpPr>
          <p:nvPr/>
        </p:nvSpPr>
        <p:spPr>
          <a:xfrm>
            <a:off x="9637288" y="4799833"/>
            <a:ext cx="1082348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dirty="0">
                <a:latin typeface="Montserrat"/>
              </a:rPr>
              <a:t>Mcdonalds Crewe Market Centre</a:t>
            </a:r>
          </a:p>
        </p:txBody>
      </p:sp>
      <p:sp>
        <p:nvSpPr>
          <p:cNvPr id="18" name="CAMEOValue"/>
          <p:cNvSpPr txBox="1">
            <a:spLocks noChangeArrowheads="1"/>
          </p:cNvSpPr>
          <p:nvPr/>
        </p:nvSpPr>
        <p:spPr>
          <a:xfrm>
            <a:off x="7292475" y="3842956"/>
            <a:ext cx="1164101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62.35%</a:t>
            </a:r>
          </a:p>
        </p:txBody>
      </p:sp>
      <p:sp>
        <p:nvSpPr>
          <p:cNvPr id="19" name="CAMEO"/>
          <p:cNvSpPr txBox="1">
            <a:spLocks noChangeArrowheads="1"/>
          </p:cNvSpPr>
          <p:nvPr/>
        </p:nvSpPr>
        <p:spPr>
          <a:xfrm>
            <a:off x="7292475" y="4070495"/>
            <a:ext cx="591829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On A Budget</a:t>
            </a:r>
          </a:p>
        </p:txBody>
      </p:sp>
      <p:sp>
        <p:nvSpPr>
          <p:cNvPr id="21" name="Gender"/>
          <p:cNvSpPr txBox="1">
            <a:spLocks noChangeArrowheads="1"/>
          </p:cNvSpPr>
          <p:nvPr/>
        </p:nvSpPr>
        <p:spPr>
          <a:xfrm>
            <a:off x="7292475" y="2926084"/>
            <a:ext cx="577402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Male</a:t>
            </a:r>
          </a:p>
        </p:txBody>
      </p:sp>
      <p:sp>
        <p:nvSpPr>
          <p:cNvPr id="50" name="Station"/>
          <p:cNvSpPr>
            <a:spLocks/>
          </p:cNvSpPr>
          <p:nvPr/>
        </p:nvSpPr>
        <p:spPr>
          <a:xfrm>
            <a:off x="133783" y="1528498"/>
            <a:ext cx="4735307" cy="616793"/>
          </a:xfrm>
          <a:prstGeom prst="parallelogram">
            <a:avLst>
              <a:gd name="adj" fmla="val 46750"/>
            </a:avLst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26" name="ATV"/>
          <p:cNvSpPr txBox="1">
            <a:spLocks noChangeArrowheads="1"/>
          </p:cNvSpPr>
          <p:nvPr/>
        </p:nvSpPr>
        <p:spPr>
          <a:xfrm>
            <a:off x="5367827" y="2692634"/>
            <a:ext cx="904415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£8.14</a:t>
            </a:r>
          </a:p>
        </p:txBody>
      </p:sp>
      <p:sp>
        <p:nvSpPr>
          <p:cNvPr id="29" name="TVRegion"/>
          <p:cNvSpPr txBox="1">
            <a:spLocks noChangeArrowheads="1"/>
          </p:cNvSpPr>
          <p:nvPr/>
        </p:nvSpPr>
        <p:spPr>
          <a:xfrm>
            <a:off x="8731095" y="1539085"/>
            <a:ext cx="742511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North West</a:t>
            </a:r>
          </a:p>
        </p:txBody>
      </p:sp>
      <p:sp>
        <p:nvSpPr>
          <p:cNvPr id="20" name="GenderValue"/>
          <p:cNvSpPr txBox="1">
            <a:spLocks noChangeArrowheads="1"/>
          </p:cNvSpPr>
          <p:nvPr/>
        </p:nvSpPr>
        <p:spPr>
          <a:xfrm>
            <a:off x="7292475" y="2695639"/>
            <a:ext cx="1149674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79.16%</a:t>
            </a:r>
          </a:p>
        </p:txBody>
      </p:sp>
      <p:sp>
        <p:nvSpPr>
          <p:cNvPr id="30" name="StationDistance"/>
          <p:cNvSpPr txBox="1">
            <a:spLocks noChangeArrowheads="1"/>
          </p:cNvSpPr>
          <p:nvPr/>
        </p:nvSpPr>
        <p:spPr>
          <a:xfrm>
            <a:off x="2493387" y="5943449"/>
            <a:ext cx="110479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Crewe(0.62 miles)</a:t>
            </a:r>
          </a:p>
        </p:txBody>
      </p:sp>
      <p:sp>
        <p:nvSpPr>
          <p:cNvPr id="31" name="NearestStation"/>
          <p:cNvSpPr txBox="1">
            <a:spLocks noChangeArrowheads="1"/>
          </p:cNvSpPr>
          <p:nvPr/>
        </p:nvSpPr>
        <p:spPr>
          <a:xfrm>
            <a:off x="2505981" y="5792500"/>
            <a:ext cx="981359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Nearest Station</a:t>
            </a:r>
          </a:p>
        </p:txBody>
      </p:sp>
      <p:sp>
        <p:nvSpPr>
          <p:cNvPr id="32" name="Urbanicity"/>
          <p:cNvSpPr txBox="1">
            <a:spLocks noChangeArrowheads="1"/>
          </p:cNvSpPr>
          <p:nvPr/>
        </p:nvSpPr>
        <p:spPr>
          <a:xfrm>
            <a:off x="10519212" y="1539085"/>
            <a:ext cx="782587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Urban city and town</a:t>
            </a:r>
          </a:p>
        </p:txBody>
      </p:sp>
      <p:sp>
        <p:nvSpPr>
          <p:cNvPr id="33" name="Region"/>
          <p:cNvSpPr txBox="1">
            <a:spLocks noChangeArrowheads="1"/>
          </p:cNvSpPr>
          <p:nvPr/>
        </p:nvSpPr>
        <p:spPr>
          <a:xfrm>
            <a:off x="6944775" y="1539085"/>
            <a:ext cx="596638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North West</a:t>
            </a:r>
          </a:p>
        </p:txBody>
      </p:sp>
      <p:sp>
        <p:nvSpPr>
          <p:cNvPr id="34" name="WorkArea"/>
          <p:cNvSpPr txBox="1">
            <a:spLocks noChangeArrowheads="1"/>
          </p:cNvSpPr>
          <p:nvPr/>
        </p:nvSpPr>
        <p:spPr>
          <a:xfrm>
            <a:off x="5157478" y="1539085"/>
            <a:ext cx="766557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Crewe</a:t>
            </a:r>
          </a:p>
        </p:txBody>
      </p:sp>
      <p:sp>
        <p:nvSpPr>
          <p:cNvPr id="35" name="Postcode"/>
          <p:cNvSpPr txBox="1">
            <a:spLocks noChangeArrowheads="1"/>
          </p:cNvSpPr>
          <p:nvPr/>
        </p:nvSpPr>
        <p:spPr>
          <a:xfrm>
            <a:off x="828640" y="1725868"/>
            <a:ext cx="72808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CW27HR</a:t>
            </a:r>
          </a:p>
        </p:txBody>
      </p:sp>
      <p:sp>
        <p:nvSpPr>
          <p:cNvPr id="36" name="ChainName"/>
          <p:cNvSpPr txBox="1">
            <a:spLocks noChangeArrowheads="1"/>
          </p:cNvSpPr>
          <p:nvPr/>
        </p:nvSpPr>
        <p:spPr>
          <a:xfrm>
            <a:off x="2090758" y="1723679"/>
            <a:ext cx="52290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Punch - Mighty Local</a:t>
            </a:r>
          </a:p>
        </p:txBody>
      </p:sp>
      <p:sp>
        <p:nvSpPr>
          <p:cNvPr id="37" name="VenueName"/>
          <p:cNvSpPr txBox="1">
            <a:spLocks noChangeArrowheads="1"/>
          </p:cNvSpPr>
          <p:nvPr/>
        </p:nvSpPr>
        <p:spPr>
          <a:xfrm>
            <a:off x="829599" y="1416348"/>
            <a:ext cx="1866900" cy="307777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400" dirty="0">
                <a:latin typeface="Montserrat"/>
              </a:rPr>
              <a:t>Imperial Hotel CW27HR</a:t>
            </a:r>
          </a:p>
        </p:txBody>
      </p:sp>
      <p:sp>
        <p:nvSpPr>
          <p:cNvPr id="45" name="Rectangle 44"/>
          <p:cNvSpPr>
            <a:spLocks/>
          </p:cNvSpPr>
          <p:nvPr/>
        </p:nvSpPr>
        <p:spPr>
          <a:xfrm>
            <a:off x="9300912" y="2543786"/>
            <a:ext cx="2333001" cy="916436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dirty="0">
                <a:latin typeface="Montserrat"/>
              </a:rPr>
              <a:t> </a:t>
            </a:r>
          </a:p>
        </p:txBody>
      </p:sp>
      <p:sp>
        <p:nvSpPr>
          <p:cNvPr id="46" name="Competitor1Postcode"/>
          <p:cNvSpPr txBox="1">
            <a:spLocks noChangeArrowheads="1"/>
          </p:cNvSpPr>
          <p:nvPr/>
        </p:nvSpPr>
        <p:spPr>
          <a:xfrm>
            <a:off x="9639185" y="2872463"/>
            <a:ext cx="72808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CW13AW</a:t>
            </a:r>
          </a:p>
        </p:txBody>
      </p:sp>
      <p:sp>
        <p:nvSpPr>
          <p:cNvPr id="47" name="Competitor1"/>
          <p:cNvSpPr txBox="1">
            <a:spLocks noChangeArrowheads="1"/>
          </p:cNvSpPr>
          <p:nvPr/>
        </p:nvSpPr>
        <p:spPr>
          <a:xfrm>
            <a:off x="9639185" y="2618760"/>
            <a:ext cx="1053494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050" dirty="0">
                <a:latin typeface="Montserrat"/>
              </a:rPr>
              <a:t>McDonalds Crewe - Dunwoody</a:t>
            </a:r>
          </a:p>
        </p:txBody>
      </p:sp>
      <p:sp>
        <p:nvSpPr>
          <p:cNvPr id="48" name="Competitor2"/>
          <p:cNvSpPr txBox="1">
            <a:spLocks noChangeArrowheads="1"/>
          </p:cNvSpPr>
          <p:nvPr/>
        </p:nvSpPr>
        <p:spPr>
          <a:xfrm>
            <a:off x="9640466" y="3715353"/>
            <a:ext cx="1082348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050" dirty="0">
                <a:latin typeface="Montserrat"/>
              </a:rPr>
              <a:t>McDonalds Crewe - Macon Way</a:t>
            </a:r>
          </a:p>
        </p:txBody>
      </p:sp>
      <p:sp>
        <p:nvSpPr>
          <p:cNvPr id="49" name="Competitor2Postcode"/>
          <p:cNvSpPr txBox="1">
            <a:spLocks noChangeArrowheads="1"/>
          </p:cNvSpPr>
          <p:nvPr/>
        </p:nvSpPr>
        <p:spPr>
          <a:xfrm>
            <a:off x="9651298" y="3992352"/>
            <a:ext cx="72808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CW16DR</a:t>
            </a:r>
          </a:p>
        </p:txBody>
      </p:sp>
      <p:sp>
        <p:nvSpPr>
          <p:cNvPr id="59" name="Text4"/>
          <p:cNvSpPr txBox="1">
            <a:spLocks noChangeArrowheads="1"/>
          </p:cNvSpPr>
          <p:nvPr/>
        </p:nvSpPr>
        <p:spPr>
          <a:xfrm>
            <a:off x="5367827" y="2486122"/>
            <a:ext cx="413896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ATV</a:t>
            </a:r>
          </a:p>
        </p:txBody>
      </p:sp>
      <p:sp>
        <p:nvSpPr>
          <p:cNvPr id="60" name="Text2"/>
          <p:cNvSpPr txBox="1">
            <a:spLocks noChangeArrowheads="1"/>
          </p:cNvSpPr>
          <p:nvPr/>
        </p:nvSpPr>
        <p:spPr>
          <a:xfrm>
            <a:off x="7292475" y="3608179"/>
            <a:ext cx="1013419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Segmentation</a:t>
            </a:r>
          </a:p>
        </p:txBody>
      </p:sp>
      <p:sp>
        <p:nvSpPr>
          <p:cNvPr id="61" name="Text3"/>
          <p:cNvSpPr txBox="1">
            <a:spLocks noChangeArrowheads="1"/>
          </p:cNvSpPr>
          <p:nvPr/>
        </p:nvSpPr>
        <p:spPr>
          <a:xfrm>
            <a:off x="7292475" y="2490390"/>
            <a:ext cx="61587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Gender</a:t>
            </a:r>
          </a:p>
        </p:txBody>
      </p:sp>
      <p:sp>
        <p:nvSpPr>
          <p:cNvPr id="25" name="Affluence"/>
          <p:cNvSpPr txBox="1">
            <a:spLocks noChangeArrowheads="1"/>
          </p:cNvSpPr>
          <p:nvPr/>
        </p:nvSpPr>
        <p:spPr>
          <a:xfrm>
            <a:off x="5367827" y="4085195"/>
            <a:ext cx="676788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Low Income</a:t>
            </a:r>
          </a:p>
        </p:txBody>
      </p:sp>
      <p:sp>
        <p:nvSpPr>
          <p:cNvPr id="24" name="AffluenceValue"/>
          <p:cNvSpPr txBox="1">
            <a:spLocks noChangeArrowheads="1"/>
          </p:cNvSpPr>
          <p:nvPr/>
        </p:nvSpPr>
        <p:spPr>
          <a:xfrm>
            <a:off x="5367827" y="3878389"/>
            <a:ext cx="1319592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74.24%</a:t>
            </a:r>
          </a:p>
        </p:txBody>
      </p:sp>
      <p:sp>
        <p:nvSpPr>
          <p:cNvPr id="62" name="Text5"/>
          <p:cNvSpPr txBox="1">
            <a:spLocks noChangeArrowheads="1"/>
          </p:cNvSpPr>
          <p:nvPr/>
        </p:nvSpPr>
        <p:spPr>
          <a:xfrm>
            <a:off x="5367827" y="3651870"/>
            <a:ext cx="734496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Affluence</a:t>
            </a:r>
          </a:p>
        </p:txBody>
      </p:sp>
      <p:sp>
        <p:nvSpPr>
          <p:cNvPr id="22" name="AgeValue"/>
          <p:cNvSpPr txBox="1">
            <a:spLocks noChangeArrowheads="1"/>
          </p:cNvSpPr>
          <p:nvPr/>
        </p:nvSpPr>
        <p:spPr>
          <a:xfrm>
            <a:off x="5367827" y="5059674"/>
            <a:ext cx="901209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41.72%</a:t>
            </a:r>
          </a:p>
        </p:txBody>
      </p:sp>
      <p:sp>
        <p:nvSpPr>
          <p:cNvPr id="23" name="Age"/>
          <p:cNvSpPr txBox="1">
            <a:spLocks noChangeArrowheads="1"/>
          </p:cNvSpPr>
          <p:nvPr/>
        </p:nvSpPr>
        <p:spPr>
          <a:xfrm>
            <a:off x="5367827" y="5327409"/>
            <a:ext cx="399468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45 to 54</a:t>
            </a:r>
          </a:p>
        </p:txBody>
      </p:sp>
      <p:sp>
        <p:nvSpPr>
          <p:cNvPr id="63" name="Text6"/>
          <p:cNvSpPr txBox="1">
            <a:spLocks noChangeArrowheads="1"/>
          </p:cNvSpPr>
          <p:nvPr/>
        </p:nvSpPr>
        <p:spPr>
          <a:xfrm>
            <a:off x="5367827" y="4821867"/>
            <a:ext cx="809837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Age Group</a:t>
            </a:r>
          </a:p>
        </p:txBody>
      </p:sp>
      <p:sp>
        <p:nvSpPr>
          <p:cNvPr id="64" name="Text1"/>
          <p:cNvSpPr txBox="1">
            <a:spLocks noChangeArrowheads="1"/>
          </p:cNvSpPr>
          <p:nvPr/>
        </p:nvSpPr>
        <p:spPr>
          <a:xfrm>
            <a:off x="7292475" y="4793240"/>
            <a:ext cx="683200" cy="3693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Visit Day</a:t>
            </a:r>
          </a:p>
          <a:p>
            <a:pPr defTabSz="914400"/>
            <a:endParaRPr lang="en-GB" sz="900" dirty="0">
              <a:latin typeface="Montserrat"/>
            </a:endParaRPr>
          </a:p>
        </p:txBody>
      </p:sp>
      <p:sp>
        <p:nvSpPr>
          <p:cNvPr id="16" name="WeekdayValue"/>
          <p:cNvSpPr txBox="1">
            <a:spLocks noChangeArrowheads="1"/>
          </p:cNvSpPr>
          <p:nvPr/>
        </p:nvSpPr>
        <p:spPr>
          <a:xfrm>
            <a:off x="7292475" y="5050410"/>
            <a:ext cx="1309974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30.88%</a:t>
            </a:r>
          </a:p>
        </p:txBody>
      </p:sp>
      <p:sp>
        <p:nvSpPr>
          <p:cNvPr id="17" name="Weekday"/>
          <p:cNvSpPr txBox="1">
            <a:spLocks noChangeArrowheads="1"/>
          </p:cNvSpPr>
          <p:nvPr/>
        </p:nvSpPr>
        <p:spPr>
          <a:xfrm>
            <a:off x="7292475" y="5319836"/>
            <a:ext cx="692818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Sat</a:t>
            </a:r>
          </a:p>
        </p:txBody>
      </p:sp>
      <p:sp>
        <p:nvSpPr>
          <p:cNvPr id="76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77" name="Rectangle 76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4" name="Competitor1Chain"/>
          <p:cNvSpPr txBox="1">
            <a:spLocks noChangeArrowheads="1"/>
          </p:cNvSpPr>
          <p:nvPr/>
        </p:nvSpPr>
        <p:spPr>
          <a:xfrm>
            <a:off x="9815127" y="3117085"/>
            <a:ext cx="52290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McDonalds</a:t>
            </a:r>
          </a:p>
        </p:txBody>
      </p:sp>
      <p:sp>
        <p:nvSpPr>
          <p:cNvPr id="51" name="Competitor2Chain"/>
          <p:cNvSpPr txBox="1">
            <a:spLocks noChangeArrowheads="1"/>
          </p:cNvSpPr>
          <p:nvPr/>
        </p:nvSpPr>
        <p:spPr>
          <a:xfrm>
            <a:off x="9834477" y="4212850"/>
            <a:ext cx="52290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McDonalds</a:t>
            </a:r>
          </a:p>
        </p:txBody>
      </p:sp>
      <p:sp>
        <p:nvSpPr>
          <p:cNvPr id="68" name="Competitor3Chain"/>
          <p:cNvSpPr txBox="1">
            <a:spLocks noChangeArrowheads="1"/>
          </p:cNvSpPr>
          <p:nvPr/>
        </p:nvSpPr>
        <p:spPr>
          <a:xfrm>
            <a:off x="9810584" y="5274195"/>
            <a:ext cx="52290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McDonalds</a:t>
            </a:r>
          </a:p>
        </p:txBody>
      </p:sp>
      <p:sp>
        <p:nvSpPr>
          <p:cNvPr id="69" name="Label"/>
          <p:cNvSpPr txBox="1">
            <a:spLocks noChangeArrowheads="1"/>
          </p:cNvSpPr>
          <p:nvPr/>
        </p:nvSpPr>
        <p:spPr>
          <a:xfrm>
            <a:off x="5165248" y="1391804"/>
            <a:ext cx="1202750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squar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Work Area</a:t>
            </a:r>
          </a:p>
        </p:txBody>
      </p:sp>
      <p:sp>
        <p:nvSpPr>
          <p:cNvPr id="70" name="Label"/>
          <p:cNvSpPr txBox="1">
            <a:spLocks noChangeArrowheads="1"/>
          </p:cNvSpPr>
          <p:nvPr/>
        </p:nvSpPr>
        <p:spPr>
          <a:xfrm>
            <a:off x="6944775" y="1391804"/>
            <a:ext cx="551754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Region</a:t>
            </a:r>
          </a:p>
        </p:txBody>
      </p:sp>
      <p:sp>
        <p:nvSpPr>
          <p:cNvPr id="71" name="Label"/>
          <p:cNvSpPr txBox="1">
            <a:spLocks noChangeArrowheads="1"/>
          </p:cNvSpPr>
          <p:nvPr/>
        </p:nvSpPr>
        <p:spPr>
          <a:xfrm>
            <a:off x="10519212" y="1391804"/>
            <a:ext cx="716863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Urbanicity</a:t>
            </a:r>
          </a:p>
        </p:txBody>
      </p:sp>
      <p:sp>
        <p:nvSpPr>
          <p:cNvPr id="72" name="Label"/>
          <p:cNvSpPr txBox="1">
            <a:spLocks noChangeArrowheads="1"/>
          </p:cNvSpPr>
          <p:nvPr/>
        </p:nvSpPr>
        <p:spPr>
          <a:xfrm>
            <a:off x="8738659" y="1391804"/>
            <a:ext cx="710451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TV Region</a:t>
            </a:r>
          </a:p>
        </p:txBody>
      </p:sp>
      <p:pic>
        <p:nvPicPr>
          <p:cNvPr id="73" name="Graphic 7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3" name="Graphic 1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350991" y="1505264"/>
            <a:ext cx="365339" cy="36533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52" name="Graphic 5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001767" y="1774260"/>
            <a:ext cx="120827" cy="120827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4" name="Graphic 8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8569570" y="1517430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6" name="Graphic 8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0385730" y="1517430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8" name="Graphic 8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005195" y="1517430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0" name="Graphic 8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6813330" y="1517430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2" name="Graphic 9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2326194" y="5902858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4" name="Graphic 9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5458216" y="4617584"/>
            <a:ext cx="176376" cy="176376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8" name="Graphic 9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7395441" y="3451302"/>
            <a:ext cx="176824" cy="17682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0" name="Graphic 9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5458216" y="3451091"/>
            <a:ext cx="176824" cy="17682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2" name="Graphic 10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5458216" y="2257020"/>
            <a:ext cx="176824" cy="17682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4" name="Graphic 10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>
            <a:off x="7395441" y="2239109"/>
            <a:ext cx="176824" cy="17682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6" name="Graphic 10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7395441" y="4633379"/>
            <a:ext cx="164081" cy="176702"/>
          </a:xfrm>
          <a:prstGeom prst="rect">
            <a:avLst/>
          </a:prstGeom>
          <a:ln>
            <a:headEnd type="none"/>
            <a:tailEnd type="none"/>
          </a:ln>
        </p:spPr>
      </p:pic>
      <p:grpSp>
        <p:nvGrpSpPr>
          <p:cNvPr id="114" name="Group 113"/>
          <p:cNvGrpSpPr>
            <a:grpSpLocks/>
          </p:cNvGrpSpPr>
          <p:nvPr/>
        </p:nvGrpSpPr>
        <p:grpSpPr>
          <a:xfrm>
            <a:off x="11239887" y="2625880"/>
            <a:ext cx="495300" cy="390525"/>
            <a:chOff x="9411528" y="2976323"/>
            <a:chExt cx="495300" cy="390525"/>
          </a:xfrm>
        </p:grpSpPr>
        <p:pic>
          <p:nvPicPr>
            <p:cNvPr id="111" name="Graphic 110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rcRect/>
            <a:stretch>
              <a:fillRect/>
            </a:stretch>
          </p:blipFill>
          <p:spPr>
            <a:xfrm>
              <a:off x="9411528" y="2976323"/>
              <a:ext cx="495300" cy="295275"/>
            </a:xfrm>
            <a:prstGeom prst="rect">
              <a:avLst/>
            </a:prstGeom>
            <a:ln>
              <a:headEnd type="none"/>
              <a:tailEnd type="none"/>
            </a:ln>
          </p:spPr>
        </p:pic>
        <p:pic>
          <p:nvPicPr>
            <p:cNvPr id="113" name="Graphic 112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>
              <a:fillRect/>
            </a:stretch>
          </p:blipFill>
          <p:spPr>
            <a:xfrm>
              <a:off x="9811578" y="3271598"/>
              <a:ext cx="95250" cy="95250"/>
            </a:xfrm>
            <a:prstGeom prst="rect">
              <a:avLst/>
            </a:prstGeom>
            <a:ln>
              <a:headEnd type="none"/>
              <a:tailEnd type="none"/>
            </a:ln>
          </p:spPr>
        </p:pic>
      </p:grpSp>
      <p:grpSp>
        <p:nvGrpSpPr>
          <p:cNvPr id="115" name="Group 114"/>
          <p:cNvGrpSpPr>
            <a:grpSpLocks/>
          </p:cNvGrpSpPr>
          <p:nvPr/>
        </p:nvGrpSpPr>
        <p:grpSpPr>
          <a:xfrm>
            <a:off x="11239887" y="3722703"/>
            <a:ext cx="495300" cy="390525"/>
            <a:chOff x="9411528" y="2976323"/>
            <a:chExt cx="495300" cy="390525"/>
          </a:xfrm>
        </p:grpSpPr>
        <p:pic>
          <p:nvPicPr>
            <p:cNvPr id="116" name="Graphic 115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rcRect/>
            <a:stretch>
              <a:fillRect/>
            </a:stretch>
          </p:blipFill>
          <p:spPr>
            <a:xfrm>
              <a:off x="9411528" y="2976323"/>
              <a:ext cx="495300" cy="295275"/>
            </a:xfrm>
            <a:prstGeom prst="rect">
              <a:avLst/>
            </a:prstGeom>
            <a:ln>
              <a:headEnd type="none"/>
              <a:tailEnd type="none"/>
            </a:ln>
          </p:spPr>
        </p:pic>
        <p:pic>
          <p:nvPicPr>
            <p:cNvPr id="117" name="Graphic 116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>
              <a:fillRect/>
            </a:stretch>
          </p:blipFill>
          <p:spPr>
            <a:xfrm>
              <a:off x="9811578" y="3271598"/>
              <a:ext cx="95250" cy="95250"/>
            </a:xfrm>
            <a:prstGeom prst="rect">
              <a:avLst/>
            </a:prstGeom>
            <a:ln>
              <a:headEnd type="none"/>
              <a:tailEnd type="none"/>
            </a:ln>
          </p:spPr>
        </p:pic>
      </p:grpSp>
      <p:grpSp>
        <p:nvGrpSpPr>
          <p:cNvPr id="118" name="Group 117"/>
          <p:cNvGrpSpPr>
            <a:grpSpLocks/>
          </p:cNvGrpSpPr>
          <p:nvPr/>
        </p:nvGrpSpPr>
        <p:grpSpPr>
          <a:xfrm>
            <a:off x="11239887" y="4804215"/>
            <a:ext cx="495300" cy="390525"/>
            <a:chOff x="9411528" y="2976323"/>
            <a:chExt cx="495300" cy="390525"/>
          </a:xfrm>
        </p:grpSpPr>
        <p:pic>
          <p:nvPicPr>
            <p:cNvPr id="119" name="Graphic 118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rcRect/>
            <a:stretch>
              <a:fillRect/>
            </a:stretch>
          </p:blipFill>
          <p:spPr>
            <a:xfrm>
              <a:off x="9411528" y="2976323"/>
              <a:ext cx="495300" cy="295275"/>
            </a:xfrm>
            <a:prstGeom prst="rect">
              <a:avLst/>
            </a:prstGeom>
            <a:ln>
              <a:headEnd type="none"/>
              <a:tailEnd type="none"/>
            </a:ln>
          </p:spPr>
        </p:pic>
        <p:pic>
          <p:nvPicPr>
            <p:cNvPr id="120" name="Graphic 119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>
              <a:fillRect/>
            </a:stretch>
          </p:blipFill>
          <p:spPr>
            <a:xfrm>
              <a:off x="9811578" y="3271598"/>
              <a:ext cx="95250" cy="95250"/>
            </a:xfrm>
            <a:prstGeom prst="rect">
              <a:avLst/>
            </a:prstGeom>
            <a:ln>
              <a:headEnd type="none"/>
              <a:tailEnd type="none"/>
            </a:ln>
          </p:spPr>
        </p:pic>
      </p:grpSp>
      <p:sp>
        <p:nvSpPr>
          <p:cNvPr id="65" name="Scroll: Horizontal 64"/>
          <p:cNvSpPr>
            <a:spLocks/>
          </p:cNvSpPr>
          <p:nvPr/>
        </p:nvSpPr>
        <p:spPr>
          <a:xfrm>
            <a:off x="11263868" y="4753966"/>
            <a:ext cx="551553" cy="383969"/>
          </a:xfrm>
          <a:prstGeom prst="horizontalScroll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defTabSz="914400"/>
            <a:r>
              <a:rPr lang="en-GB" sz="1400" dirty="0"/>
              <a:t>#3</a:t>
            </a:r>
          </a:p>
        </p:txBody>
      </p:sp>
      <p:sp>
        <p:nvSpPr>
          <p:cNvPr id="66" name="Scroll: Horizontal 65"/>
          <p:cNvSpPr>
            <a:spLocks/>
          </p:cNvSpPr>
          <p:nvPr/>
        </p:nvSpPr>
        <p:spPr>
          <a:xfrm>
            <a:off x="11254800" y="3673060"/>
            <a:ext cx="551553" cy="392505"/>
          </a:xfrm>
          <a:prstGeom prst="horizontalScroll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defTabSz="914400"/>
            <a:r>
              <a:rPr lang="en-GB" sz="1400" dirty="0"/>
              <a:t>#2</a:t>
            </a:r>
          </a:p>
        </p:txBody>
      </p:sp>
      <p:sp>
        <p:nvSpPr>
          <p:cNvPr id="67" name="Scroll: Horizontal 66"/>
          <p:cNvSpPr>
            <a:spLocks/>
          </p:cNvSpPr>
          <p:nvPr/>
        </p:nvSpPr>
        <p:spPr>
          <a:xfrm>
            <a:off x="11273246" y="2564609"/>
            <a:ext cx="542175" cy="404683"/>
          </a:xfrm>
          <a:prstGeom prst="horizontalScroll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defTabSz="914400"/>
            <a:r>
              <a:rPr lang="en-GB" sz="1400" dirty="0"/>
              <a:t>#1</a:t>
            </a:r>
          </a:p>
        </p:txBody>
      </p:sp>
      <p:pic>
        <p:nvPicPr>
          <p:cNvPr id="122" name="Graphic 12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 rot="5400000">
            <a:off x="9422830" y="2680692"/>
            <a:ext cx="185275" cy="18527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23" name="Graphic 12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 rot="5400000">
            <a:off x="9422830" y="3779351"/>
            <a:ext cx="185275" cy="18527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24" name="Graphic 12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 rot="5400000">
            <a:off x="9422830" y="4863072"/>
            <a:ext cx="185275" cy="18527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Site Summary</a:t>
            </a:r>
          </a:p>
        </p:txBody>
      </p:sp>
      <p:pic>
        <p:nvPicPr>
          <p:cNvPr id="53" name="Graphic 5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8" name="Rectangle 57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12" name="Graphic 1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7" name="Graphic 8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97" name="Graphic 9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9" name="Graphic 9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05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107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121" name="Graphic 12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1" name="Graphic 1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721779" y="3157480"/>
            <a:ext cx="120827" cy="120827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5" name="Text3"/>
          <p:cNvSpPr txBox="1">
            <a:spLocks noChangeArrowheads="1"/>
          </p:cNvSpPr>
          <p:nvPr/>
        </p:nvSpPr>
        <p:spPr>
          <a:xfrm>
            <a:off x="9276924" y="2203012"/>
            <a:ext cx="1154483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Top Competitors</a:t>
            </a:r>
          </a:p>
        </p:txBody>
      </p:sp>
      <p:pic>
        <p:nvPicPr>
          <p:cNvPr id="38" name="Graphic 3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721779" y="4235961"/>
            <a:ext cx="120827" cy="120827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41" name="Graphic 4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721779" y="5334536"/>
            <a:ext cx="120827" cy="120827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4" name="VenueNameTriEnd"/>
          <p:cNvSpPr>
            <a:spLocks/>
          </p:cNvSpPr>
          <p:nvPr/>
        </p:nvSpPr>
        <p:spPr>
          <a:xfrm flipH="1" flipV="1">
            <a:off x="2696499" y="220268"/>
            <a:ext cx="215792" cy="353466"/>
          </a:xfrm>
          <a:prstGeom prst="triangle">
            <a:avLst>
              <a:gd name="adj" fmla="val 100000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8" name="VenueName"/>
          <p:cNvSpPr>
            <a:spLocks/>
          </p:cNvSpPr>
          <p:nvPr/>
        </p:nvSpPr>
        <p:spPr>
          <a:xfrm>
            <a:off x="1192682" y="220269"/>
            <a:ext cx="18669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Imperial Hotel CW27HR</a:t>
            </a:r>
          </a:p>
        </p:txBody>
      </p:sp>
      <p:sp>
        <p:nvSpPr>
          <p:cNvPr id="39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2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176480 Competitor Customers</a:t>
            </a:r>
          </a:p>
        </p:txBody>
      </p:sp>
      <p:sp>
        <p:nvSpPr>
          <p:cNvPr id="8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266 Competitors</a:t>
            </a:r>
          </a:p>
        </p:txBody>
      </p:sp>
      <p:sp>
        <p:nvSpPr>
          <p:cNvPr id="89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711 Site Customers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Imperial Hotel CW27HR and 371 Chains in 1 Miles from 16/04/2025 - 08/04/2026 split by Day of Week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is customer spend distributed throughout the week for Imperial Hotel CW27HR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Spend by Weekpart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8669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Imperial Hotel CW27HR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176480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266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711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customer numbers for Imperial Hotel CW27HR and 371 Chains in 1 Miles from 16/04/2025 - 08/04/2026 and the number of visits made Per Annum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frequently per year do customers visit Imperial Hotel CW27HR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Visit Frequency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8669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Imperial Hotel CW27HR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176480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266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711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9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has ATV changed between two date ranges?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ATV Change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8669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Imperial Hotel CW27HR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711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market share spend for Imperial Hotel CW27HR and 371 Chains in 1 Miles from 16/04/2025 - 08/04/2026 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has market share changed between two date ranges?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Market Share Change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8669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Imperial Hotel CW27HR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711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Imperial Hotel CW27HR and 371 Chains in 1 Miles from 16/04/2025 - 08/04/2026 split by Age Range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age profile of customers who visit Imperial Hotel CW27HR compare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Age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8669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Imperial Hotel CW27HR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69330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266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188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Imperial Hotel CW27HR and 371 Chains in 1 Miles from 16/04/2025 - 08/04/2026 split by Affluence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affluence of customers who visit Imperial Hotel CW27HR compare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Affluence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8669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Imperial Hotel CW27HR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60974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266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168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Imperial Hotel CW27HR and 371 Chains in 1 Miles from 16/04/2025 - 08/04/2026 split by Gender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gender profile of customers who visit Imperial Hotel CW27HR compare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Gender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8669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Imperial Hotel CW27HR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66439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266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180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Imperial Hotel CW27HR and 371 Chains in 1 Miles from 16/04/2025 - 08/04/2026 split by Segment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Custom segmentation profile of customers who visit Imperial Hotel CW27HR compare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Punch Segmentation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8669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Imperial Hotel CW27HR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176480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266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711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Imperial Hotel CW27HR and 371 Chains in 1 Miles from 16/04/2025 - 08/04/2026 split by Distance travelled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spend profile of Imperial Hotel CW27HR compare versus its competitors based on travel distances?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Spend by Distance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8669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Imperial Hotel CW27HR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66378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266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180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Map1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93444" y="1617619"/>
            <a:ext cx="11831701" cy="522995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" name="Graphic 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1062402" y="6027511"/>
            <a:ext cx="1080830" cy="630484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6" name="Rectangle 35"/>
          <p:cNvSpPr>
            <a:spLocks/>
          </p:cNvSpPr>
          <p:nvPr/>
        </p:nvSpPr>
        <p:spPr>
          <a:xfrm>
            <a:off x="0" y="663728"/>
            <a:ext cx="12191999" cy="951103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19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Where do customers of Imperial Hotel CW27HR for 16/04/2025 - 08/04/2026 live</a:t>
            </a:r>
          </a:p>
        </p:txBody>
      </p:sp>
      <p:sp>
        <p:nvSpPr>
          <p:cNvPr id="20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1" name="Rectangle 20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2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Where do customers of Imperial Hotel CW27HR come from?</a:t>
            </a:r>
          </a:p>
        </p:txBody>
      </p:sp>
      <p:sp>
        <p:nvSpPr>
          <p:cNvPr id="23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Map of Guest Origin</a:t>
            </a:r>
          </a:p>
        </p:txBody>
      </p:sp>
      <p:pic>
        <p:nvPicPr>
          <p:cNvPr id="24" name="Graphic 2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5" name="Rectangle 24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26" name="Graphic 2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8" name="Graphic 2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0" name="Graphic 2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3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4" name="Graphic 3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8669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Imperial Hotel CW27HR</a:t>
            </a:r>
          </a:p>
        </p:txBody>
      </p:sp>
      <p:sp>
        <p:nvSpPr>
          <p:cNvPr id="5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6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7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3" name="Rectangle 2"/>
          <p:cNvSpPr>
            <a:spLocks/>
          </p:cNvSpPr>
          <p:nvPr/>
        </p:nvSpPr>
        <p:spPr bwMode="white">
          <a:xfrm>
            <a:off x="48768" y="6377502"/>
            <a:ext cx="12094464" cy="2187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14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180 Site Customers</a:t>
            </a:r>
          </a:p>
        </p:txBody>
      </p:sp>
      <p:pic>
        <p:nvPicPr>
          <p:cNvPr id="4" name="Graphic 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8" name="DisplayChart"/>
          <p:cNvGraphicFramePr/>
          <p:nvPr/>
        </p:nvGraphicFramePr>
        <p:xfrm>
          <a:off x="888763" y="1663789"/>
          <a:ext cx="10348957" cy="46850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Graphic 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3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For customers of Imperial Hotel CW27HR, who are the top 20 competitors from 371 Chains in 1 Miles for 16/04/2025 - 08/04/2026 split by Venue</a:t>
            </a:r>
          </a:p>
        </p:txBody>
      </p:sp>
      <p:sp>
        <p:nvSpPr>
          <p:cNvPr id="24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5" name="Rectangle 24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26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What are the Top 20 venues (by spend) that customers of Imperial Hotel CW27HR also visit?</a:t>
            </a:r>
          </a:p>
        </p:txBody>
      </p:sp>
      <p:sp>
        <p:nvSpPr>
          <p:cNvPr id="27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Share of Wallet</a:t>
            </a:r>
          </a:p>
        </p:txBody>
      </p:sp>
      <p:pic>
        <p:nvPicPr>
          <p:cNvPr id="28" name="Graphic 2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9" name="Rectangle 28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0" name="Graphic 2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2" name="Graphic 3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3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4" name="Graphic 3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6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7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8" name="Graphic 3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8669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Imperial Hotel CW27HR</a:t>
            </a:r>
          </a:p>
        </p:txBody>
      </p:sp>
      <p:sp>
        <p:nvSpPr>
          <p:cNvPr id="5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6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7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3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711 Site Customers</a:t>
            </a:r>
          </a:p>
        </p:txBody>
      </p:sp>
      <p:graphicFrame>
        <p:nvGraphicFramePr>
          <p:cNvPr id="9" name="Chart 8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9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has share of wallet of customers of Imperial Hotel CW27HR changed between two date ranges?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Share of Wallet Change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8669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Imperial Hotel CW27HR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711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7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9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19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0" name="Rectangle 19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1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local area for Imperial Hotel CW27HR compare to the national average (1 = low, 10 = high)</a:t>
            </a:r>
          </a:p>
        </p:txBody>
      </p:sp>
      <p:sp>
        <p:nvSpPr>
          <p:cNvPr id="22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Market Summary</a:t>
            </a:r>
          </a:p>
        </p:txBody>
      </p:sp>
      <p:pic>
        <p:nvPicPr>
          <p:cNvPr id="23" name="Graphic 2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ctangle 23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25" name="Graphic 2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7" name="Graphic 2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0" name="Graphic 2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2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4" name="Graphic 3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8669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Imperial Hotel CW27HR</a:t>
            </a:r>
          </a:p>
        </p:txBody>
      </p:sp>
      <p:sp>
        <p:nvSpPr>
          <p:cNvPr id="5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6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7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graphicFrame>
        <p:nvGraphicFramePr>
          <p:cNvPr id="35" name="Table 35"/>
          <p:cNvGraphicFramePr/>
          <p:nvPr/>
        </p:nvGraphicFramePr>
        <p:xfrm>
          <a:off x="508000" y="1524000"/>
          <a:ext cx="11430000" cy="25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540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Data Type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Name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Spend in 250m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250m Spend vs National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Spend in 500m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500m Spend vs National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Spend in 1 mile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 mile Spend vs National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Spend in 3 miles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 mile Spend vs National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Total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Annual Sales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£454K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£8.33M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£47.77M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£87.62M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Weekpart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Mon - Thu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31.1%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43.3%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48.1%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46.5%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Weekpart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Fri - Sat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48.1%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43.5%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38.5%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38.9%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Weekpart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Sun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20.8%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18 to 24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25 to 34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19.3%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21.4%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18.9%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35 to 44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25.9%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25.7%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27.4%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25.6%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45 to 54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33.7%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19.4%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19.0%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18.7%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55 to 64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17.9%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18.1%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65 to 74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75+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Business Elite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Prosperous Professionals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Flourishing Society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Content Communities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White Collar Neighbourhoods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Enterprising Mainstream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Paying The Mortgage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18.8%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17.8%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18.2%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Cash Conscious Communities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On A Budget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53.1%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Family Value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Affluence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AB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17.1%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17.9%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20.1%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Affluence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C1C2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27.7%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53.3%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52.5%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55.9%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Affluence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DE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69.7%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29.6%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29.6%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24.0%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raphic 7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Rectangle: Rounded Corners 13"/>
          <p:cNvSpPr>
            <a:spLocks/>
          </p:cNvSpPr>
          <p:nvPr/>
        </p:nvSpPr>
        <p:spPr>
          <a:xfrm>
            <a:off x="8477607" y="3075383"/>
            <a:ext cx="2147553" cy="1801511"/>
          </a:xfrm>
          <a:prstGeom prst="roundRect">
            <a:avLst>
              <a:gd name="adj" fmla="val 1681"/>
            </a:avLst>
          </a:prstGeom>
          <a:solidFill>
            <a:schemeClr val="bg1"/>
          </a:solidFill>
          <a:ln>
            <a:solidFill>
              <a:srgbClr val="D0CECE"/>
            </a:solidFill>
            <a:headEnd type="none"/>
            <a:tailEnd type="non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31" name="Rectangle: Rounded Corners 30"/>
          <p:cNvSpPr>
            <a:spLocks/>
          </p:cNvSpPr>
          <p:nvPr/>
        </p:nvSpPr>
        <p:spPr>
          <a:xfrm>
            <a:off x="1940665" y="1715789"/>
            <a:ext cx="8318443" cy="236708"/>
          </a:xfrm>
          <a:prstGeom prst="roundRect">
            <a:avLst>
              <a:gd name="adj" fmla="val 50000"/>
            </a:avLst>
          </a:prstGeom>
          <a:solidFill>
            <a:srgbClr val="14256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9" name="Rectangle: Rounded Corners 8"/>
          <p:cNvSpPr>
            <a:spLocks/>
          </p:cNvSpPr>
          <p:nvPr/>
        </p:nvSpPr>
        <p:spPr>
          <a:xfrm>
            <a:off x="1284957" y="3075383"/>
            <a:ext cx="2147553" cy="1801511"/>
          </a:xfrm>
          <a:prstGeom prst="roundRect">
            <a:avLst>
              <a:gd name="adj" fmla="val 1681"/>
            </a:avLst>
          </a:prstGeom>
          <a:solidFill>
            <a:schemeClr val="bg1"/>
          </a:solidFill>
          <a:ln>
            <a:solidFill>
              <a:srgbClr val="D0CECE"/>
            </a:solidFill>
            <a:headEnd type="none"/>
            <a:tailEnd type="non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0" name="LocalPoor"/>
          <p:cNvSpPr txBox="1">
            <a:spLocks noChangeArrowheads="1"/>
          </p:cNvSpPr>
          <p:nvPr/>
        </p:nvSpPr>
        <p:spPr>
          <a:xfrm>
            <a:off x="822591" y="1692588"/>
            <a:ext cx="1118074" cy="276999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square">
            <a:spAutoFit/>
          </a:bodyPr>
          <a:lstStyle/>
          <a:p>
            <a:pPr marL="0" indent="0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b="1" i="0" u="none" strike="noStrike" kern="1200" cap="none" spc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£3000</a:t>
            </a:r>
          </a:p>
        </p:txBody>
      </p:sp>
      <p:sp>
        <p:nvSpPr>
          <p:cNvPr id="21" name="LocalStar"/>
          <p:cNvSpPr txBox="1">
            <a:spLocks noChangeArrowheads="1"/>
          </p:cNvSpPr>
          <p:nvPr/>
        </p:nvSpPr>
        <p:spPr>
          <a:xfrm>
            <a:off x="10259108" y="1692588"/>
            <a:ext cx="1053448" cy="276999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square">
            <a:spAutoFit/>
          </a:bodyPr>
          <a:lstStyle/>
          <a:p>
            <a:pPr marL="0" indent="0" algn="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b="1" i="0" u="none" strike="noStrike" kern="1200" cap="none" spc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£18000</a:t>
            </a:r>
          </a:p>
        </p:txBody>
      </p:sp>
      <p:sp>
        <p:nvSpPr>
          <p:cNvPr id="22" name="VenueAWT"/>
          <p:cNvSpPr>
            <a:spLocks/>
          </p:cNvSpPr>
          <p:nvPr/>
        </p:nvSpPr>
        <p:spPr>
          <a:xfrm>
            <a:off x="4784633" y="1351980"/>
            <a:ext cx="247828" cy="914400"/>
          </a:xfrm>
          <a:custGeom>
            <a:avLst/>
            <a:gdLst>
              <a:gd name="connsiteX0" fmla="*/ 0 w 247828"/>
              <a:gd name="connsiteY0" fmla="*/ 0 h 1185455"/>
              <a:gd name="connsiteX1" fmla="*/ 247828 w 247828"/>
              <a:gd name="connsiteY1" fmla="*/ 0 h 1185455"/>
              <a:gd name="connsiteX2" fmla="*/ 247828 w 247828"/>
              <a:gd name="connsiteY2" fmla="*/ 1063211 h 1185455"/>
              <a:gd name="connsiteX3" fmla="*/ 247828 w 247828"/>
              <a:gd name="connsiteY3" fmla="*/ 1066087 h 1185455"/>
              <a:gd name="connsiteX4" fmla="*/ 247240 w 247828"/>
              <a:gd name="connsiteY4" fmla="*/ 1066087 h 1185455"/>
              <a:gd name="connsiteX5" fmla="*/ 238090 w 247828"/>
              <a:gd name="connsiteY5" fmla="*/ 1110794 h 1185455"/>
              <a:gd name="connsiteX6" fmla="*/ 123914 w 247828"/>
              <a:gd name="connsiteY6" fmla="*/ 1185455 h 1185455"/>
              <a:gd name="connsiteX7" fmla="*/ 9738 w 247828"/>
              <a:gd name="connsiteY7" fmla="*/ 1110794 h 1185455"/>
              <a:gd name="connsiteX8" fmla="*/ 589 w 247828"/>
              <a:gd name="connsiteY8" fmla="*/ 1066087 h 1185455"/>
              <a:gd name="connsiteX9" fmla="*/ 0 w 247828"/>
              <a:gd name="connsiteY9" fmla="*/ 1066087 h 1185455"/>
              <a:gd name="connsiteX10" fmla="*/ 0 w 247828"/>
              <a:gd name="connsiteY10" fmla="*/ 1063211 h 1185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7828" h="1185455">
                <a:moveTo>
                  <a:pt x="0" y="0"/>
                </a:moveTo>
                <a:lnTo>
                  <a:pt x="247828" y="0"/>
                </a:lnTo>
                <a:lnTo>
                  <a:pt x="247828" y="1063211"/>
                </a:lnTo>
                <a:lnTo>
                  <a:pt x="247828" y="1066087"/>
                </a:lnTo>
                <a:lnTo>
                  <a:pt x="247240" y="1066087"/>
                </a:lnTo>
                <a:lnTo>
                  <a:pt x="238090" y="1110794"/>
                </a:lnTo>
                <a:cubicBezTo>
                  <a:pt x="219279" y="1154669"/>
                  <a:pt x="175241" y="1185455"/>
                  <a:pt x="123914" y="1185455"/>
                </a:cubicBezTo>
                <a:cubicBezTo>
                  <a:pt x="72587" y="1185455"/>
                  <a:pt x="28549" y="1154669"/>
                  <a:pt x="9738" y="1110794"/>
                </a:cubicBezTo>
                <a:lnTo>
                  <a:pt x="589" y="1066087"/>
                </a:lnTo>
                <a:lnTo>
                  <a:pt x="0" y="1066087"/>
                </a:lnTo>
                <a:lnTo>
                  <a:pt x="0" y="1063211"/>
                </a:lnTo>
                <a:close/>
              </a:path>
            </a:pathLst>
          </a:custGeom>
          <a:solidFill>
            <a:srgbClr val="2EADE4"/>
          </a:solidFill>
          <a:ln w="38100">
            <a:solidFill>
              <a:schemeClr val="bg1"/>
            </a:solidFill>
            <a:headEnd type="none"/>
            <a:tailEnd type="none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6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3" name="LocalPoorAWT"/>
          <p:cNvSpPr>
            <a:spLocks/>
          </p:cNvSpPr>
          <p:nvPr/>
        </p:nvSpPr>
        <p:spPr>
          <a:xfrm>
            <a:off x="2459830" y="1378688"/>
            <a:ext cx="205098" cy="867660"/>
          </a:xfrm>
          <a:custGeom>
            <a:avLst/>
            <a:gdLst>
              <a:gd name="connsiteX0" fmla="*/ 55547 w 205098"/>
              <a:gd name="connsiteY0" fmla="*/ 0 h 867660"/>
              <a:gd name="connsiteX1" fmla="*/ 149551 w 205098"/>
              <a:gd name="connsiteY1" fmla="*/ 0 h 867660"/>
              <a:gd name="connsiteX2" fmla="*/ 149551 w 205098"/>
              <a:gd name="connsiteY2" fmla="*/ 689787 h 867660"/>
              <a:gd name="connsiteX3" fmla="*/ 175062 w 205098"/>
              <a:gd name="connsiteY3" fmla="*/ 705700 h 867660"/>
              <a:gd name="connsiteX4" fmla="*/ 205098 w 205098"/>
              <a:gd name="connsiteY4" fmla="*/ 772786 h 867660"/>
              <a:gd name="connsiteX5" fmla="*/ 102549 w 205098"/>
              <a:gd name="connsiteY5" fmla="*/ 867660 h 867660"/>
              <a:gd name="connsiteX6" fmla="*/ 0 w 205098"/>
              <a:gd name="connsiteY6" fmla="*/ 772786 h 867660"/>
              <a:gd name="connsiteX7" fmla="*/ 30036 w 205098"/>
              <a:gd name="connsiteY7" fmla="*/ 705700 h 867660"/>
              <a:gd name="connsiteX8" fmla="*/ 55547 w 205098"/>
              <a:gd name="connsiteY8" fmla="*/ 689787 h 867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098" h="867660">
                <a:moveTo>
                  <a:pt x="55547" y="0"/>
                </a:moveTo>
                <a:lnTo>
                  <a:pt x="149551" y="0"/>
                </a:lnTo>
                <a:lnTo>
                  <a:pt x="149551" y="689787"/>
                </a:lnTo>
                <a:lnTo>
                  <a:pt x="175062" y="705700"/>
                </a:lnTo>
                <a:cubicBezTo>
                  <a:pt x="193620" y="722869"/>
                  <a:pt x="205098" y="746588"/>
                  <a:pt x="205098" y="772786"/>
                </a:cubicBezTo>
                <a:cubicBezTo>
                  <a:pt x="205098" y="825183"/>
                  <a:pt x="159185" y="867660"/>
                  <a:pt x="102549" y="867660"/>
                </a:cubicBezTo>
                <a:cubicBezTo>
                  <a:pt x="45913" y="867660"/>
                  <a:pt x="0" y="825183"/>
                  <a:pt x="0" y="772786"/>
                </a:cubicBezTo>
                <a:cubicBezTo>
                  <a:pt x="0" y="746588"/>
                  <a:pt x="11479" y="722869"/>
                  <a:pt x="30036" y="705700"/>
                </a:cubicBezTo>
                <a:lnTo>
                  <a:pt x="55547" y="689787"/>
                </a:lnTo>
                <a:close/>
              </a:path>
            </a:pathLst>
          </a:custGeom>
          <a:solidFill>
            <a:srgbClr val="C00000"/>
          </a:solidFill>
          <a:ln>
            <a:solidFill>
              <a:schemeClr val="bg1"/>
            </a:solidFill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6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4" name="LocalAverageAWT"/>
          <p:cNvSpPr>
            <a:spLocks/>
          </p:cNvSpPr>
          <p:nvPr/>
        </p:nvSpPr>
        <p:spPr>
          <a:xfrm>
            <a:off x="4335747" y="1378688"/>
            <a:ext cx="205098" cy="867660"/>
          </a:xfrm>
          <a:custGeom>
            <a:avLst/>
            <a:gdLst>
              <a:gd name="connsiteX0" fmla="*/ 55547 w 205098"/>
              <a:gd name="connsiteY0" fmla="*/ 0 h 867660"/>
              <a:gd name="connsiteX1" fmla="*/ 149551 w 205098"/>
              <a:gd name="connsiteY1" fmla="*/ 0 h 867660"/>
              <a:gd name="connsiteX2" fmla="*/ 149551 w 205098"/>
              <a:gd name="connsiteY2" fmla="*/ 689787 h 867660"/>
              <a:gd name="connsiteX3" fmla="*/ 175062 w 205098"/>
              <a:gd name="connsiteY3" fmla="*/ 705700 h 867660"/>
              <a:gd name="connsiteX4" fmla="*/ 205098 w 205098"/>
              <a:gd name="connsiteY4" fmla="*/ 772786 h 867660"/>
              <a:gd name="connsiteX5" fmla="*/ 102549 w 205098"/>
              <a:gd name="connsiteY5" fmla="*/ 867660 h 867660"/>
              <a:gd name="connsiteX6" fmla="*/ 0 w 205098"/>
              <a:gd name="connsiteY6" fmla="*/ 772786 h 867660"/>
              <a:gd name="connsiteX7" fmla="*/ 30036 w 205098"/>
              <a:gd name="connsiteY7" fmla="*/ 705700 h 867660"/>
              <a:gd name="connsiteX8" fmla="*/ 55547 w 205098"/>
              <a:gd name="connsiteY8" fmla="*/ 689787 h 867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098" h="867660">
                <a:moveTo>
                  <a:pt x="55547" y="0"/>
                </a:moveTo>
                <a:lnTo>
                  <a:pt x="149551" y="0"/>
                </a:lnTo>
                <a:lnTo>
                  <a:pt x="149551" y="689787"/>
                </a:lnTo>
                <a:lnTo>
                  <a:pt x="175062" y="705700"/>
                </a:lnTo>
                <a:cubicBezTo>
                  <a:pt x="193620" y="722869"/>
                  <a:pt x="205098" y="746588"/>
                  <a:pt x="205098" y="772786"/>
                </a:cubicBezTo>
                <a:cubicBezTo>
                  <a:pt x="205098" y="825183"/>
                  <a:pt x="159185" y="867660"/>
                  <a:pt x="102549" y="867660"/>
                </a:cubicBezTo>
                <a:cubicBezTo>
                  <a:pt x="45913" y="867660"/>
                  <a:pt x="0" y="825183"/>
                  <a:pt x="0" y="772786"/>
                </a:cubicBezTo>
                <a:cubicBezTo>
                  <a:pt x="0" y="746588"/>
                  <a:pt x="11479" y="722869"/>
                  <a:pt x="30036" y="705700"/>
                </a:cubicBezTo>
                <a:lnTo>
                  <a:pt x="55547" y="689787"/>
                </a:lnTo>
                <a:close/>
              </a:path>
            </a:pathLst>
          </a:custGeom>
          <a:solidFill>
            <a:srgbClr val="002060"/>
          </a:solidFill>
          <a:ln>
            <a:solidFill>
              <a:schemeClr val="bg1"/>
            </a:solidFill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marL="0" indent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6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5" name="LocalGoodAWT"/>
          <p:cNvSpPr>
            <a:spLocks/>
          </p:cNvSpPr>
          <p:nvPr/>
        </p:nvSpPr>
        <p:spPr>
          <a:xfrm>
            <a:off x="6672547" y="1372550"/>
            <a:ext cx="205098" cy="867660"/>
          </a:xfrm>
          <a:custGeom>
            <a:avLst/>
            <a:gdLst>
              <a:gd name="connsiteX0" fmla="*/ 55547 w 205098"/>
              <a:gd name="connsiteY0" fmla="*/ 0 h 867660"/>
              <a:gd name="connsiteX1" fmla="*/ 149551 w 205098"/>
              <a:gd name="connsiteY1" fmla="*/ 0 h 867660"/>
              <a:gd name="connsiteX2" fmla="*/ 149551 w 205098"/>
              <a:gd name="connsiteY2" fmla="*/ 689787 h 867660"/>
              <a:gd name="connsiteX3" fmla="*/ 175062 w 205098"/>
              <a:gd name="connsiteY3" fmla="*/ 705700 h 867660"/>
              <a:gd name="connsiteX4" fmla="*/ 205098 w 205098"/>
              <a:gd name="connsiteY4" fmla="*/ 772786 h 867660"/>
              <a:gd name="connsiteX5" fmla="*/ 102549 w 205098"/>
              <a:gd name="connsiteY5" fmla="*/ 867660 h 867660"/>
              <a:gd name="connsiteX6" fmla="*/ 0 w 205098"/>
              <a:gd name="connsiteY6" fmla="*/ 772786 h 867660"/>
              <a:gd name="connsiteX7" fmla="*/ 30036 w 205098"/>
              <a:gd name="connsiteY7" fmla="*/ 705700 h 867660"/>
              <a:gd name="connsiteX8" fmla="*/ 55547 w 205098"/>
              <a:gd name="connsiteY8" fmla="*/ 689787 h 867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098" h="867660">
                <a:moveTo>
                  <a:pt x="55547" y="0"/>
                </a:moveTo>
                <a:lnTo>
                  <a:pt x="149551" y="0"/>
                </a:lnTo>
                <a:lnTo>
                  <a:pt x="149551" y="689787"/>
                </a:lnTo>
                <a:lnTo>
                  <a:pt x="175062" y="705700"/>
                </a:lnTo>
                <a:cubicBezTo>
                  <a:pt x="193620" y="722869"/>
                  <a:pt x="205098" y="746588"/>
                  <a:pt x="205098" y="772786"/>
                </a:cubicBezTo>
                <a:cubicBezTo>
                  <a:pt x="205098" y="825183"/>
                  <a:pt x="159185" y="867660"/>
                  <a:pt x="102549" y="867660"/>
                </a:cubicBezTo>
                <a:cubicBezTo>
                  <a:pt x="45913" y="867660"/>
                  <a:pt x="0" y="825183"/>
                  <a:pt x="0" y="772786"/>
                </a:cubicBezTo>
                <a:cubicBezTo>
                  <a:pt x="0" y="746588"/>
                  <a:pt x="11479" y="722869"/>
                  <a:pt x="30036" y="705700"/>
                </a:cubicBezTo>
                <a:lnTo>
                  <a:pt x="55547" y="689787"/>
                </a:lnTo>
                <a:close/>
              </a:path>
            </a:pathLst>
          </a:custGeom>
          <a:solidFill>
            <a:srgbClr val="00B050"/>
          </a:solidFill>
          <a:ln>
            <a:solidFill>
              <a:schemeClr val="bg1"/>
            </a:solidFill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6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6" name="LocalStarAWT"/>
          <p:cNvSpPr>
            <a:spLocks/>
          </p:cNvSpPr>
          <p:nvPr/>
        </p:nvSpPr>
        <p:spPr>
          <a:xfrm>
            <a:off x="9466547" y="1361829"/>
            <a:ext cx="205098" cy="867660"/>
          </a:xfrm>
          <a:custGeom>
            <a:avLst/>
            <a:gdLst>
              <a:gd name="connsiteX0" fmla="*/ 55547 w 205098"/>
              <a:gd name="connsiteY0" fmla="*/ 0 h 867660"/>
              <a:gd name="connsiteX1" fmla="*/ 149551 w 205098"/>
              <a:gd name="connsiteY1" fmla="*/ 0 h 867660"/>
              <a:gd name="connsiteX2" fmla="*/ 149551 w 205098"/>
              <a:gd name="connsiteY2" fmla="*/ 689787 h 867660"/>
              <a:gd name="connsiteX3" fmla="*/ 175062 w 205098"/>
              <a:gd name="connsiteY3" fmla="*/ 705700 h 867660"/>
              <a:gd name="connsiteX4" fmla="*/ 205098 w 205098"/>
              <a:gd name="connsiteY4" fmla="*/ 772786 h 867660"/>
              <a:gd name="connsiteX5" fmla="*/ 102549 w 205098"/>
              <a:gd name="connsiteY5" fmla="*/ 867660 h 867660"/>
              <a:gd name="connsiteX6" fmla="*/ 0 w 205098"/>
              <a:gd name="connsiteY6" fmla="*/ 772786 h 867660"/>
              <a:gd name="connsiteX7" fmla="*/ 30036 w 205098"/>
              <a:gd name="connsiteY7" fmla="*/ 705700 h 867660"/>
              <a:gd name="connsiteX8" fmla="*/ 55547 w 205098"/>
              <a:gd name="connsiteY8" fmla="*/ 689787 h 867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098" h="867660">
                <a:moveTo>
                  <a:pt x="55547" y="0"/>
                </a:moveTo>
                <a:lnTo>
                  <a:pt x="149551" y="0"/>
                </a:lnTo>
                <a:lnTo>
                  <a:pt x="149551" y="689787"/>
                </a:lnTo>
                <a:lnTo>
                  <a:pt x="175062" y="705700"/>
                </a:lnTo>
                <a:cubicBezTo>
                  <a:pt x="193620" y="722869"/>
                  <a:pt x="205098" y="746588"/>
                  <a:pt x="205098" y="772786"/>
                </a:cubicBezTo>
                <a:cubicBezTo>
                  <a:pt x="205098" y="825183"/>
                  <a:pt x="159185" y="867660"/>
                  <a:pt x="102549" y="867660"/>
                </a:cubicBezTo>
                <a:cubicBezTo>
                  <a:pt x="45913" y="867660"/>
                  <a:pt x="0" y="825183"/>
                  <a:pt x="0" y="772786"/>
                </a:cubicBezTo>
                <a:cubicBezTo>
                  <a:pt x="0" y="746588"/>
                  <a:pt x="11479" y="722869"/>
                  <a:pt x="30036" y="705700"/>
                </a:cubicBezTo>
                <a:lnTo>
                  <a:pt x="55547" y="689787"/>
                </a:lnTo>
                <a:close/>
              </a:path>
            </a:pathLst>
          </a:custGeom>
          <a:solidFill>
            <a:srgbClr val="92D050"/>
          </a:solidFill>
          <a:ln>
            <a:solidFill>
              <a:schemeClr val="bg1"/>
            </a:solidFill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6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pic>
        <p:nvPicPr>
          <p:cNvPr id="4" name="Graphic 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6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850" b="0" i="0" u="none" strike="noStrike" kern="1200" cap="none" spc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7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850" b="0" i="0" u="none" strike="noStrike" kern="1200" cap="none" spc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59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4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60" name="Rectangle 59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8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62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marL="0" indent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100" b="0" i="0" u="none" strike="noStrike" kern="1200" cap="none" spc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Site Potential 1</a:t>
            </a:r>
          </a:p>
        </p:txBody>
      </p:sp>
      <p:pic>
        <p:nvPicPr>
          <p:cNvPr id="63" name="Graphic 6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64" name="Rectangle 63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850" b="0" i="0" u="none" strike="noStrike" kern="1200" cap="none" spc="2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Site </a:t>
            </a:r>
            <a:r>
              <a:rPr lang="en-GB" sz="850" b="0" i="0" u="none" strike="noStrike" kern="800" cap="none" spc="2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Intel</a:t>
            </a:r>
          </a:p>
        </p:txBody>
      </p:sp>
      <p:pic>
        <p:nvPicPr>
          <p:cNvPr id="65" name="Graphic 6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69" name="Graphic 6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" name="Graphic 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301615" y="751438"/>
            <a:ext cx="278402" cy="497148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" name="VenueName"/>
          <p:cNvSpPr>
            <a:spLocks/>
          </p:cNvSpPr>
          <p:nvPr/>
        </p:nvSpPr>
        <p:spPr>
          <a:xfrm>
            <a:off x="1192682" y="220269"/>
            <a:ext cx="18669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marL="0" indent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850" b="0" i="0" u="none" strike="noStrike" kern="1200" cap="none" spc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Imperial Hotel CW27HR</a:t>
            </a:r>
          </a:p>
        </p:txBody>
      </p:sp>
      <p:sp>
        <p:nvSpPr>
          <p:cNvPr id="10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000" b="0" i="0" u="none" strike="noStrike" kern="1200" cap="none" spc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Site Characteristics</a:t>
            </a:r>
          </a:p>
        </p:txBody>
      </p:sp>
      <p:sp>
        <p:nvSpPr>
          <p:cNvPr id="8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9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5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9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50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850" b="0" i="0" u="none" strike="noStrike" kern="1200" cap="none" spc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12" name="ConceptFitText"/>
          <p:cNvSpPr txBox="1">
            <a:spLocks noChangeArrowheads="1"/>
          </p:cNvSpPr>
          <p:nvPr/>
        </p:nvSpPr>
        <p:spPr>
          <a:xfrm>
            <a:off x="1284957" y="4177139"/>
            <a:ext cx="2147553" cy="276999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square">
            <a:spAutoFit/>
          </a:bodyPr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b="1" i="0" u="none" strike="noStrike" kern="1200" cap="none" spc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Mighty Local</a:t>
            </a:r>
          </a:p>
        </p:txBody>
      </p:sp>
      <p:sp>
        <p:nvSpPr>
          <p:cNvPr id="45" name="ConceptFitHeader"/>
          <p:cNvSpPr txBox="1">
            <a:spLocks noChangeArrowheads="1"/>
          </p:cNvSpPr>
          <p:nvPr/>
        </p:nvSpPr>
        <p:spPr>
          <a:xfrm>
            <a:off x="1277954" y="3308201"/>
            <a:ext cx="2147554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square">
            <a:spAutoFit/>
          </a:bodyPr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050" b="0" i="0" u="none" strike="noStrike" kern="1200" cap="none" spc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OCC Concept Fit</a:t>
            </a:r>
          </a:p>
        </p:txBody>
      </p:sp>
      <p:cxnSp>
        <p:nvCxnSpPr>
          <p:cNvPr id="51" name="Straight Connector 50"/>
          <p:cNvCxnSpPr/>
          <p:nvPr/>
        </p:nvCxnSpPr>
        <p:spPr>
          <a:xfrm>
            <a:off x="1290918" y="3926348"/>
            <a:ext cx="2147553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  <a:headEnd type="none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1" name="Graphic 8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4182473" y="2336363"/>
            <a:ext cx="3538167" cy="3439690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2" name="StarA1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4635549" y="2550613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3" name="StarA2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173073" y="2550613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4" name="StarA3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713498" y="2550613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5" name="StarA4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6248312" y="2550613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6" name="StarA5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6785836" y="2550613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7" name="StarA6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7326261" y="2550613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8" name="StarB1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4635549" y="3176312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9" name="StarB2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173073" y="3176312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0" name="StarB3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713498" y="3176312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1" name="StarB4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6248312" y="3176312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2" name="StarB5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6785836" y="3176312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3" name="StarB6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7326261" y="3176312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4" name="StarC1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4635549" y="3801150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5" name="StarC2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173073" y="3801150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6" name="StarC3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713498" y="3801150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7" name="StarC4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6248312" y="3801150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8" name="StarC5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6785836" y="3801150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9" name="StarC6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7326261" y="3801150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0" name="StarD1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4635549" y="4426850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1" name="StarD2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173073" y="4426850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2" name="StarD3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713498" y="4426850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3" name="StarD4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6248312" y="4426850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4" name="StarD5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6785836" y="4426850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5" name="StarD6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7326261" y="4426850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6" name="StarE1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4635549" y="5055382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7" name="StarE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173073" y="5055382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8" name="StarE3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713498" y="5055382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9" name="StarE4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6248312" y="5055382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10" name="StarE5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6785836" y="5055382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11" name="StarE6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7326261" y="5055382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cxnSp>
        <p:nvCxnSpPr>
          <p:cNvPr id="128" name="Straight Connector 127"/>
          <p:cNvCxnSpPr/>
          <p:nvPr/>
        </p:nvCxnSpPr>
        <p:spPr>
          <a:xfrm>
            <a:off x="8477607" y="3920995"/>
            <a:ext cx="2147553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  <a:headEnd type="none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1" name="AchievableAWT"/>
          <p:cNvSpPr txBox="1">
            <a:spLocks noChangeArrowheads="1"/>
          </p:cNvSpPr>
          <p:nvPr/>
        </p:nvSpPr>
        <p:spPr>
          <a:xfrm>
            <a:off x="8477607" y="4176606"/>
            <a:ext cx="2147553" cy="276999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square">
            <a:spAutoFit/>
          </a:bodyPr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b="1" i="0" u="none" strike="noStrike" kern="1200" cap="none" spc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£8000</a:t>
            </a:r>
          </a:p>
        </p:txBody>
      </p:sp>
      <p:sp>
        <p:nvSpPr>
          <p:cNvPr id="132" name="Header111"/>
          <p:cNvSpPr txBox="1">
            <a:spLocks noChangeArrowheads="1"/>
          </p:cNvSpPr>
          <p:nvPr/>
        </p:nvSpPr>
        <p:spPr>
          <a:xfrm>
            <a:off x="8477607" y="3256182"/>
            <a:ext cx="2147554" cy="548099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square">
            <a:spAutoFit/>
          </a:bodyPr>
          <a:lstStyle/>
          <a:p>
            <a:pPr marL="0" indent="0" algn="ctr" defTabSz="9144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050" b="0" i="0" u="none" strike="noStrike" kern="1200" cap="none" spc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Achievable Average Weekly Takings</a:t>
            </a:r>
          </a:p>
        </p:txBody>
      </p:sp>
      <p:grpSp>
        <p:nvGrpSpPr>
          <p:cNvPr id="152" name="Group 151"/>
          <p:cNvGrpSpPr>
            <a:grpSpLocks/>
          </p:cNvGrpSpPr>
          <p:nvPr/>
        </p:nvGrpSpPr>
        <p:grpSpPr>
          <a:xfrm>
            <a:off x="694148" y="6011710"/>
            <a:ext cx="10798129" cy="439608"/>
            <a:chOff x="837023" y="6011710"/>
            <a:chExt cx="10798129" cy="439608"/>
          </a:xfrm>
        </p:grpSpPr>
        <p:sp>
          <p:nvSpPr>
            <p:cNvPr id="137" name="TextBox 136"/>
            <p:cNvSpPr txBox="1">
              <a:spLocks noChangeArrowheads="1"/>
            </p:cNvSpPr>
            <p:nvPr/>
          </p:nvSpPr>
          <p:spPr>
            <a:xfrm>
              <a:off x="837023" y="6011710"/>
              <a:ext cx="10798129" cy="439608"/>
            </a:xfrm>
            <a:prstGeom prst="rect">
              <a:avLst/>
            </a:prstGeom>
            <a:noFill/>
            <a:ln>
              <a:headEnd type="none"/>
              <a:tailEnd type="none"/>
            </a:ln>
          </p:spPr>
          <p:txBody>
            <a:bodyPr wrap="square">
              <a:spAutoFit/>
            </a:bodyPr>
            <a:lstStyle/>
            <a:p>
              <a:pPr marL="0" indent="0" algn="ctr" defTabSz="914400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GB" sz="800" b="0" i="0" u="none" strike="noStrike" kern="1200" cap="none" spc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A    Food-Led High Affluence          B    Food-Led Mid Affluence          C    Wet-Led Mid/High Affluence          D    Wet-Led Low Affluence          E    Food-Led Low Affluence  </a:t>
              </a:r>
              <a:endParaRPr lang="en-GB" sz="800" dirty="0">
                <a:solidFill>
                  <a:srgbClr val="000000">
                    <a:lumMod val="65000"/>
                    <a:lumOff val="35000"/>
                  </a:srgbClr>
                </a:solidFill>
                <a:latin typeface="Montserrat"/>
              </a:endParaRPr>
            </a:p>
            <a:p>
              <a:pPr marL="0" indent="0" algn="ctr" defTabSz="914400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GB" sz="800" b="0" i="0" u="none" strike="noStrike" kern="1200" cap="none" spc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          AWT        2    Local Regulars          3    Local Passing Trade          4    Destination Wet-Led          5    Destination Food-Led          6    Destination Very Food-Led</a:t>
              </a:r>
            </a:p>
          </p:txBody>
        </p:sp>
        <p:sp>
          <p:nvSpPr>
            <p:cNvPr id="138" name="Rectangle 137"/>
            <p:cNvSpPr>
              <a:spLocks/>
            </p:cNvSpPr>
            <p:nvPr/>
          </p:nvSpPr>
          <p:spPr>
            <a:xfrm>
              <a:off x="2004286" y="6088105"/>
              <a:ext cx="140680" cy="140678"/>
            </a:xfrm>
            <a:prstGeom prst="rect">
              <a:avLst/>
            </a:prstGeom>
            <a:solidFill>
              <a:srgbClr val="B29C85"/>
            </a:solidFill>
            <a:ln>
              <a:noFill/>
              <a:headEnd type="none"/>
              <a:tailEnd type="none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/>
            <a:p>
              <a:pPr marL="0" indent="0" algn="ctr" defTabSz="91440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GB" sz="800" b="0" i="0" u="none" strike="noStrike" kern="1200" cap="none" spc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39" name="Rectangle 138"/>
            <p:cNvSpPr>
              <a:spLocks/>
            </p:cNvSpPr>
            <p:nvPr/>
          </p:nvSpPr>
          <p:spPr>
            <a:xfrm>
              <a:off x="3735454" y="6088105"/>
              <a:ext cx="140680" cy="140678"/>
            </a:xfrm>
            <a:prstGeom prst="rect">
              <a:avLst/>
            </a:prstGeom>
            <a:solidFill>
              <a:srgbClr val="B29C85"/>
            </a:solidFill>
            <a:ln>
              <a:noFill/>
              <a:headEnd type="none"/>
              <a:tailEnd type="none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/>
            <a:p>
              <a:pPr marL="0" indent="0" algn="ctr" defTabSz="91440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GB" sz="800" b="0" i="0" u="none" strike="noStrike" kern="1200" cap="none" spc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40" name="Rectangle 139"/>
            <p:cNvSpPr>
              <a:spLocks/>
            </p:cNvSpPr>
            <p:nvPr/>
          </p:nvSpPr>
          <p:spPr>
            <a:xfrm>
              <a:off x="5409477" y="6088105"/>
              <a:ext cx="140680" cy="140678"/>
            </a:xfrm>
            <a:prstGeom prst="rect">
              <a:avLst/>
            </a:prstGeom>
            <a:solidFill>
              <a:srgbClr val="B29C85"/>
            </a:solidFill>
            <a:ln>
              <a:noFill/>
              <a:headEnd type="none"/>
              <a:tailEnd type="none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/>
            <a:p>
              <a:pPr marL="0" indent="0" algn="ctr" defTabSz="91440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GB" sz="800" b="0" i="0" u="none" strike="noStrike" kern="1200" cap="none" spc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C</a:t>
              </a:r>
            </a:p>
          </p:txBody>
        </p:sp>
        <p:sp>
          <p:nvSpPr>
            <p:cNvPr id="141" name="Rectangle 140"/>
            <p:cNvSpPr>
              <a:spLocks/>
            </p:cNvSpPr>
            <p:nvPr/>
          </p:nvSpPr>
          <p:spPr>
            <a:xfrm>
              <a:off x="2316365" y="6269677"/>
              <a:ext cx="140680" cy="140678"/>
            </a:xfrm>
            <a:prstGeom prst="rect">
              <a:avLst/>
            </a:prstGeom>
            <a:solidFill>
              <a:srgbClr val="7F7F7F"/>
            </a:solidFill>
            <a:ln>
              <a:noFill/>
              <a:headEnd type="none"/>
              <a:tailEnd type="none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/>
            <a:p>
              <a:pPr marL="0" indent="0" algn="ctr" defTabSz="91440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GB" sz="800" b="0" i="0" u="none" strike="noStrike" kern="1200" cap="none" spc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42" name="Rectangle 141"/>
            <p:cNvSpPr>
              <a:spLocks/>
            </p:cNvSpPr>
            <p:nvPr/>
          </p:nvSpPr>
          <p:spPr>
            <a:xfrm>
              <a:off x="2931917" y="6270806"/>
              <a:ext cx="140680" cy="140678"/>
            </a:xfrm>
            <a:prstGeom prst="rect">
              <a:avLst/>
            </a:prstGeom>
            <a:solidFill>
              <a:srgbClr val="007071"/>
            </a:solidFill>
            <a:ln>
              <a:noFill/>
              <a:headEnd type="none"/>
              <a:tailEnd type="none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/>
            <a:p>
              <a:pPr marL="0" indent="0" algn="ctr" defTabSz="91440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GB" sz="800" b="0" i="0" u="none" strike="noStrike" kern="1200" cap="none" spc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43" name="Rectangle 142"/>
            <p:cNvSpPr>
              <a:spLocks/>
            </p:cNvSpPr>
            <p:nvPr/>
          </p:nvSpPr>
          <p:spPr>
            <a:xfrm>
              <a:off x="4112424" y="6269678"/>
              <a:ext cx="140680" cy="140678"/>
            </a:xfrm>
            <a:prstGeom prst="rect">
              <a:avLst/>
            </a:prstGeom>
            <a:solidFill>
              <a:srgbClr val="007071"/>
            </a:solidFill>
            <a:ln>
              <a:noFill/>
              <a:headEnd type="none"/>
              <a:tailEnd type="none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/>
            <a:p>
              <a:pPr marL="0" indent="0" algn="ctr" defTabSz="91440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GB" sz="800" b="0" i="0" u="none" strike="noStrike" kern="1200" cap="none" spc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44" name="Rectangle 143"/>
            <p:cNvSpPr>
              <a:spLocks/>
            </p:cNvSpPr>
            <p:nvPr/>
          </p:nvSpPr>
          <p:spPr>
            <a:xfrm>
              <a:off x="5562608" y="6270806"/>
              <a:ext cx="140680" cy="140678"/>
            </a:xfrm>
            <a:prstGeom prst="rect">
              <a:avLst/>
            </a:prstGeom>
            <a:solidFill>
              <a:srgbClr val="007071"/>
            </a:solidFill>
            <a:ln>
              <a:noFill/>
              <a:headEnd type="none"/>
              <a:tailEnd type="none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/>
            <a:p>
              <a:pPr marL="0" indent="0" algn="ctr" defTabSz="91440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GB" sz="800" b="0" i="0" u="none" strike="noStrike" kern="1200" cap="none" spc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145" name="Rectangle 144"/>
            <p:cNvSpPr>
              <a:spLocks/>
            </p:cNvSpPr>
            <p:nvPr/>
          </p:nvSpPr>
          <p:spPr>
            <a:xfrm>
              <a:off x="7063636" y="6270858"/>
              <a:ext cx="140680" cy="140678"/>
            </a:xfrm>
            <a:prstGeom prst="rect">
              <a:avLst/>
            </a:prstGeom>
            <a:solidFill>
              <a:srgbClr val="007071"/>
            </a:solidFill>
            <a:ln>
              <a:noFill/>
              <a:headEnd type="none"/>
              <a:tailEnd type="none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/>
            <a:p>
              <a:pPr marL="0" indent="0" algn="ctr" defTabSz="91440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GB" sz="800" b="0" i="0" u="none" strike="noStrike" kern="1200" cap="none" spc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146" name="Rectangle 145"/>
            <p:cNvSpPr>
              <a:spLocks/>
            </p:cNvSpPr>
            <p:nvPr/>
          </p:nvSpPr>
          <p:spPr>
            <a:xfrm>
              <a:off x="8609060" y="6270858"/>
              <a:ext cx="140680" cy="140678"/>
            </a:xfrm>
            <a:prstGeom prst="rect">
              <a:avLst/>
            </a:prstGeom>
            <a:solidFill>
              <a:srgbClr val="007071"/>
            </a:solidFill>
            <a:ln>
              <a:noFill/>
              <a:headEnd type="none"/>
              <a:tailEnd type="none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/>
            <a:p>
              <a:pPr marL="0" indent="0" algn="ctr" defTabSz="91440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GB" sz="800" b="0" i="0" u="none" strike="noStrike" kern="1200" cap="none" spc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147" name="Rectangle 146"/>
            <p:cNvSpPr>
              <a:spLocks/>
            </p:cNvSpPr>
            <p:nvPr/>
          </p:nvSpPr>
          <p:spPr>
            <a:xfrm>
              <a:off x="7326388" y="6089292"/>
              <a:ext cx="140680" cy="140678"/>
            </a:xfrm>
            <a:prstGeom prst="rect">
              <a:avLst/>
            </a:prstGeom>
            <a:solidFill>
              <a:srgbClr val="B29C85"/>
            </a:solidFill>
            <a:ln>
              <a:noFill/>
              <a:headEnd type="none"/>
              <a:tailEnd type="none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/>
            <a:p>
              <a:pPr marL="0" indent="0" algn="ctr" defTabSz="91440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GB" sz="800" b="0" i="0" u="none" strike="noStrike" kern="1200" cap="none" spc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D</a:t>
              </a:r>
            </a:p>
          </p:txBody>
        </p:sp>
        <p:sp>
          <p:nvSpPr>
            <p:cNvPr id="148" name="Rectangle 147"/>
            <p:cNvSpPr>
              <a:spLocks/>
            </p:cNvSpPr>
            <p:nvPr/>
          </p:nvSpPr>
          <p:spPr>
            <a:xfrm>
              <a:off x="8980073" y="6088105"/>
              <a:ext cx="140680" cy="140678"/>
            </a:xfrm>
            <a:prstGeom prst="rect">
              <a:avLst/>
            </a:prstGeom>
            <a:solidFill>
              <a:srgbClr val="B29C85"/>
            </a:solidFill>
            <a:ln>
              <a:noFill/>
              <a:headEnd type="none"/>
              <a:tailEnd type="none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/>
            <a:p>
              <a:pPr marL="0" indent="0" algn="ctr" defTabSz="91440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GB" sz="800" b="0" i="0" u="none" strike="noStrike" kern="1200" cap="none" spc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E</a:t>
              </a: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8" name="DisplayChart"/>
          <p:cNvGraphicFramePr/>
          <p:nvPr/>
        </p:nvGraphicFramePr>
        <p:xfrm>
          <a:off x="761872" y="1546566"/>
          <a:ext cx="10677221" cy="49101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Graphic 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9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4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0" name="Rectangle 19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8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2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marL="0" indent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100" b="0" i="0" u="none" strike="noStrike" kern="1200" cap="none" spc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Site Potential 2</a:t>
            </a:r>
          </a:p>
        </p:txBody>
      </p:sp>
      <p:pic>
        <p:nvPicPr>
          <p:cNvPr id="27" name="Graphic 2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" name="Graphic 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301615" y="751438"/>
            <a:ext cx="278402" cy="497148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0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000" b="0" i="0" u="none" strike="noStrike" kern="1200" cap="none" spc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Concept Recommendation</a:t>
            </a:r>
          </a:p>
        </p:txBody>
      </p:sp>
      <p:sp>
        <p:nvSpPr>
          <p:cNvPr id="5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9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6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850" b="0" i="0" u="none" strike="noStrike" kern="1200" cap="none" spc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7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850" b="0" i="0" u="none" strike="noStrike" kern="1200" cap="none" spc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14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850" b="0" i="0" u="none" strike="noStrike" kern="1200" cap="none" spc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pic>
        <p:nvPicPr>
          <p:cNvPr id="9" name="Graphic 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3" name="Rectangle 12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15" name="Graphic 1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7" name="VenueName"/>
          <p:cNvSpPr>
            <a:spLocks/>
          </p:cNvSpPr>
          <p:nvPr/>
        </p:nvSpPr>
        <p:spPr>
          <a:xfrm>
            <a:off x="1192682" y="220269"/>
            <a:ext cx="18669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Imperial Hotel CW27HR</a:t>
            </a:r>
          </a:p>
        </p:txBody>
      </p:sp>
      <p:graphicFrame>
        <p:nvGraphicFramePr>
          <p:cNvPr id="3" name="Chart 2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8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900" b="0" i="0" u="none" strike="noStrike" kern="1200" cap="none" spc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19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4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0" name="Rectangle 19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8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000" b="0" i="0" u="none" strike="noStrike" kern="1200" cap="none" spc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Mix of spend by customer segment in Punch site and local market</a:t>
            </a:r>
          </a:p>
        </p:txBody>
      </p:sp>
      <p:sp>
        <p:nvSpPr>
          <p:cNvPr id="22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marL="0" indent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100" b="0" i="0" u="none" strike="noStrike" kern="1200" cap="none" spc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Local Market Profile</a:t>
            </a:r>
          </a:p>
        </p:txBody>
      </p:sp>
      <p:pic>
        <p:nvPicPr>
          <p:cNvPr id="27" name="Graphic 2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8" name="Graphic 2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30" name="DisplayChart"/>
          <p:cNvGraphicFramePr/>
          <p:nvPr/>
        </p:nvGraphicFramePr>
        <p:xfrm>
          <a:off x="393876" y="1555554"/>
          <a:ext cx="4530948" cy="49137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2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9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33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850" b="0" i="0" u="none" strike="noStrike" kern="1200" cap="none" spc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34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850" b="0" i="0" u="none" strike="noStrike" kern="1200" cap="none" spc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35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850" b="0" i="0" u="none" strike="noStrike" kern="1200" cap="none" spc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pic>
        <p:nvPicPr>
          <p:cNvPr id="9" name="Graphic 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0" name="Rectangle 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11" name="Graphic 1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3" name="VenueName"/>
          <p:cNvSpPr>
            <a:spLocks/>
          </p:cNvSpPr>
          <p:nvPr/>
        </p:nvSpPr>
        <p:spPr>
          <a:xfrm>
            <a:off x="1192682" y="220269"/>
            <a:ext cx="18669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Imperial Hotel CW27HR</a:t>
            </a:r>
          </a:p>
        </p:txBody>
      </p:sp>
      <p:graphicFrame>
        <p:nvGraphicFramePr>
          <p:cNvPr id="36" name="Table 36"/>
          <p:cNvGraphicFramePr/>
          <p:nvPr/>
        </p:nvGraphicFramePr>
        <p:xfrm>
          <a:off x="5334000" y="2413000"/>
          <a:ext cx="5080000" cy="825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3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825500">
                <a:tc>
                  <a:txBody>
                    <a:bodyPr/>
                    <a:lstStyle/>
                    <a:p>
                      <a:pPr defTabSz="914400">
                        <a:defRPr sz="100" dirty="0"/>
                      </a:pPr>
                      <a:endParaRPr/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Customer Count</a:t>
                      </a:r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Family Familiar</a:t>
                      </a:r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Occasional &amp; Local</a:t>
                      </a:r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Mid-Week Seniors</a:t>
                      </a:r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Part Of The Pub</a:t>
                      </a:r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Metro Sophisticates</a:t>
                      </a:r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Young &amp; Connected</a:t>
                      </a:r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Bubbly Weekenders</a:t>
                      </a:r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Upmarket Diners</a:t>
                      </a:r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Imperial Hotel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72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24.86%</a:t>
                      </a:r>
                    </a:p>
                  </a:txBody>
                  <a:tcPr horzOverflow="overflow">
                    <a:solidFill>
                      <a:srgbClr val="F8696B">
                        <a:alpha val="9294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5.20%</a:t>
                      </a:r>
                    </a:p>
                  </a:txBody>
                  <a:tcPr horzOverflow="overflow">
                    <a:solidFill>
                      <a:srgbClr val="5A8AC6">
                        <a:alpha val="8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7.24%</a:t>
                      </a:r>
                    </a:p>
                  </a:txBody>
                  <a:tcPr horzOverflow="overflow">
                    <a:solidFill>
                      <a:srgbClr val="5A8AC6">
                        <a:alpha val="7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10.79%</a:t>
                      </a:r>
                    </a:p>
                  </a:txBody>
                  <a:tcPr horzOverflow="overflow">
                    <a:solidFill>
                      <a:srgbClr val="5A8AC6">
                        <a:alpha val="619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0.97%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18.45%</a:t>
                      </a:r>
                    </a:p>
                  </a:txBody>
                  <a:tcPr horzOverflow="overflow">
                    <a:solidFill>
                      <a:srgbClr val="F8696B">
                        <a:alpha val="6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26.59%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5.86%</a:t>
                      </a:r>
                    </a:p>
                  </a:txBody>
                  <a:tcPr horzOverflow="overflow">
                    <a:solidFill>
                      <a:srgbClr val="5A8AC6">
                        <a:alpha val="8117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Local Catchment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10600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23.20%</a:t>
                      </a:r>
                    </a:p>
                  </a:txBody>
                  <a:tcPr horzOverflow="overflow">
                    <a:solidFill>
                      <a:srgbClr val="F8696B">
                        <a:alpha val="6352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6.99%</a:t>
                      </a:r>
                    </a:p>
                  </a:txBody>
                  <a:tcPr horzOverflow="overflow">
                    <a:solidFill>
                      <a:srgbClr val="5A8AC6">
                        <a:alpha val="9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12.32%</a:t>
                      </a:r>
                    </a:p>
                  </a:txBody>
                  <a:tcPr horzOverflow="overflow">
                    <a:solidFill>
                      <a:srgbClr val="F8696B">
                        <a:alpha val="5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7.26%</a:t>
                      </a:r>
                    </a:p>
                  </a:txBody>
                  <a:tcPr horzOverflow="overflow">
                    <a:solidFill>
                      <a:srgbClr val="5A8AC6">
                        <a:alpha val="9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6.82%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15.55%</a:t>
                      </a:r>
                    </a:p>
                  </a:txBody>
                  <a:tcPr horzOverflow="overflow">
                    <a:solidFill>
                      <a:srgbClr val="F8696B">
                        <a:alpha val="8705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11.02%</a:t>
                      </a:r>
                    </a:p>
                  </a:txBody>
                  <a:tcPr horzOverflow="overflow">
                    <a:solidFill>
                      <a:srgbClr val="5A8AC6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16.81%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Punch T&amp;L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95399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8.87%</a:t>
                      </a:r>
                    </a:p>
                  </a:txBody>
                  <a:tcPr horzOverflow="overflow">
                    <a:solidFill>
                      <a:srgbClr val="5A8AC6">
                        <a:alpha val="9215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6.08%</a:t>
                      </a:r>
                    </a:p>
                  </a:txBody>
                  <a:tcPr horzOverflow="overflow">
                    <a:solidFill>
                      <a:srgbClr val="5A8AC6">
                        <a:alpha val="470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28.77%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10.99%</a:t>
                      </a:r>
                    </a:p>
                  </a:txBody>
                  <a:tcPr horzOverflow="overflow">
                    <a:solidFill>
                      <a:srgbClr val="5A8AC6">
                        <a:alpha val="819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11.35%</a:t>
                      </a:r>
                    </a:p>
                  </a:txBody>
                  <a:tcPr horzOverflow="overflow">
                    <a:solidFill>
                      <a:srgbClr val="5A8AC6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11.01%</a:t>
                      </a:r>
                    </a:p>
                  </a:txBody>
                  <a:tcPr horzOverflow="overflow">
                    <a:solidFill>
                      <a:srgbClr val="5A8AC6">
                        <a:alpha val="819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7.08%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15.81%</a:t>
                      </a:r>
                    </a:p>
                  </a:txBody>
                  <a:tcPr horzOverflow="overflow">
                    <a:solidFill>
                      <a:srgbClr val="5A8AC6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Imperial Hotel vs Local Catchment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1.66%</a:t>
                      </a:r>
                    </a:p>
                  </a:txBody>
                  <a:tcPr horzOverflow="overflow">
                    <a:solidFill>
                      <a:srgbClr val="C04242">
                        <a:alpha val="5215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-1.79%</a:t>
                      </a:r>
                    </a:p>
                  </a:txBody>
                  <a:tcPr horzOverflow="overflow">
                    <a:solidFill>
                      <a:srgbClr val="C04242">
                        <a:alpha val="6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-5.08%</a:t>
                      </a:r>
                    </a:p>
                  </a:txBody>
                  <a:tcPr horzOverflow="overflow">
                    <a:solidFill>
                      <a:srgbClr val="C04242">
                        <a:alpha val="7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3.53%</a:t>
                      </a:r>
                    </a:p>
                  </a:txBody>
                  <a:tcPr horzOverflow="overflow">
                    <a:solidFill>
                      <a:srgbClr val="4FC042">
                        <a:alpha val="5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-5.85%</a:t>
                      </a:r>
                    </a:p>
                  </a:txBody>
                  <a:tcPr horzOverflow="overflow">
                    <a:solidFill>
                      <a:srgbClr val="C04242">
                        <a:alpha val="8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2.90%</a:t>
                      </a:r>
                    </a:p>
                  </a:txBody>
                  <a:tcPr horzOverflow="overflow">
                    <a:solidFill>
                      <a:srgbClr val="4FC042">
                        <a:alpha val="5215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15.57%</a:t>
                      </a:r>
                    </a:p>
                  </a:txBody>
                  <a:tcPr horzOverflow="overflow">
                    <a:solidFill>
                      <a:srgbClr val="4FC04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-10.95%</a:t>
                      </a:r>
                    </a:p>
                  </a:txBody>
                  <a:tcPr horzOverflow="overflow">
                    <a:solidFill>
                      <a:srgbClr val="C04242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Imperial Hotel vs Punch T&amp;L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15.99%</a:t>
                      </a:r>
                    </a:p>
                  </a:txBody>
                  <a:tcPr horzOverflow="overflow">
                    <a:solidFill>
                      <a:srgbClr val="4FC042">
                        <a:alpha val="9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-0.88%</a:t>
                      </a:r>
                    </a:p>
                  </a:txBody>
                  <a:tcPr horzOverflow="overflow">
                    <a:solidFill>
                      <a:srgbClr val="4FC04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-21.53%</a:t>
                      </a:r>
                    </a:p>
                  </a:txBody>
                  <a:tcPr horzOverflow="overflow">
                    <a:solidFill>
                      <a:srgbClr val="C0424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-0.20%</a:t>
                      </a:r>
                    </a:p>
                  </a:txBody>
                  <a:tcPr horzOverflow="overflow">
                    <a:solidFill>
                      <a:srgbClr val="4FC042">
                        <a:alpha val="5215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-10.38%</a:t>
                      </a:r>
                    </a:p>
                  </a:txBody>
                  <a:tcPr horzOverflow="overflow">
                    <a:solidFill>
                      <a:srgbClr val="C04242">
                        <a:alpha val="7294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7.44%</a:t>
                      </a:r>
                    </a:p>
                  </a:txBody>
                  <a:tcPr horzOverflow="overflow">
                    <a:solidFill>
                      <a:srgbClr val="4FC042">
                        <a:alpha val="7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19.51%</a:t>
                      </a:r>
                    </a:p>
                  </a:txBody>
                  <a:tcPr horzOverflow="overflow">
                    <a:solidFill>
                      <a:srgbClr val="4FC04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-9.95%</a:t>
                      </a:r>
                    </a:p>
                  </a:txBody>
                  <a:tcPr horzOverflow="overflow">
                    <a:solidFill>
                      <a:srgbClr val="C04242">
                        <a:alpha val="7215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Local Catchment vs Punch T&amp;L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14.33%</a:t>
                      </a:r>
                    </a:p>
                  </a:txBody>
                  <a:tcPr horzOverflow="overflow">
                    <a:solidFill>
                      <a:srgbClr val="4FC042">
                        <a:alpha val="4666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0.91%</a:t>
                      </a:r>
                    </a:p>
                  </a:txBody>
                  <a:tcPr horzOverflow="overflow">
                    <a:solidFill>
                      <a:srgbClr val="4FC042">
                        <a:alpha val="8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-16.45%</a:t>
                      </a:r>
                    </a:p>
                  </a:txBody>
                  <a:tcPr horzOverflow="overflow">
                    <a:solidFill>
                      <a:srgbClr val="C0424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-3.73%</a:t>
                      </a:r>
                    </a:p>
                  </a:txBody>
                  <a:tcPr horzOverflow="overflow">
                    <a:solidFill>
                      <a:srgbClr val="4FC042">
                        <a:alpha val="6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-4.53%</a:t>
                      </a:r>
                    </a:p>
                  </a:txBody>
                  <a:tcPr horzOverflow="overflow">
                    <a:solidFill>
                      <a:srgbClr val="4FC042">
                        <a:alpha val="5686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4.54%</a:t>
                      </a:r>
                    </a:p>
                  </a:txBody>
                  <a:tcPr horzOverflow="overflow">
                    <a:solidFill>
                      <a:srgbClr val="4FC04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3.94%</a:t>
                      </a:r>
                    </a:p>
                  </a:txBody>
                  <a:tcPr horzOverflow="overflow">
                    <a:solidFill>
                      <a:srgbClr val="4FC042">
                        <a:alpha val="9686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1.00%</a:t>
                      </a:r>
                    </a:p>
                  </a:txBody>
                  <a:tcPr horzOverflow="overflow">
                    <a:solidFill>
                      <a:srgbClr val="4FC042">
                        <a:alpha val="83137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3" name="Chart 2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900" b="0" i="0" u="none" strike="noStrike" kern="1200" cap="none" spc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19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4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0" name="Rectangle 19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8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000" b="0" i="0" u="none" strike="noStrike" kern="1200" cap="none" spc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Mix of spend by customer segment in Punch site and local competitors</a:t>
            </a:r>
          </a:p>
        </p:txBody>
      </p:sp>
      <p:sp>
        <p:nvSpPr>
          <p:cNvPr id="22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marL="0" indent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100" b="0" i="0" u="none" strike="noStrike" kern="1200" cap="none" spc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Local Competitor Profiles</a:t>
            </a:r>
          </a:p>
        </p:txBody>
      </p:sp>
      <p:pic>
        <p:nvPicPr>
          <p:cNvPr id="27" name="Graphic 2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8" name="Graphic 2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9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16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850" b="0" i="0" u="none" strike="noStrike" kern="1200" cap="none" spc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17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850" b="0" i="0" u="none" strike="noStrike" kern="1200" cap="none" spc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6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850" b="0" i="0" u="none" strike="noStrike" kern="1200" cap="none" spc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pic>
        <p:nvPicPr>
          <p:cNvPr id="4" name="Graphic 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Rectangle 4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8" name="VenueName"/>
          <p:cNvSpPr>
            <a:spLocks/>
          </p:cNvSpPr>
          <p:nvPr/>
        </p:nvSpPr>
        <p:spPr>
          <a:xfrm>
            <a:off x="1192682" y="220269"/>
            <a:ext cx="18669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Imperial Hotel CW27HR</a:t>
            </a:r>
          </a:p>
        </p:txBody>
      </p:sp>
      <p:graphicFrame>
        <p:nvGraphicFramePr>
          <p:cNvPr id="29" name="Table 29"/>
          <p:cNvGraphicFramePr/>
          <p:nvPr/>
        </p:nvGraphicFramePr>
        <p:xfrm>
          <a:off x="508000" y="1447800"/>
          <a:ext cx="11430000" cy="25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54000">
                <a:tc>
                  <a:txBody>
                    <a:bodyPr/>
                    <a:lstStyle/>
                    <a:p>
                      <a:pPr defTabSz="914400">
                        <a:defRPr sz="100" dirty="0"/>
                      </a:pPr>
                      <a:endParaRPr/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Customer Count</a:t>
                      </a:r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Family Familiar</a:t>
                      </a:r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Occasional &amp; Local</a:t>
                      </a:r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Mid-Week Seniors</a:t>
                      </a:r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Part Of The Pub</a:t>
                      </a:r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Metro Sophisticates</a:t>
                      </a:r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Young &amp; Connected</a:t>
                      </a:r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Bubbly Weekenders</a:t>
                      </a:r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Upmarket Diners</a:t>
                      </a:r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Imperial Hotel CW27HR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72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24.86%</a:t>
                      </a:r>
                    </a:p>
                  </a:txBody>
                  <a:tcPr horzOverflow="overflow">
                    <a:solidFill>
                      <a:srgbClr val="F8696B">
                        <a:alpha val="9294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5.20%</a:t>
                      </a:r>
                    </a:p>
                  </a:txBody>
                  <a:tcPr horzOverflow="overflow">
                    <a:solidFill>
                      <a:srgbClr val="5A8AC6">
                        <a:alpha val="8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7.24%</a:t>
                      </a:r>
                    </a:p>
                  </a:txBody>
                  <a:tcPr horzOverflow="overflow">
                    <a:solidFill>
                      <a:srgbClr val="5A8AC6">
                        <a:alpha val="7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10.79%</a:t>
                      </a:r>
                    </a:p>
                  </a:txBody>
                  <a:tcPr horzOverflow="overflow">
                    <a:solidFill>
                      <a:srgbClr val="5A8AC6">
                        <a:alpha val="619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0.97%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18.45%</a:t>
                      </a:r>
                    </a:p>
                  </a:txBody>
                  <a:tcPr horzOverflow="overflow">
                    <a:solidFill>
                      <a:srgbClr val="F8696B">
                        <a:alpha val="6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26.59%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5.86%</a:t>
                      </a:r>
                    </a:p>
                  </a:txBody>
                  <a:tcPr horzOverflow="overflow">
                    <a:solidFill>
                      <a:srgbClr val="5A8AC6">
                        <a:alpha val="8117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McDonalds Crewe - Dunwoody CW13AW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1036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33.31%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8.88%</a:t>
                      </a:r>
                    </a:p>
                  </a:txBody>
                  <a:tcPr horzOverflow="overflow">
                    <a:solidFill>
                      <a:srgbClr val="5A8AC6">
                        <a:alpha val="8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7.70%</a:t>
                      </a:r>
                    </a:p>
                  </a:txBody>
                  <a:tcPr horzOverflow="overflow">
                    <a:solidFill>
                      <a:srgbClr val="5A8AC6">
                        <a:alpha val="8705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4.48%</a:t>
                      </a:r>
                    </a:p>
                  </a:txBody>
                  <a:tcPr horzOverflow="overflow">
                    <a:solidFill>
                      <a:srgbClr val="5A8AC6">
                        <a:alpha val="9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3.98%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14.28%</a:t>
                      </a:r>
                    </a:p>
                  </a:txBody>
                  <a:tcPr horzOverflow="overflow">
                    <a:solidFill>
                      <a:srgbClr val="5A8AC6">
                        <a:alpha val="6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12.24%</a:t>
                      </a:r>
                    </a:p>
                  </a:txBody>
                  <a:tcPr horzOverflow="overflow">
                    <a:solidFill>
                      <a:srgbClr val="5A8AC6">
                        <a:alpha val="7215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15.09%</a:t>
                      </a:r>
                    </a:p>
                  </a:txBody>
                  <a:tcPr horzOverflow="overflow">
                    <a:solidFill>
                      <a:srgbClr val="5A8AC6">
                        <a:alpha val="6196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McDonalds Crewe - Macon Way CW16DR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1863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28.04%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8.04%</a:t>
                      </a:r>
                    </a:p>
                  </a:txBody>
                  <a:tcPr horzOverflow="overflow">
                    <a:solidFill>
                      <a:srgbClr val="5A8AC6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10.99%</a:t>
                      </a:r>
                    </a:p>
                  </a:txBody>
                  <a:tcPr horzOverflow="overflow">
                    <a:solidFill>
                      <a:srgbClr val="5A8AC6">
                        <a:alpha val="6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3.09%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5.28%</a:t>
                      </a:r>
                    </a:p>
                  </a:txBody>
                  <a:tcPr horzOverflow="overflow">
                    <a:solidFill>
                      <a:srgbClr val="5A8AC6">
                        <a:alpha val="9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13.58%</a:t>
                      </a:r>
                    </a:p>
                  </a:txBody>
                  <a:tcPr horzOverflow="overflow">
                    <a:solidFill>
                      <a:srgbClr val="5A8AC6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14.67%</a:t>
                      </a:r>
                    </a:p>
                  </a:txBody>
                  <a:tcPr horzOverflow="overflow">
                    <a:solidFill>
                      <a:srgbClr val="5A8AC6">
                        <a:alpha val="5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16.26%</a:t>
                      </a:r>
                    </a:p>
                  </a:txBody>
                  <a:tcPr horzOverflow="overflow">
                    <a:solidFill>
                      <a:srgbClr val="F8696B">
                        <a:alpha val="5294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Mcdonalds Crewe Market Centre CW12NG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733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35.24%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10.27%</a:t>
                      </a:r>
                    </a:p>
                  </a:txBody>
                  <a:tcPr horzOverflow="overflow">
                    <a:solidFill>
                      <a:srgbClr val="5A8AC6">
                        <a:alpha val="7686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7.96%</a:t>
                      </a:r>
                    </a:p>
                  </a:txBody>
                  <a:tcPr horzOverflow="overflow">
                    <a:solidFill>
                      <a:srgbClr val="5A8AC6">
                        <a:alpha val="8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2.62%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2.78%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16.75%</a:t>
                      </a:r>
                    </a:p>
                  </a:txBody>
                  <a:tcPr horzOverflow="overflow">
                    <a:solidFill>
                      <a:srgbClr val="5A8AC6">
                        <a:alpha val="5686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12.49%</a:t>
                      </a:r>
                    </a:p>
                  </a:txBody>
                  <a:tcPr horzOverflow="overflow">
                    <a:solidFill>
                      <a:srgbClr val="5A8AC6">
                        <a:alpha val="7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11.88%</a:t>
                      </a:r>
                    </a:p>
                  </a:txBody>
                  <a:tcPr horzOverflow="overflow">
                    <a:solidFill>
                      <a:srgbClr val="5A8AC6">
                        <a:alpha val="7215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Express Crewe CW27AT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111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7.12%</a:t>
                      </a:r>
                    </a:p>
                  </a:txBody>
                  <a:tcPr horzOverflow="overflow">
                    <a:solidFill>
                      <a:srgbClr val="5A8AC6">
                        <a:alpha val="8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3.04%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8.96%</a:t>
                      </a:r>
                    </a:p>
                  </a:txBody>
                  <a:tcPr horzOverflow="overflow">
                    <a:solidFill>
                      <a:srgbClr val="5A8AC6">
                        <a:alpha val="8588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8.41%</a:t>
                      </a:r>
                    </a:p>
                  </a:txBody>
                  <a:tcPr horzOverflow="overflow">
                    <a:solidFill>
                      <a:srgbClr val="5A8AC6">
                        <a:alpha val="8705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5.00%</a:t>
                      </a:r>
                    </a:p>
                  </a:txBody>
                  <a:tcPr horzOverflow="overflow">
                    <a:solidFill>
                      <a:srgbClr val="5A8AC6">
                        <a:alpha val="9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45.10%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8.43%</a:t>
                      </a:r>
                    </a:p>
                  </a:txBody>
                  <a:tcPr horzOverflow="overflow">
                    <a:solidFill>
                      <a:srgbClr val="5A8AC6">
                        <a:alpha val="8705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13.89%</a:t>
                      </a:r>
                    </a:p>
                  </a:txBody>
                  <a:tcPr horzOverflow="overflow">
                    <a:solidFill>
                      <a:srgbClr val="5A8AC6">
                        <a:alpha val="74117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Alberts Corner CW12DF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104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51.02%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16.05%</a:t>
                      </a:r>
                    </a:p>
                  </a:txBody>
                  <a:tcPr horzOverflow="overflow">
                    <a:solidFill>
                      <a:srgbClr val="5A8AC6">
                        <a:alpha val="7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4.53%</a:t>
                      </a:r>
                    </a:p>
                  </a:txBody>
                  <a:tcPr horzOverflow="overflow">
                    <a:solidFill>
                      <a:srgbClr val="5A8AC6">
                        <a:alpha val="9294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7.81%</a:t>
                      </a:r>
                    </a:p>
                  </a:txBody>
                  <a:tcPr horzOverflow="overflow">
                    <a:solidFill>
                      <a:srgbClr val="5A8AC6">
                        <a:alpha val="8705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1.17%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13.07%</a:t>
                      </a:r>
                    </a:p>
                  </a:txBody>
                  <a:tcPr horzOverflow="overflow">
                    <a:solidFill>
                      <a:srgbClr val="5A8AC6">
                        <a:alpha val="7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2.38%</a:t>
                      </a:r>
                    </a:p>
                  </a:txBody>
                  <a:tcPr horzOverflow="overflow">
                    <a:solidFill>
                      <a:srgbClr val="5A8AC6">
                        <a:alpha val="9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3.93%</a:t>
                      </a:r>
                    </a:p>
                  </a:txBody>
                  <a:tcPr horzOverflow="overflow">
                    <a:solidFill>
                      <a:srgbClr val="5A8AC6">
                        <a:alpha val="94117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Raven CW26NA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115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4.24%</a:t>
                      </a:r>
                    </a:p>
                  </a:txBody>
                  <a:tcPr horzOverflow="overflow">
                    <a:solidFill>
                      <a:srgbClr val="5A8AC6">
                        <a:alpha val="9215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9.49%</a:t>
                      </a:r>
                    </a:p>
                  </a:txBody>
                  <a:tcPr horzOverflow="overflow">
                    <a:solidFill>
                      <a:srgbClr val="5A8AC6">
                        <a:alpha val="8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23.51%</a:t>
                      </a:r>
                    </a:p>
                  </a:txBody>
                  <a:tcPr horzOverflow="overflow">
                    <a:solidFill>
                      <a:srgbClr val="F8696B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46.24%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2.75%</a:t>
                      </a:r>
                    </a:p>
                  </a:txBody>
                  <a:tcPr horzOverflow="overflow">
                    <a:solidFill>
                      <a:srgbClr val="5A8AC6">
                        <a:alpha val="9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5.57%</a:t>
                      </a:r>
                    </a:p>
                  </a:txBody>
                  <a:tcPr horzOverflow="overflow">
                    <a:solidFill>
                      <a:srgbClr val="5A8AC6">
                        <a:alpha val="8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7.35%</a:t>
                      </a:r>
                    </a:p>
                  </a:txBody>
                  <a:tcPr horzOverflow="overflow">
                    <a:solidFill>
                      <a:srgbClr val="5A8AC6">
                        <a:alpha val="8588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0.81%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Cheese Hall CW12BS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164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22.43%</a:t>
                      </a:r>
                    </a:p>
                  </a:txBody>
                  <a:tcPr horzOverflow="overflow">
                    <a:solidFill>
                      <a:srgbClr val="F8696B">
                        <a:alpha val="6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5.51%</a:t>
                      </a:r>
                    </a:p>
                  </a:txBody>
                  <a:tcPr horzOverflow="overflow">
                    <a:solidFill>
                      <a:srgbClr val="5A8AC6">
                        <a:alpha val="9294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14.84%</a:t>
                      </a:r>
                    </a:p>
                  </a:txBody>
                  <a:tcPr horzOverflow="overflow">
                    <a:solidFill>
                      <a:srgbClr val="5A8AC6">
                        <a:alpha val="5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31.23%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4.60%</a:t>
                      </a:r>
                    </a:p>
                  </a:txBody>
                  <a:tcPr horzOverflow="overflow">
                    <a:solidFill>
                      <a:srgbClr val="5A8AC6">
                        <a:alpha val="9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12.78%</a:t>
                      </a:r>
                    </a:p>
                  </a:txBody>
                  <a:tcPr horzOverflow="overflow">
                    <a:solidFill>
                      <a:srgbClr val="5A8AC6">
                        <a:alpha val="6705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5.08%</a:t>
                      </a:r>
                    </a:p>
                  </a:txBody>
                  <a:tcPr horzOverflow="overflow">
                    <a:solidFill>
                      <a:srgbClr val="5A8AC6">
                        <a:alpha val="9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3.49%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Grand Junction Crewe CW12BZ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134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41.42%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3.90%</a:t>
                      </a:r>
                    </a:p>
                  </a:txBody>
                  <a:tcPr horzOverflow="overflow">
                    <a:solidFill>
                      <a:srgbClr val="5A8AC6">
                        <a:alpha val="9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4.45%</a:t>
                      </a:r>
                    </a:p>
                  </a:txBody>
                  <a:tcPr horzOverflow="overflow">
                    <a:solidFill>
                      <a:srgbClr val="5A8AC6">
                        <a:alpha val="9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22.66%</a:t>
                      </a:r>
                    </a:p>
                  </a:txBody>
                  <a:tcPr horzOverflow="overflow">
                    <a:solidFill>
                      <a:srgbClr val="F8696B">
                        <a:alpha val="5215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2.00%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14.82%</a:t>
                      </a:r>
                    </a:p>
                  </a:txBody>
                  <a:tcPr horzOverflow="overflow">
                    <a:solidFill>
                      <a:srgbClr val="5A8AC6">
                        <a:alpha val="6705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4.48%</a:t>
                      </a:r>
                    </a:p>
                  </a:txBody>
                  <a:tcPr horzOverflow="overflow">
                    <a:solidFill>
                      <a:srgbClr val="5A8AC6">
                        <a:alpha val="9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6.23%</a:t>
                      </a:r>
                    </a:p>
                  </a:txBody>
                  <a:tcPr horzOverflow="overflow">
                    <a:solidFill>
                      <a:srgbClr val="5A8AC6">
                        <a:alpha val="8901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Four Eagles (Crewe) CW13AW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220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36.96%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12.02%</a:t>
                      </a:r>
                    </a:p>
                  </a:txBody>
                  <a:tcPr horzOverflow="overflow">
                    <a:solidFill>
                      <a:srgbClr val="5A8AC6">
                        <a:alpha val="6901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15.17%</a:t>
                      </a:r>
                    </a:p>
                  </a:txBody>
                  <a:tcPr horzOverflow="overflow">
                    <a:solidFill>
                      <a:srgbClr val="5A8AC6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15.30%</a:t>
                      </a:r>
                    </a:p>
                  </a:txBody>
                  <a:tcPr horzOverflow="overflow">
                    <a:solidFill>
                      <a:srgbClr val="5A8AC6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0.90%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9.37%</a:t>
                      </a:r>
                    </a:p>
                  </a:txBody>
                  <a:tcPr horzOverflow="overflow">
                    <a:solidFill>
                      <a:srgbClr val="5A8AC6">
                        <a:alpha val="7686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3.94%</a:t>
                      </a:r>
                    </a:p>
                  </a:txBody>
                  <a:tcPr horzOverflow="overflow">
                    <a:solidFill>
                      <a:srgbClr val="5A8AC6">
                        <a:alpha val="9215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6.30%</a:t>
                      </a:r>
                    </a:p>
                  </a:txBody>
                  <a:tcPr horzOverflow="overflow">
                    <a:solidFill>
                      <a:srgbClr val="5A8AC6">
                        <a:alpha val="8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KFC Crewe Dunwoody Way CW13AS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408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35.21%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6.58%</a:t>
                      </a:r>
                    </a:p>
                  </a:txBody>
                  <a:tcPr horzOverflow="overflow">
                    <a:solidFill>
                      <a:srgbClr val="5A8AC6">
                        <a:alpha val="8705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6.48%</a:t>
                      </a:r>
                    </a:p>
                  </a:txBody>
                  <a:tcPr horzOverflow="overflow">
                    <a:solidFill>
                      <a:srgbClr val="5A8AC6">
                        <a:alpha val="8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2.70%</a:t>
                      </a:r>
                    </a:p>
                  </a:txBody>
                  <a:tcPr horzOverflow="overflow">
                    <a:solidFill>
                      <a:srgbClr val="5A8AC6">
                        <a:alpha val="9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2.43%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17.99%</a:t>
                      </a:r>
                    </a:p>
                  </a:txBody>
                  <a:tcPr horzOverflow="overflow">
                    <a:solidFill>
                      <a:srgbClr val="5A8AC6">
                        <a:alpha val="5294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13.49%</a:t>
                      </a:r>
                    </a:p>
                  </a:txBody>
                  <a:tcPr horzOverflow="overflow">
                    <a:solidFill>
                      <a:srgbClr val="5A8AC6">
                        <a:alpha val="6588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15.07%</a:t>
                      </a:r>
                    </a:p>
                  </a:txBody>
                  <a:tcPr horzOverflow="overflow">
                    <a:solidFill>
                      <a:srgbClr val="5A8AC6">
                        <a:alpha val="6117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Dishers Pool &amp; Snooker CW26HL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107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12.20%</a:t>
                      </a:r>
                    </a:p>
                  </a:txBody>
                  <a:tcPr horzOverflow="overflow">
                    <a:solidFill>
                      <a:srgbClr val="5A8AC6">
                        <a:alpha val="6588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12.99%</a:t>
                      </a:r>
                    </a:p>
                  </a:txBody>
                  <a:tcPr horzOverflow="overflow">
                    <a:solidFill>
                      <a:srgbClr val="5A8AC6">
                        <a:alpha val="6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10.97%</a:t>
                      </a:r>
                    </a:p>
                  </a:txBody>
                  <a:tcPr horzOverflow="overflow">
                    <a:solidFill>
                      <a:srgbClr val="5A8AC6">
                        <a:alpha val="7294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6.30%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10.23%</a:t>
                      </a:r>
                    </a:p>
                  </a:txBody>
                  <a:tcPr horzOverflow="overflow">
                    <a:solidFill>
                      <a:srgbClr val="5A8AC6">
                        <a:alpha val="7686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9.28%</a:t>
                      </a:r>
                    </a:p>
                  </a:txBody>
                  <a:tcPr horzOverflow="overflow">
                    <a:solidFill>
                      <a:srgbClr val="5A8AC6">
                        <a:alpha val="8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23.48%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14.52%</a:t>
                      </a:r>
                    </a:p>
                  </a:txBody>
                  <a:tcPr horzOverflow="overflow">
                    <a:solidFill>
                      <a:srgbClr val="5A8AC6">
                        <a:alpha val="5215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British Lion CW26AL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91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16.45%</a:t>
                      </a:r>
                    </a:p>
                  </a:txBody>
                  <a:tcPr horzOverflow="overflow">
                    <a:solidFill>
                      <a:srgbClr val="F8696B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10.10%</a:t>
                      </a:r>
                    </a:p>
                  </a:txBody>
                  <a:tcPr horzOverflow="overflow">
                    <a:solidFill>
                      <a:srgbClr val="5A8AC6">
                        <a:alpha val="6901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8.99%</a:t>
                      </a:r>
                    </a:p>
                  </a:txBody>
                  <a:tcPr horzOverflow="overflow">
                    <a:solidFill>
                      <a:srgbClr val="5A8AC6">
                        <a:alpha val="7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26.16%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7.79%</a:t>
                      </a:r>
                    </a:p>
                  </a:txBody>
                  <a:tcPr horzOverflow="overflow">
                    <a:solidFill>
                      <a:srgbClr val="5A8AC6">
                        <a:alpha val="7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20.68%</a:t>
                      </a:r>
                    </a:p>
                  </a:txBody>
                  <a:tcPr horzOverflow="overflow">
                    <a:solidFill>
                      <a:srgbClr val="F8696B">
                        <a:alpha val="7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6.88%</a:t>
                      </a:r>
                    </a:p>
                  </a:txBody>
                  <a:tcPr horzOverflow="overflow">
                    <a:solidFill>
                      <a:srgbClr val="5A8AC6">
                        <a:alpha val="8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2.90%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Burger King CW12RP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533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35.31%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6.35%</a:t>
                      </a:r>
                    </a:p>
                  </a:txBody>
                  <a:tcPr horzOverflow="overflow">
                    <a:solidFill>
                      <a:srgbClr val="5A8AC6">
                        <a:alpha val="8901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7.44%</a:t>
                      </a:r>
                    </a:p>
                  </a:txBody>
                  <a:tcPr horzOverflow="overflow">
                    <a:solidFill>
                      <a:srgbClr val="5A8AC6">
                        <a:alpha val="8588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3.97%</a:t>
                      </a:r>
                    </a:p>
                  </a:txBody>
                  <a:tcPr horzOverflow="overflow">
                    <a:solidFill>
                      <a:srgbClr val="5A8AC6">
                        <a:alpha val="9686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2.91%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16.53%</a:t>
                      </a:r>
                    </a:p>
                  </a:txBody>
                  <a:tcPr horzOverflow="overflow">
                    <a:solidFill>
                      <a:srgbClr val="5A8AC6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12.80%</a:t>
                      </a:r>
                    </a:p>
                  </a:txBody>
                  <a:tcPr horzOverflow="overflow">
                    <a:solidFill>
                      <a:srgbClr val="5A8AC6">
                        <a:alpha val="6901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14.65%</a:t>
                      </a:r>
                    </a:p>
                  </a:txBody>
                  <a:tcPr horzOverflow="overflow">
                    <a:solidFill>
                      <a:srgbClr val="5A8AC6">
                        <a:alpha val="6392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Hops Belgian Bar CW12DF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132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2.68%</a:t>
                      </a:r>
                    </a:p>
                  </a:txBody>
                  <a:tcPr horzOverflow="overflow">
                    <a:solidFill>
                      <a:srgbClr val="5A8AC6">
                        <a:alpha val="9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4.15%</a:t>
                      </a:r>
                    </a:p>
                  </a:txBody>
                  <a:tcPr horzOverflow="overflow">
                    <a:solidFill>
                      <a:srgbClr val="5A8AC6">
                        <a:alpha val="9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15.59%</a:t>
                      </a:r>
                    </a:p>
                  </a:txBody>
                  <a:tcPr horzOverflow="overflow">
                    <a:solidFill>
                      <a:srgbClr val="5A8AC6">
                        <a:alpha val="6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2.21%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10.36%</a:t>
                      </a:r>
                    </a:p>
                  </a:txBody>
                  <a:tcPr horzOverflow="overflow">
                    <a:solidFill>
                      <a:srgbClr val="5A8AC6">
                        <a:alpha val="7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40.80%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17.27%</a:t>
                      </a:r>
                    </a:p>
                  </a:txBody>
                  <a:tcPr horzOverflow="overflow">
                    <a:solidFill>
                      <a:srgbClr val="5A8AC6">
                        <a:alpha val="6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6.91%</a:t>
                      </a:r>
                    </a:p>
                  </a:txBody>
                  <a:tcPr horzOverflow="overflow">
                    <a:solidFill>
                      <a:srgbClr val="5A8AC6">
                        <a:alpha val="8784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Ebenezers Crewe CW26DF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91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1.57%</a:t>
                      </a:r>
                    </a:p>
                  </a:txBody>
                  <a:tcPr horzOverflow="overflow">
                    <a:solidFill>
                      <a:srgbClr val="5A8AC6">
                        <a:alpha val="9686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1.32%</a:t>
                      </a:r>
                    </a:p>
                  </a:txBody>
                  <a:tcPr horzOverflow="overflow">
                    <a:solidFill>
                      <a:srgbClr val="5A8AC6">
                        <a:alpha val="9686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16.92%</a:t>
                      </a:r>
                    </a:p>
                  </a:txBody>
                  <a:tcPr horzOverflow="overflow">
                    <a:solidFill>
                      <a:srgbClr val="5A8AC6">
                        <a:alpha val="6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0.19%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20.89%</a:t>
                      </a:r>
                    </a:p>
                  </a:txBody>
                  <a:tcPr horzOverflow="overflow">
                    <a:solidFill>
                      <a:srgbClr val="5A8AC6">
                        <a:alpha val="5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45.06%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6.41%</a:t>
                      </a:r>
                    </a:p>
                  </a:txBody>
                  <a:tcPr horzOverflow="overflow">
                    <a:solidFill>
                      <a:srgbClr val="5A8AC6">
                        <a:alpha val="8588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7.60%</a:t>
                      </a:r>
                    </a:p>
                  </a:txBody>
                  <a:tcPr horzOverflow="overflow">
                    <a:solidFill>
                      <a:srgbClr val="5A8AC6">
                        <a:alpha val="83137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Passage To India CW26AD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196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18.84%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4.74%</a:t>
                      </a:r>
                    </a:p>
                  </a:txBody>
                  <a:tcPr horzOverflow="overflow">
                    <a:solidFill>
                      <a:srgbClr val="5A8AC6">
                        <a:alpha val="9686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17.24%</a:t>
                      </a:r>
                    </a:p>
                  </a:txBody>
                  <a:tcPr horzOverflow="overflow">
                    <a:solidFill>
                      <a:srgbClr val="F8696B">
                        <a:alpha val="8901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4.31%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10.30%</a:t>
                      </a:r>
                    </a:p>
                  </a:txBody>
                  <a:tcPr horzOverflow="overflow">
                    <a:solidFill>
                      <a:srgbClr val="5A8AC6">
                        <a:alpha val="5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15.97%</a:t>
                      </a:r>
                    </a:p>
                  </a:txBody>
                  <a:tcPr horzOverflow="overflow">
                    <a:solidFill>
                      <a:srgbClr val="F8696B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9.91%</a:t>
                      </a:r>
                    </a:p>
                  </a:txBody>
                  <a:tcPr horzOverflow="overflow">
                    <a:solidFill>
                      <a:srgbClr val="5A8AC6">
                        <a:alpha val="6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18.65%</a:t>
                      </a:r>
                    </a:p>
                  </a:txBody>
                  <a:tcPr horzOverflow="overflow">
                    <a:solidFill>
                      <a:srgbClr val="F8696B">
                        <a:alpha val="9882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Miller &amp; Carter Crewe CW26PB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190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30.82%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6.03%</a:t>
                      </a:r>
                    </a:p>
                  </a:txBody>
                  <a:tcPr horzOverflow="overflow">
                    <a:solidFill>
                      <a:srgbClr val="5A8AC6">
                        <a:alpha val="8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20.44%</a:t>
                      </a:r>
                    </a:p>
                  </a:txBody>
                  <a:tcPr horzOverflow="overflow">
                    <a:solidFill>
                      <a:srgbClr val="F8696B">
                        <a:alpha val="6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1.16%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2.82%</a:t>
                      </a:r>
                    </a:p>
                  </a:txBody>
                  <a:tcPr horzOverflow="overflow">
                    <a:solidFill>
                      <a:srgbClr val="5A8AC6">
                        <a:alpha val="9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7.46%</a:t>
                      </a:r>
                    </a:p>
                  </a:txBody>
                  <a:tcPr horzOverflow="overflow">
                    <a:solidFill>
                      <a:srgbClr val="5A8AC6">
                        <a:alpha val="7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4.17%</a:t>
                      </a:r>
                    </a:p>
                  </a:txBody>
                  <a:tcPr horzOverflow="overflow">
                    <a:solidFill>
                      <a:srgbClr val="5A8AC6">
                        <a:alpha val="8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27.06%</a:t>
                      </a:r>
                    </a:p>
                  </a:txBody>
                  <a:tcPr horzOverflow="overflow">
                    <a:solidFill>
                      <a:srgbClr val="F8696B">
                        <a:alpha val="8705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Borough Arms CW12BG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123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2.48%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4.60%</a:t>
                      </a:r>
                    </a:p>
                  </a:txBody>
                  <a:tcPr horzOverflow="overflow">
                    <a:solidFill>
                      <a:srgbClr val="5A8AC6">
                        <a:alpha val="9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8.52%</a:t>
                      </a:r>
                    </a:p>
                  </a:txBody>
                  <a:tcPr horzOverflow="overflow">
                    <a:solidFill>
                      <a:srgbClr val="5A8AC6">
                        <a:alpha val="8705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49.31%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14.89%</a:t>
                      </a:r>
                    </a:p>
                  </a:txBody>
                  <a:tcPr horzOverflow="overflow">
                    <a:solidFill>
                      <a:srgbClr val="5A8AC6">
                        <a:alpha val="7294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13.27%</a:t>
                      </a:r>
                    </a:p>
                  </a:txBody>
                  <a:tcPr horzOverflow="overflow">
                    <a:solidFill>
                      <a:srgbClr val="5A8AC6">
                        <a:alpha val="7686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2.67%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4.21%</a:t>
                      </a:r>
                    </a:p>
                  </a:txBody>
                  <a:tcPr horzOverflow="overflow">
                    <a:solidFill>
                      <a:srgbClr val="5A8AC6">
                        <a:alpha val="9607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Hongs Noodle And Dumpl CW12BS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106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26.80%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13.70%</a:t>
                      </a:r>
                    </a:p>
                  </a:txBody>
                  <a:tcPr horzOverflow="overflow">
                    <a:solidFill>
                      <a:srgbClr val="5A8AC6">
                        <a:alpha val="5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5.08%</a:t>
                      </a:r>
                    </a:p>
                  </a:txBody>
                  <a:tcPr horzOverflow="overflow">
                    <a:solidFill>
                      <a:srgbClr val="5A8AC6">
                        <a:alpha val="8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5.26%</a:t>
                      </a:r>
                    </a:p>
                  </a:txBody>
                  <a:tcPr horzOverflow="overflow">
                    <a:solidFill>
                      <a:srgbClr val="5A8AC6">
                        <a:alpha val="8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1.06%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13.58%</a:t>
                      </a:r>
                    </a:p>
                  </a:txBody>
                  <a:tcPr horzOverflow="overflow">
                    <a:solidFill>
                      <a:srgbClr val="5A8AC6">
                        <a:alpha val="5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18.13%</a:t>
                      </a:r>
                    </a:p>
                  </a:txBody>
                  <a:tcPr horzOverflow="overflow">
                    <a:solidFill>
                      <a:srgbClr val="F8696B">
                        <a:alpha val="6588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16.34%</a:t>
                      </a:r>
                    </a:p>
                  </a:txBody>
                  <a:tcPr horzOverflow="overflow">
                    <a:solidFill>
                      <a:srgbClr val="F8696B">
                        <a:alpha val="5882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Crewe Dog CW12BL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429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11.55%</a:t>
                      </a:r>
                    </a:p>
                  </a:txBody>
                  <a:tcPr horzOverflow="overflow">
                    <a:solidFill>
                      <a:srgbClr val="5A8AC6">
                        <a:alpha val="6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5.98%</a:t>
                      </a:r>
                    </a:p>
                  </a:txBody>
                  <a:tcPr horzOverflow="overflow">
                    <a:solidFill>
                      <a:srgbClr val="5A8AC6">
                        <a:alpha val="8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30.22%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2.73%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10.11%</a:t>
                      </a:r>
                    </a:p>
                  </a:txBody>
                  <a:tcPr horzOverflow="overflow">
                    <a:solidFill>
                      <a:srgbClr val="5A8AC6">
                        <a:alpha val="7294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15.05%</a:t>
                      </a:r>
                    </a:p>
                  </a:txBody>
                  <a:tcPr horzOverflow="overflow">
                    <a:solidFill>
                      <a:srgbClr val="5A8AC6">
                        <a:alpha val="5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8.93%</a:t>
                      </a:r>
                    </a:p>
                  </a:txBody>
                  <a:tcPr horzOverflow="overflow">
                    <a:solidFill>
                      <a:srgbClr val="5A8AC6">
                        <a:alpha val="7686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15.39%</a:t>
                      </a:r>
                    </a:p>
                  </a:txBody>
                  <a:tcPr horzOverflow="overflow">
                    <a:solidFill>
                      <a:srgbClr val="5A8AC6">
                        <a:alpha val="54117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Thai Taste Noodle Bar CW26AT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159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38.37%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7.85%</a:t>
                      </a:r>
                    </a:p>
                  </a:txBody>
                  <a:tcPr horzOverflow="overflow">
                    <a:solidFill>
                      <a:srgbClr val="5A8AC6">
                        <a:alpha val="8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5.85%</a:t>
                      </a:r>
                    </a:p>
                  </a:txBody>
                  <a:tcPr horzOverflow="overflow">
                    <a:solidFill>
                      <a:srgbClr val="5A8AC6">
                        <a:alpha val="8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2.21%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2.42%</a:t>
                      </a:r>
                    </a:p>
                  </a:txBody>
                  <a:tcPr horzOverflow="overflow">
                    <a:solidFill>
                      <a:srgbClr val="5A8AC6">
                        <a:alpha val="9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9.31%</a:t>
                      </a:r>
                    </a:p>
                  </a:txBody>
                  <a:tcPr horzOverflow="overflow">
                    <a:solidFill>
                      <a:srgbClr val="5A8AC6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14.38%</a:t>
                      </a:r>
                    </a:p>
                  </a:txBody>
                  <a:tcPr horzOverflow="overflow">
                    <a:solidFill>
                      <a:srgbClr val="5A8AC6">
                        <a:alpha val="6588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19.57%</a:t>
                      </a:r>
                    </a:p>
                  </a:txBody>
                  <a:tcPr horzOverflow="overflow">
                    <a:solidFill>
                      <a:srgbClr val="5A8AC6">
                        <a:alpha val="5215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Flying Lady CW15LE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39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26.85%</a:t>
                      </a:r>
                    </a:p>
                  </a:txBody>
                  <a:tcPr horzOverflow="overflow">
                    <a:solidFill>
                      <a:srgbClr val="F8696B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44.20%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5.68%</a:t>
                      </a:r>
                    </a:p>
                  </a:txBody>
                  <a:tcPr horzOverflow="overflow">
                    <a:solidFill>
                      <a:srgbClr val="5A8AC6">
                        <a:alpha val="8901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10.30%</a:t>
                      </a:r>
                    </a:p>
                  </a:txBody>
                  <a:tcPr horzOverflow="overflow">
                    <a:solidFill>
                      <a:srgbClr val="5A8AC6">
                        <a:alpha val="7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1.45%</a:t>
                      </a:r>
                    </a:p>
                  </a:txBody>
                  <a:tcPr horzOverflow="overflow">
                    <a:solidFill>
                      <a:srgbClr val="5A8AC6">
                        <a:alpha val="9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6.40%</a:t>
                      </a:r>
                    </a:p>
                  </a:txBody>
                  <a:tcPr horzOverflow="overflow">
                    <a:solidFill>
                      <a:srgbClr val="5A8AC6">
                        <a:alpha val="8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4.05%</a:t>
                      </a:r>
                    </a:p>
                  </a:txBody>
                  <a:tcPr horzOverflow="overflow">
                    <a:solidFill>
                      <a:srgbClr val="5A8AC6">
                        <a:alpha val="9294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1.02%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Taco Bell CW13AJ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351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21.79%</a:t>
                      </a:r>
                    </a:p>
                  </a:txBody>
                  <a:tcPr horzOverflow="overflow">
                    <a:solidFill>
                      <a:srgbClr val="F8696B">
                        <a:alpha val="8901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6.88%</a:t>
                      </a:r>
                    </a:p>
                  </a:txBody>
                  <a:tcPr horzOverflow="overflow">
                    <a:solidFill>
                      <a:srgbClr val="5A8AC6">
                        <a:alpha val="7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6.05%</a:t>
                      </a:r>
                    </a:p>
                  </a:txBody>
                  <a:tcPr horzOverflow="overflow">
                    <a:solidFill>
                      <a:srgbClr val="5A8AC6">
                        <a:alpha val="7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1.23%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3.70%</a:t>
                      </a:r>
                    </a:p>
                  </a:txBody>
                  <a:tcPr horzOverflow="overflow">
                    <a:solidFill>
                      <a:srgbClr val="5A8AC6">
                        <a:alpha val="8901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24.28%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17.77%</a:t>
                      </a:r>
                    </a:p>
                  </a:txBody>
                  <a:tcPr horzOverflow="overflow">
                    <a:solidFill>
                      <a:srgbClr val="F8696B">
                        <a:alpha val="7215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18.25%</a:t>
                      </a:r>
                    </a:p>
                  </a:txBody>
                  <a:tcPr horzOverflow="overflow">
                    <a:solidFill>
                      <a:srgbClr val="F8696B">
                        <a:alpha val="74117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Istanbul Restaurant Cr CW27EH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64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22.26%</a:t>
                      </a:r>
                    </a:p>
                  </a:txBody>
                  <a:tcPr horzOverflow="overflow">
                    <a:solidFill>
                      <a:srgbClr val="F8696B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3.92%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13.20%</a:t>
                      </a:r>
                    </a:p>
                  </a:txBody>
                  <a:tcPr horzOverflow="overflow">
                    <a:solidFill>
                      <a:srgbClr val="5A8AC6">
                        <a:alpha val="5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4.63%</a:t>
                      </a:r>
                    </a:p>
                  </a:txBody>
                  <a:tcPr horzOverflow="overflow">
                    <a:solidFill>
                      <a:srgbClr val="5A8AC6">
                        <a:alpha val="9686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9.56%</a:t>
                      </a:r>
                    </a:p>
                  </a:txBody>
                  <a:tcPr horzOverflow="overflow">
                    <a:solidFill>
                      <a:srgbClr val="5A8AC6">
                        <a:alpha val="7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10.83%</a:t>
                      </a:r>
                    </a:p>
                  </a:txBody>
                  <a:tcPr horzOverflow="overflow">
                    <a:solidFill>
                      <a:srgbClr val="5A8AC6">
                        <a:alpha val="7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8.76%</a:t>
                      </a:r>
                    </a:p>
                  </a:txBody>
                  <a:tcPr horzOverflow="overflow">
                    <a:solidFill>
                      <a:srgbClr val="5A8AC6">
                        <a:alpha val="7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26.80%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/>
        </a:gradFill>
      </a:fillStyleLst>
      <a:lnStyleLst>
        <a:ln w="6350" cap="flat">
          <a:solidFill>
            <a:schemeClr val="phClr"/>
          </a:solidFill>
          <a:prstDash val="solid"/>
          <a:miter/>
          <a:headEnd type="none"/>
          <a:tailEnd type="none"/>
        </a:ln>
        <a:ln w="12700" cap="flat">
          <a:solidFill>
            <a:schemeClr val="phClr"/>
          </a:solidFill>
          <a:prstDash val="solid"/>
          <a:miter/>
          <a:headEnd type="none"/>
          <a:tailEnd type="none"/>
        </a:ln>
        <a:ln w="19050" cap="flat">
          <a:solidFill>
            <a:schemeClr val="phClr"/>
          </a:solidFill>
          <a:prstDash val="solid"/>
          <a:miter/>
          <a:headEnd type="none"/>
          <a:tailEnd type="none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8489</TotalTime>
  <Pages>0</Pages>
  <Words>2052</Words>
  <Characters>0</Characters>
  <Application>Microsoft Office PowerPoint</Application>
  <PresentationFormat>Widescreen</PresentationFormat>
  <Lines>0</Lines>
  <Paragraphs>809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Montserrat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Hospitality Data Insights Ltd</dc:creator>
  <cp:lastModifiedBy>Danielle Boothroyd</cp:lastModifiedBy>
  <cp:revision>134</cp:revision>
  <dcterms:created xsi:type="dcterms:W3CDTF">2023-02-27T15:44:52Z</dcterms:created>
  <dcterms:modified xsi:type="dcterms:W3CDTF">2026-09-28T10:53:55Z</dcterms:modified>
</cp:coreProperties>
</file>