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0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</p:sldIdLst>
  <p:sldSz cx="12192000" cy="6858000"/>
  <p:notesSz cx="6858000" cy="9144000"/>
  <p:defaultTextStyle>
    <a:defPPr defTabSz="914400">
      <a:defRPr lang="en-US" dirty="0"/>
    </a:defPPr>
    <a:lvl1pPr marL="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561"/>
    <a:srgbClr val="D0CECE"/>
    <a:srgbClr val="FA8D38"/>
    <a:srgbClr val="666666"/>
    <a:srgbClr val="2EADE4"/>
    <a:srgbClr val="3A454F"/>
    <a:srgbClr val="FDBC05"/>
    <a:srgbClr val="4FC042"/>
    <a:srgbClr val="264FBF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906A44-D62B-413A-B150-31EA32DED264}" v="251" dt="2023-04-25T12:27:14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0"/>
    <p:restoredTop sz="94660"/>
  </p:normalViewPr>
  <p:slideViewPr>
    <p:cSldViewPr snapToGrid="0">
      <p:cViewPr varScale="1">
        <p:scale>
          <a:sx n="111" d="100"/>
          <a:sy n="111" d="100"/>
        </p:scale>
        <p:origin x="67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E11-4168-B64F-5C6180EF2833}"/>
              </c:ext>
            </c:extLst>
          </c:dPt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6.7299999999999999E-2</c:v>
                </c:pt>
                <c:pt idx="1">
                  <c:v>8.8300000000000003E-2</c:v>
                </c:pt>
                <c:pt idx="2">
                  <c:v>0.10249999999999999</c:v>
                </c:pt>
                <c:pt idx="3">
                  <c:v>0.11269999999999999</c:v>
                </c:pt>
                <c:pt idx="4">
                  <c:v>0.20369999999999999</c:v>
                </c:pt>
                <c:pt idx="5">
                  <c:v>0.26729999999999998</c:v>
                </c:pt>
                <c:pt idx="6">
                  <c:v>0.1578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11-4168-B64F-5C6180EF28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Harps Inn ME123NR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8.6699999999999999E-2</c:v>
                </c:pt>
                <c:pt idx="1">
                  <c:v>8.5900000000000004E-2</c:v>
                </c:pt>
                <c:pt idx="2">
                  <c:v>0.1057</c:v>
                </c:pt>
                <c:pt idx="3">
                  <c:v>0.1023</c:v>
                </c:pt>
                <c:pt idx="4">
                  <c:v>0.20660000000000001</c:v>
                </c:pt>
                <c:pt idx="5">
                  <c:v>0.24759999999999999</c:v>
                </c:pt>
                <c:pt idx="6">
                  <c:v>0.16489999999999999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11-4168-B64F-5C6180EF28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Mon</c:v>
                </c:pt>
                <c:pt idx="1">
                  <c:v>Tue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1.9400000000000001E-2</c:v>
                </c:pt>
                <c:pt idx="1">
                  <c:v>-2.3999999999999998E-3</c:v>
                </c:pt>
                <c:pt idx="2">
                  <c:v>3.2000000000000002E-3</c:v>
                </c:pt>
                <c:pt idx="3">
                  <c:v>-1.04E-2</c:v>
                </c:pt>
                <c:pt idx="4">
                  <c:v>2.8999999999999998E-3</c:v>
                </c:pt>
                <c:pt idx="5">
                  <c:v>-1.9699999999999999E-2</c:v>
                </c:pt>
                <c:pt idx="6">
                  <c:v>7.1000000000000004E-3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5020-4A3E-A4EE-3F187A862B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04D-4348-B53A-5A6ACF9C3D84}"/>
              </c:ext>
            </c:extLst>
          </c:dPt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0.58089999999999997</c:v>
                </c:pt>
                <c:pt idx="1">
                  <c:v>0.2571</c:v>
                </c:pt>
                <c:pt idx="2">
                  <c:v>6.7000000000000004E-2</c:v>
                </c:pt>
                <c:pt idx="3">
                  <c:v>5.0500000000000003E-2</c:v>
                </c:pt>
                <c:pt idx="4">
                  <c:v>4.4200000000000003E-2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4D-4348-B53A-5A6ACF9C3D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Harps Inn ME123NR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'Sheet1'!$C$2:$C$6</c:f>
              <c:numCache>
                <c:formatCode>General</c:formatCode>
                <c:ptCount val="5"/>
                <c:pt idx="0">
                  <c:v>0.47070000000000001</c:v>
                </c:pt>
                <c:pt idx="1">
                  <c:v>0.28760000000000002</c:v>
                </c:pt>
                <c:pt idx="2">
                  <c:v>0.1004</c:v>
                </c:pt>
                <c:pt idx="3">
                  <c:v>7.1499999999999994E-2</c:v>
                </c:pt>
                <c:pt idx="4">
                  <c:v>6.9500000000000006E-2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04D-4348-B53A-5A6ACF9C3D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Once Per Year</c:v>
                </c:pt>
                <c:pt idx="1">
                  <c:v>2-3 Times Per Year</c:v>
                </c:pt>
              </c:strCache>
            </c:strRef>
          </c:cat>
          <c:val>
            <c:numRef>
              <c:f>'Sheet1'!$D$2:$D$6</c:f>
              <c:numCache>
                <c:formatCode>General</c:formatCode>
                <c:ptCount val="5"/>
                <c:pt idx="0">
                  <c:v>-0.11020000000000001</c:v>
                </c:pt>
                <c:pt idx="1">
                  <c:v>3.0499999999999999E-2</c:v>
                </c:pt>
                <c:pt idx="2">
                  <c:v>3.3399999999999999E-2</c:v>
                </c:pt>
                <c:pt idx="3">
                  <c:v>2.1000000000000001E-2</c:v>
                </c:pt>
                <c:pt idx="4">
                  <c:v>2.53E-2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079F-4BDC-B109-AFC40ABEDA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50E-4CB3-9632-60D13F778FD1}"/>
              </c:ext>
            </c:extLst>
          </c:dPt>
          <c:cat>
            <c:strRef>
              <c:f>'Sheet1'!$A$2:$A$16</c:f>
              <c:strCache>
                <c:ptCount val="15"/>
                <c:pt idx="0">
                  <c:v>Spice Of India Kent Lt ME123QD</c:v>
                </c:pt>
                <c:pt idx="1">
                  <c:v>Dragon ME123JE</c:v>
                </c:pt>
                <c:pt idx="2">
                  <c:v>Briny Fishbar ME122NJ</c:v>
                </c:pt>
                <c:pt idx="3">
                  <c:v>Harps Inn ME123NR</c:v>
                </c:pt>
                <c:pt idx="4">
                  <c:v>Banks Restaurant ME123NZ</c:v>
                </c:pt>
                <c:pt idx="5">
                  <c:v>Beach Hotel ME122NJ</c:v>
                </c:pt>
                <c:pt idx="6">
                  <c:v>It Sea Food Ba ME123SN</c:v>
                </c:pt>
                <c:pt idx="7">
                  <c:v>Little Oyster Cafe ME122NJ</c:v>
                </c:pt>
                <c:pt idx="8">
                  <c:v>Charisma Cocktail Bar ME123SA</c:v>
                </c:pt>
                <c:pt idx="9">
                  <c:v>Highlander ME123QD</c:v>
                </c:pt>
                <c:pt idx="10">
                  <c:v>Sheerness Tow ME122RP</c:v>
                </c:pt>
                <c:pt idx="11">
                  <c:v>Abbey Cake Shop ME123QF</c:v>
                </c:pt>
                <c:pt idx="12">
                  <c:v>Lols Cafe ME123JE</c:v>
                </c:pt>
                <c:pt idx="13">
                  <c:v>Sheppey Rugby Football Club ME123RT</c:v>
                </c:pt>
                <c:pt idx="14">
                  <c:v>Minster Working Mens Club ME122HW</c:v>
                </c:pt>
              </c:strCache>
            </c:strRef>
          </c:cat>
          <c:val>
            <c:numRef>
              <c:f>'Sheet1'!$B$2:$B$16</c:f>
              <c:numCache>
                <c:formatCode>General</c:formatCode>
                <c:ptCount val="15"/>
                <c:pt idx="0">
                  <c:v>26.177900000000001</c:v>
                </c:pt>
                <c:pt idx="1">
                  <c:v>34.147300000000001</c:v>
                </c:pt>
                <c:pt idx="2">
                  <c:v>13.4328</c:v>
                </c:pt>
                <c:pt idx="3">
                  <c:v>16.6478</c:v>
                </c:pt>
                <c:pt idx="4">
                  <c:v>56.875</c:v>
                </c:pt>
                <c:pt idx="5">
                  <c:v>13.9582</c:v>
                </c:pt>
                <c:pt idx="6">
                  <c:v>12.143000000000001</c:v>
                </c:pt>
                <c:pt idx="7">
                  <c:v>6.1742999999999997</c:v>
                </c:pt>
                <c:pt idx="8">
                  <c:v>12.263999999999999</c:v>
                </c:pt>
                <c:pt idx="9">
                  <c:v>8.7919999999999998</c:v>
                </c:pt>
                <c:pt idx="10">
                  <c:v>5.3955000000000002</c:v>
                </c:pt>
                <c:pt idx="11">
                  <c:v>13.604699999999999</c:v>
                </c:pt>
                <c:pt idx="12">
                  <c:v>14.888400000000001</c:v>
                </c:pt>
                <c:pt idx="13">
                  <c:v>10.297700000000001</c:v>
                </c:pt>
                <c:pt idx="14">
                  <c:v>18.9832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0E-4CB3-9632-60D13F778F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'Sheet1'!$A$2:$A$16</c:f>
              <c:strCache>
                <c:ptCount val="15"/>
                <c:pt idx="0">
                  <c:v>Spice Of India Kent Lt ME123QD</c:v>
                </c:pt>
                <c:pt idx="1">
                  <c:v>Dragon ME123JE</c:v>
                </c:pt>
                <c:pt idx="2">
                  <c:v>Briny Fishbar ME122NJ</c:v>
                </c:pt>
                <c:pt idx="3">
                  <c:v>Harps Inn ME123NR</c:v>
                </c:pt>
                <c:pt idx="4">
                  <c:v>Banks Restaurant ME123NZ</c:v>
                </c:pt>
                <c:pt idx="5">
                  <c:v>Beach Hotel ME122NJ</c:v>
                </c:pt>
                <c:pt idx="6">
                  <c:v>It Sea Food Ba ME123SN</c:v>
                </c:pt>
                <c:pt idx="7">
                  <c:v>Little Oyster Cafe ME122NJ</c:v>
                </c:pt>
                <c:pt idx="8">
                  <c:v>Charisma Cocktail Bar ME123SA</c:v>
                </c:pt>
                <c:pt idx="9">
                  <c:v>Highlander ME123QD</c:v>
                </c:pt>
                <c:pt idx="10">
                  <c:v>Sheerness Tow ME122RP</c:v>
                </c:pt>
                <c:pt idx="11">
                  <c:v>Abbey Cake Shop ME123QF</c:v>
                </c:pt>
                <c:pt idx="12">
                  <c:v>Lols Cafe ME123JE</c:v>
                </c:pt>
                <c:pt idx="13">
                  <c:v>Sheppey Rugby Football Club ME123RT</c:v>
                </c:pt>
                <c:pt idx="14">
                  <c:v>Minster Working Mens Club ME122HW</c:v>
                </c:pt>
              </c:strCache>
            </c:strRef>
          </c:cat>
          <c:val>
            <c:numRef>
              <c:f>'Sheet1'!$C$2:$C$16</c:f>
              <c:numCache>
                <c:formatCode>General</c:formatCode>
                <c:ptCount val="15"/>
                <c:pt idx="0">
                  <c:v>30.884499999999999</c:v>
                </c:pt>
                <c:pt idx="1">
                  <c:v>37.7913</c:v>
                </c:pt>
                <c:pt idx="2">
                  <c:v>16.677399999999999</c:v>
                </c:pt>
                <c:pt idx="3">
                  <c:v>19.871600000000001</c:v>
                </c:pt>
                <c:pt idx="4">
                  <c:v>59.209400000000002</c:v>
                </c:pt>
                <c:pt idx="5">
                  <c:v>15.448399999999999</c:v>
                </c:pt>
                <c:pt idx="6">
                  <c:v>13.4482</c:v>
                </c:pt>
                <c:pt idx="7">
                  <c:v>7.4269999999999996</c:v>
                </c:pt>
                <c:pt idx="8">
                  <c:v>13.484299999999999</c:v>
                </c:pt>
                <c:pt idx="9">
                  <c:v>9.9731000000000005</c:v>
                </c:pt>
                <c:pt idx="10">
                  <c:v>6.5053999999999998</c:v>
                </c:pt>
                <c:pt idx="11">
                  <c:v>13.4221</c:v>
                </c:pt>
                <c:pt idx="12">
                  <c:v>13.6578</c:v>
                </c:pt>
                <c:pt idx="13">
                  <c:v>8.0542999999999996</c:v>
                </c:pt>
                <c:pt idx="14">
                  <c:v>12.2118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50E-4CB3-9632-60D13F778F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Spice Of India Kent Lt ME123QD</c:v>
                </c:pt>
                <c:pt idx="1">
                  <c:v>Dragon ME123JE</c:v>
                </c:pt>
              </c:strCache>
            </c:strRef>
          </c:cat>
          <c:val>
            <c:numRef>
              <c:f>'Sheet1'!$D$2:$D$16</c:f>
              <c:numCache>
                <c:formatCode>General</c:formatCode>
                <c:ptCount val="15"/>
                <c:pt idx="0">
                  <c:v>4.7065999999999999</c:v>
                </c:pt>
                <c:pt idx="1">
                  <c:v>3.6440000000000001</c:v>
                </c:pt>
                <c:pt idx="2">
                  <c:v>3.2446000000000002</c:v>
                </c:pt>
                <c:pt idx="3">
                  <c:v>3.2238000000000002</c:v>
                </c:pt>
                <c:pt idx="4">
                  <c:v>2.3344</c:v>
                </c:pt>
                <c:pt idx="5">
                  <c:v>1.4902</c:v>
                </c:pt>
                <c:pt idx="6">
                  <c:v>1.3051999999999999</c:v>
                </c:pt>
                <c:pt idx="7">
                  <c:v>1.2526999999999999</c:v>
                </c:pt>
                <c:pt idx="8">
                  <c:v>1.2202999999999999</c:v>
                </c:pt>
                <c:pt idx="9">
                  <c:v>1.1811</c:v>
                </c:pt>
                <c:pt idx="10">
                  <c:v>1.1099000000000001</c:v>
                </c:pt>
                <c:pt idx="11">
                  <c:v>-0.18260000000000001</c:v>
                </c:pt>
                <c:pt idx="12">
                  <c:v>-1.2305999999999999</c:v>
                </c:pt>
                <c:pt idx="13">
                  <c:v>-2.2433999999999998</c:v>
                </c:pt>
                <c:pt idx="14">
                  <c:v>-6.7713999999999999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80F8-45AF-837E-3D90356D15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503-4E9A-B046-83DA19011ADE}"/>
              </c:ext>
            </c:extLst>
          </c:dPt>
          <c:cat>
            <c:strRef>
              <c:f>'Sheet1'!$A$2:$A$21</c:f>
              <c:strCache>
                <c:ptCount val="20"/>
                <c:pt idx="0">
                  <c:v>Mlcb Hospitality ME122NL</c:v>
                </c:pt>
                <c:pt idx="1">
                  <c:v>Highlander ME123QD</c:v>
                </c:pt>
                <c:pt idx="2">
                  <c:v>Banks Restaurant ME123NZ</c:v>
                </c:pt>
                <c:pt idx="3">
                  <c:v>Nacho Wagon ME123SD</c:v>
                </c:pt>
                <c:pt idx="4">
                  <c:v>Dragon ME123JE</c:v>
                </c:pt>
                <c:pt idx="5">
                  <c:v>Sheppey Rugby Football Club ME123RT</c:v>
                </c:pt>
                <c:pt idx="6">
                  <c:v>Little Oyster Cafe ME122NJ</c:v>
                </c:pt>
                <c:pt idx="7">
                  <c:v>Oakapplefarm ME123RP</c:v>
                </c:pt>
                <c:pt idx="8">
                  <c:v>Graces Kitchen ME122DX</c:v>
                </c:pt>
                <c:pt idx="9">
                  <c:v>Sheerness Tow ME122RP</c:v>
                </c:pt>
                <c:pt idx="10">
                  <c:v>Minster Chippy ME122RW</c:v>
                </c:pt>
                <c:pt idx="11">
                  <c:v>Charisma Cocktail Bar ME123SA</c:v>
                </c:pt>
                <c:pt idx="12">
                  <c:v>Spice Of India Kent Lt ME123QD</c:v>
                </c:pt>
                <c:pt idx="13">
                  <c:v>It Sea Food Ba ME123SN</c:v>
                </c:pt>
                <c:pt idx="14">
                  <c:v>Briny Fishbar ME122NJ</c:v>
                </c:pt>
                <c:pt idx="15">
                  <c:v>Lols Cafe ME123JE</c:v>
                </c:pt>
                <c:pt idx="16">
                  <c:v>Abbey Cake Shop ME123QF</c:v>
                </c:pt>
                <c:pt idx="17">
                  <c:v>Minster Working Mens Club ME122HW</c:v>
                </c:pt>
                <c:pt idx="18">
                  <c:v>Harps Inn ME123NR</c:v>
                </c:pt>
                <c:pt idx="19">
                  <c:v>Beach Hotel ME122NJ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0</c:v>
                </c:pt>
                <c:pt idx="1">
                  <c:v>4.1500000000000002E-2</c:v>
                </c:pt>
                <c:pt idx="2">
                  <c:v>6.4799999999999996E-2</c:v>
                </c:pt>
                <c:pt idx="3">
                  <c:v>0</c:v>
                </c:pt>
                <c:pt idx="4">
                  <c:v>0.16800000000000001</c:v>
                </c:pt>
                <c:pt idx="5">
                  <c:v>2.3199999999999998E-2</c:v>
                </c:pt>
                <c:pt idx="6">
                  <c:v>2.5100000000000001E-2</c:v>
                </c:pt>
                <c:pt idx="7">
                  <c:v>0</c:v>
                </c:pt>
                <c:pt idx="8">
                  <c:v>0</c:v>
                </c:pt>
                <c:pt idx="9">
                  <c:v>2.3E-3</c:v>
                </c:pt>
                <c:pt idx="10">
                  <c:v>0</c:v>
                </c:pt>
                <c:pt idx="11">
                  <c:v>1.2999999999999999E-2</c:v>
                </c:pt>
                <c:pt idx="12">
                  <c:v>1.7399999999999999E-2</c:v>
                </c:pt>
                <c:pt idx="13">
                  <c:v>6.1000000000000004E-3</c:v>
                </c:pt>
                <c:pt idx="14">
                  <c:v>4.82E-2</c:v>
                </c:pt>
                <c:pt idx="15">
                  <c:v>1.34E-2</c:v>
                </c:pt>
                <c:pt idx="16">
                  <c:v>3.9300000000000002E-2</c:v>
                </c:pt>
                <c:pt idx="17">
                  <c:v>0.1273</c:v>
                </c:pt>
                <c:pt idx="18">
                  <c:v>0.31009999999999999</c:v>
                </c:pt>
                <c:pt idx="19">
                  <c:v>9.9699999999999997E-2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03-4E9A-B046-83DA19011A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Mlcb Hospitality ME122NL</c:v>
                </c:pt>
                <c:pt idx="1">
                  <c:v>Highlander ME123QD</c:v>
                </c:pt>
                <c:pt idx="2">
                  <c:v>Banks Restaurant ME123NZ</c:v>
                </c:pt>
                <c:pt idx="3">
                  <c:v>Nacho Wagon ME123SD</c:v>
                </c:pt>
                <c:pt idx="4">
                  <c:v>Dragon ME123JE</c:v>
                </c:pt>
                <c:pt idx="5">
                  <c:v>Sheppey Rugby Football Club ME123RT</c:v>
                </c:pt>
                <c:pt idx="6">
                  <c:v>Little Oyster Cafe ME122NJ</c:v>
                </c:pt>
                <c:pt idx="7">
                  <c:v>Oakapplefarm ME123RP</c:v>
                </c:pt>
                <c:pt idx="8">
                  <c:v>Graces Kitchen ME122DX</c:v>
                </c:pt>
                <c:pt idx="9">
                  <c:v>Sheerness Tow ME122RP</c:v>
                </c:pt>
                <c:pt idx="10">
                  <c:v>Minster Chippy ME122RW</c:v>
                </c:pt>
                <c:pt idx="11">
                  <c:v>Charisma Cocktail Bar ME123SA</c:v>
                </c:pt>
                <c:pt idx="12">
                  <c:v>Spice Of India Kent Lt ME123QD</c:v>
                </c:pt>
                <c:pt idx="13">
                  <c:v>It Sea Food Ba ME123SN</c:v>
                </c:pt>
                <c:pt idx="14">
                  <c:v>Briny Fishbar ME122NJ</c:v>
                </c:pt>
                <c:pt idx="15">
                  <c:v>Lols Cafe ME123JE</c:v>
                </c:pt>
                <c:pt idx="16">
                  <c:v>Abbey Cake Shop ME123QF</c:v>
                </c:pt>
                <c:pt idx="17">
                  <c:v>Minster Working Mens Club ME122HW</c:v>
                </c:pt>
                <c:pt idx="18">
                  <c:v>Harps Inn ME123NR</c:v>
                </c:pt>
                <c:pt idx="19">
                  <c:v>Beach Hotel ME122NJ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8.5000000000000006E-2</c:v>
                </c:pt>
                <c:pt idx="1">
                  <c:v>6.7799999999999999E-2</c:v>
                </c:pt>
                <c:pt idx="2">
                  <c:v>8.72E-2</c:v>
                </c:pt>
                <c:pt idx="3">
                  <c:v>1.55E-2</c:v>
                </c:pt>
                <c:pt idx="4">
                  <c:v>0.1797</c:v>
                </c:pt>
                <c:pt idx="5">
                  <c:v>3.1800000000000002E-2</c:v>
                </c:pt>
                <c:pt idx="6">
                  <c:v>3.1E-2</c:v>
                </c:pt>
                <c:pt idx="7">
                  <c:v>2.0999999999999999E-3</c:v>
                </c:pt>
                <c:pt idx="8">
                  <c:v>1.1000000000000001E-3</c:v>
                </c:pt>
                <c:pt idx="9">
                  <c:v>3.3E-3</c:v>
                </c:pt>
                <c:pt idx="10">
                  <c:v>2.0000000000000001E-4</c:v>
                </c:pt>
                <c:pt idx="11">
                  <c:v>1.24E-2</c:v>
                </c:pt>
                <c:pt idx="12">
                  <c:v>1.4800000000000001E-2</c:v>
                </c:pt>
                <c:pt idx="13">
                  <c:v>1.5E-3</c:v>
                </c:pt>
                <c:pt idx="14">
                  <c:v>3.9E-2</c:v>
                </c:pt>
                <c:pt idx="15">
                  <c:v>2.5000000000000001E-3</c:v>
                </c:pt>
                <c:pt idx="16">
                  <c:v>2.63E-2</c:v>
                </c:pt>
                <c:pt idx="17">
                  <c:v>9.9000000000000005E-2</c:v>
                </c:pt>
                <c:pt idx="18">
                  <c:v>0.26850000000000002</c:v>
                </c:pt>
                <c:pt idx="19">
                  <c:v>3.0300000000000001E-2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503-4E9A-B046-83DA19011A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Mlcb Hospitality ME122NL</c:v>
                </c:pt>
                <c:pt idx="1">
                  <c:v>Highlander ME123QD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8.5000000000000006E-2</c:v>
                </c:pt>
                <c:pt idx="1">
                  <c:v>2.63E-2</c:v>
                </c:pt>
                <c:pt idx="2">
                  <c:v>2.24E-2</c:v>
                </c:pt>
                <c:pt idx="3">
                  <c:v>1.55E-2</c:v>
                </c:pt>
                <c:pt idx="4">
                  <c:v>1.17E-2</c:v>
                </c:pt>
                <c:pt idx="5">
                  <c:v>8.6E-3</c:v>
                </c:pt>
                <c:pt idx="6">
                  <c:v>5.8999999999999999E-3</c:v>
                </c:pt>
                <c:pt idx="7">
                  <c:v>2.0999999999999999E-3</c:v>
                </c:pt>
                <c:pt idx="8">
                  <c:v>1.1000000000000001E-3</c:v>
                </c:pt>
                <c:pt idx="9">
                  <c:v>1E-3</c:v>
                </c:pt>
                <c:pt idx="10">
                  <c:v>2.0000000000000001E-4</c:v>
                </c:pt>
                <c:pt idx="11">
                  <c:v>-5.9999999999999995E-4</c:v>
                </c:pt>
                <c:pt idx="12">
                  <c:v>-2.5999999999999999E-3</c:v>
                </c:pt>
                <c:pt idx="13">
                  <c:v>-4.5999999999999999E-3</c:v>
                </c:pt>
                <c:pt idx="14">
                  <c:v>-9.1999999999999998E-3</c:v>
                </c:pt>
                <c:pt idx="15">
                  <c:v>-1.09E-2</c:v>
                </c:pt>
                <c:pt idx="16">
                  <c:v>-1.2999999999999999E-2</c:v>
                </c:pt>
                <c:pt idx="17">
                  <c:v>-2.8299999999999999E-2</c:v>
                </c:pt>
                <c:pt idx="18">
                  <c:v>-4.1599999999999998E-2</c:v>
                </c:pt>
                <c:pt idx="19">
                  <c:v>-6.9400000000000003E-2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CBC7-4B9D-A48A-A179F02E57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4FD9-4476-A2A7-1C2099C9A163}"/>
              </c:ext>
            </c:extLst>
          </c:dPt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8.8999999999999996E-2</c:v>
                </c:pt>
                <c:pt idx="1">
                  <c:v>0.12790000000000001</c:v>
                </c:pt>
                <c:pt idx="2">
                  <c:v>0.1883</c:v>
                </c:pt>
                <c:pt idx="3">
                  <c:v>0.1484</c:v>
                </c:pt>
                <c:pt idx="4">
                  <c:v>0.2016</c:v>
                </c:pt>
                <c:pt idx="5">
                  <c:v>0.188</c:v>
                </c:pt>
                <c:pt idx="6">
                  <c:v>5.6500000000000002E-2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D9-4476-A2A7-1C2099C9A1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Harps Inn ME123NR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0.29649999999999999</c:v>
                </c:pt>
                <c:pt idx="1">
                  <c:v>5.9400000000000001E-2</c:v>
                </c:pt>
                <c:pt idx="2">
                  <c:v>0.1658</c:v>
                </c:pt>
                <c:pt idx="3">
                  <c:v>0.17130000000000001</c:v>
                </c:pt>
                <c:pt idx="4">
                  <c:v>0.1421</c:v>
                </c:pt>
                <c:pt idx="5">
                  <c:v>0.10920000000000001</c:v>
                </c:pt>
                <c:pt idx="6">
                  <c:v>5.5300000000000002E-2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FD9-4476-A2A7-1C2099C9A1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18 to 24</c:v>
                </c:pt>
                <c:pt idx="1">
                  <c:v>25 to 34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0.20749999999999999</c:v>
                </c:pt>
                <c:pt idx="1">
                  <c:v>-6.8500000000000005E-2</c:v>
                </c:pt>
                <c:pt idx="2">
                  <c:v>-2.2499999999999999E-2</c:v>
                </c:pt>
                <c:pt idx="3">
                  <c:v>2.29E-2</c:v>
                </c:pt>
                <c:pt idx="4">
                  <c:v>-5.9499999999999997E-2</c:v>
                </c:pt>
                <c:pt idx="5">
                  <c:v>-7.8799999999999995E-2</c:v>
                </c:pt>
                <c:pt idx="6">
                  <c:v>-1.1999999999999999E-3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2D33-45DD-8E00-74225D5935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B57-44D6-AB99-31EEFC1796AF}"/>
              </c:ext>
            </c:extLst>
          </c:dPt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'Sheet1'!$B$2:$B$4</c:f>
              <c:numCache>
                <c:formatCode>General</c:formatCode>
                <c:ptCount val="3"/>
                <c:pt idx="0">
                  <c:v>0.126</c:v>
                </c:pt>
                <c:pt idx="1">
                  <c:v>0.7369</c:v>
                </c:pt>
                <c:pt idx="2">
                  <c:v>0.13700000000000001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57-44D6-AB99-31EEFC1796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Harps Inn ME123NR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'Sheet1'!$C$2:$C$4</c:f>
              <c:numCache>
                <c:formatCode>General</c:formatCode>
                <c:ptCount val="3"/>
                <c:pt idx="0">
                  <c:v>9.9299999999999999E-2</c:v>
                </c:pt>
                <c:pt idx="1">
                  <c:v>0.74770000000000003</c:v>
                </c:pt>
                <c:pt idx="2">
                  <c:v>0.15290000000000001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B57-44D6-AB99-31EEFC1796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High Income</c:v>
                </c:pt>
                <c:pt idx="1">
                  <c:v>Medium Income</c:v>
                </c:pt>
              </c:strCache>
            </c:strRef>
          </c:cat>
          <c:val>
            <c:numRef>
              <c:f>'Sheet1'!$D$2:$D$4</c:f>
              <c:numCache>
                <c:formatCode>General</c:formatCode>
                <c:ptCount val="3"/>
                <c:pt idx="0">
                  <c:v>-2.6700000000000002E-2</c:v>
                </c:pt>
                <c:pt idx="1">
                  <c:v>1.0800000000000001E-2</c:v>
                </c:pt>
                <c:pt idx="2">
                  <c:v>1.5900000000000001E-2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13C0-4073-9D3F-F851BB4721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E2A-4211-963C-D56FC048C16A}"/>
              </c:ext>
            </c:extLst>
          </c:dPt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'Sheet1'!$B$2:$B$3</c:f>
              <c:numCache>
                <c:formatCode>General</c:formatCode>
                <c:ptCount val="2"/>
                <c:pt idx="0">
                  <c:v>0.34339999999999998</c:v>
                </c:pt>
                <c:pt idx="1">
                  <c:v>0.65649999999999997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2A-4211-963C-D56FC048C1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Harps Inn ME123NR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'Sheet1'!$C$2:$C$3</c:f>
              <c:numCache>
                <c:formatCode>General</c:formatCode>
                <c:ptCount val="2"/>
                <c:pt idx="0">
                  <c:v>0.35620000000000002</c:v>
                </c:pt>
                <c:pt idx="1">
                  <c:v>0.64370000000000005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2A-4211-963C-D56FC048C1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'Sheet1'!$D$2:$D$3</c:f>
              <c:numCache>
                <c:formatCode>General</c:formatCode>
                <c:ptCount val="2"/>
                <c:pt idx="0">
                  <c:v>1.2800000000000001E-2</c:v>
                </c:pt>
                <c:pt idx="1">
                  <c:v>-1.2800000000000001E-2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E896-4852-88BC-B56F0A43BA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9FB-419E-AD22-09A06A5F2773}"/>
              </c:ext>
            </c:extLst>
          </c:dPt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0.1704</c:v>
                </c:pt>
                <c:pt idx="1">
                  <c:v>6.2700000000000006E-2</c:v>
                </c:pt>
                <c:pt idx="2">
                  <c:v>0.1454</c:v>
                </c:pt>
                <c:pt idx="3">
                  <c:v>6.0900000000000003E-2</c:v>
                </c:pt>
                <c:pt idx="4">
                  <c:v>6.2600000000000003E-2</c:v>
                </c:pt>
                <c:pt idx="5">
                  <c:v>0.27079999999999999</c:v>
                </c:pt>
                <c:pt idx="6">
                  <c:v>9.1300000000000006E-2</c:v>
                </c:pt>
                <c:pt idx="7">
                  <c:v>0.1356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FB-419E-AD22-09A06A5F27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Harps Inn ME123NR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0.1207</c:v>
                </c:pt>
                <c:pt idx="1">
                  <c:v>7.3599999999999999E-2</c:v>
                </c:pt>
                <c:pt idx="2">
                  <c:v>0.1459</c:v>
                </c:pt>
                <c:pt idx="3">
                  <c:v>2.2100000000000002E-2</c:v>
                </c:pt>
                <c:pt idx="4">
                  <c:v>1.23E-2</c:v>
                </c:pt>
                <c:pt idx="5">
                  <c:v>0.54410000000000003</c:v>
                </c:pt>
                <c:pt idx="6">
                  <c:v>4.2500000000000003E-2</c:v>
                </c:pt>
                <c:pt idx="7">
                  <c:v>3.8399999999999997E-2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9FB-419E-AD22-09A06A5F27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Family Familiar</c:v>
                </c:pt>
                <c:pt idx="1">
                  <c:v>Occasional &amp; Local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-4.9700000000000001E-2</c:v>
                </c:pt>
                <c:pt idx="1">
                  <c:v>1.09E-2</c:v>
                </c:pt>
                <c:pt idx="2">
                  <c:v>5.0000000000000001E-4</c:v>
                </c:pt>
                <c:pt idx="3">
                  <c:v>-3.8800000000000001E-2</c:v>
                </c:pt>
                <c:pt idx="4">
                  <c:v>-5.0299999999999997E-2</c:v>
                </c:pt>
                <c:pt idx="5">
                  <c:v>0.27329999999999999</c:v>
                </c:pt>
                <c:pt idx="6">
                  <c:v>-4.8800000000000003E-2</c:v>
                </c:pt>
                <c:pt idx="7">
                  <c:v>-9.7199999999999995E-2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3A6B-4741-848D-E1BECC95F5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586-4D8C-AC67-9B3193D56CD4}"/>
              </c:ext>
            </c:extLst>
          </c:dPt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0.4168</c:v>
                </c:pt>
                <c:pt idx="1">
                  <c:v>0.27579999999999999</c:v>
                </c:pt>
                <c:pt idx="2">
                  <c:v>3.4500000000000003E-2</c:v>
                </c:pt>
                <c:pt idx="3">
                  <c:v>9.1399999999999995E-2</c:v>
                </c:pt>
                <c:pt idx="4">
                  <c:v>8.6400000000000005E-2</c:v>
                </c:pt>
                <c:pt idx="5">
                  <c:v>5.8500000000000003E-2</c:v>
                </c:pt>
                <c:pt idx="6">
                  <c:v>3.61E-2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86-4D8C-AC67-9B3193D56C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Harps Inn ME123NR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0.60680000000000001</c:v>
                </c:pt>
                <c:pt idx="1">
                  <c:v>0.14330000000000001</c:v>
                </c:pt>
                <c:pt idx="2">
                  <c:v>3.3700000000000001E-2</c:v>
                </c:pt>
                <c:pt idx="3">
                  <c:v>8.0500000000000002E-2</c:v>
                </c:pt>
                <c:pt idx="4">
                  <c:v>5.8099999999999999E-2</c:v>
                </c:pt>
                <c:pt idx="5">
                  <c:v>5.21E-2</c:v>
                </c:pt>
                <c:pt idx="6">
                  <c:v>2.52E-2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586-4D8C-AC67-9B3193D56C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0-1 Mile</c:v>
                </c:pt>
                <c:pt idx="1">
                  <c:v>1-3 Miles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0.19</c:v>
                </c:pt>
                <c:pt idx="1">
                  <c:v>-0.13250000000000001</c:v>
                </c:pt>
                <c:pt idx="2">
                  <c:v>-8.0000000000000004E-4</c:v>
                </c:pt>
                <c:pt idx="3">
                  <c:v>-1.09E-2</c:v>
                </c:pt>
                <c:pt idx="4">
                  <c:v>-2.8299999999999999E-2</c:v>
                </c:pt>
                <c:pt idx="5">
                  <c:v>-6.4000000000000003E-3</c:v>
                </c:pt>
                <c:pt idx="6">
                  <c:v>-1.09E-2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F1D7-4FA6-8BD8-BFF09CD0A8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Latitude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Harps Inn ME123NR</c:v>
                </c:pt>
                <c:pt idx="1">
                  <c:v>Dragon ME123JE</c:v>
                </c:pt>
                <c:pt idx="2">
                  <c:v>Minster Working Mens Club ME122HW</c:v>
                </c:pt>
                <c:pt idx="3">
                  <c:v>Highlander ME123QD</c:v>
                </c:pt>
                <c:pt idx="4">
                  <c:v>Banks Restaurant ME123NZ</c:v>
                </c:pt>
                <c:pt idx="5">
                  <c:v>Mlcb Hospitality ME122NL</c:v>
                </c:pt>
                <c:pt idx="6">
                  <c:v>Beach Hotel ME122NJ</c:v>
                </c:pt>
                <c:pt idx="7">
                  <c:v>Sheppey Rugby Football Club ME123RT</c:v>
                </c:pt>
                <c:pt idx="8">
                  <c:v>Briny Fishbar ME122NJ</c:v>
                </c:pt>
                <c:pt idx="9">
                  <c:v>Abbey Cake Shop ME123QF</c:v>
                </c:pt>
                <c:pt idx="10">
                  <c:v>Charisma Cocktail Bar ME123SA</c:v>
                </c:pt>
                <c:pt idx="11">
                  <c:v>Spice Of India Kent Lt ME123QD</c:v>
                </c:pt>
                <c:pt idx="12">
                  <c:v>Little Oyster Cafe ME122NJ</c:v>
                </c:pt>
                <c:pt idx="13">
                  <c:v>Sheerness Tow ME122RP</c:v>
                </c:pt>
                <c:pt idx="14">
                  <c:v>Lols Cafe ME123JE</c:v>
                </c:pt>
                <c:pt idx="15">
                  <c:v>Graces Kitchen ME122DX</c:v>
                </c:pt>
                <c:pt idx="16">
                  <c:v>Nacho Wagon ME123SD</c:v>
                </c:pt>
                <c:pt idx="17">
                  <c:v>It Sea Food Ba ME123SN</c:v>
                </c:pt>
                <c:pt idx="18">
                  <c:v>Oakapplefarm ME123RP</c:v>
                </c:pt>
                <c:pt idx="19">
                  <c:v>Minster Chippy ME122RW</c:v>
                </c:pt>
              </c:strCache>
            </c:strRef>
          </c:cat>
          <c:val>
            <c:numRef>
              <c:f>'Sheet1'!$F$2:$F$21</c:f>
              <c:numCache>
                <c:formatCode>General</c:formatCode>
                <c:ptCount val="20"/>
                <c:pt idx="0">
                  <c:v>0.49340000000000001</c:v>
                </c:pt>
                <c:pt idx="1">
                  <c:v>9.3200000000000005E-2</c:v>
                </c:pt>
                <c:pt idx="2">
                  <c:v>9.1999999999999998E-2</c:v>
                </c:pt>
                <c:pt idx="3">
                  <c:v>8.8499999999999995E-2</c:v>
                </c:pt>
                <c:pt idx="4">
                  <c:v>6.7299999999999999E-2</c:v>
                </c:pt>
                <c:pt idx="5">
                  <c:v>4.9799999999999997E-2</c:v>
                </c:pt>
                <c:pt idx="6">
                  <c:v>2.63E-2</c:v>
                </c:pt>
                <c:pt idx="7">
                  <c:v>2.3E-2</c:v>
                </c:pt>
                <c:pt idx="8">
                  <c:v>2.1999999999999999E-2</c:v>
                </c:pt>
                <c:pt idx="9">
                  <c:v>1.47E-2</c:v>
                </c:pt>
                <c:pt idx="10">
                  <c:v>9.1999999999999998E-3</c:v>
                </c:pt>
                <c:pt idx="11">
                  <c:v>8.3000000000000001E-3</c:v>
                </c:pt>
                <c:pt idx="12">
                  <c:v>4.8999999999999998E-3</c:v>
                </c:pt>
                <c:pt idx="13">
                  <c:v>3.5999999999999999E-3</c:v>
                </c:pt>
                <c:pt idx="14">
                  <c:v>1.4E-3</c:v>
                </c:pt>
                <c:pt idx="15">
                  <c:v>4.0000000000000002E-4</c:v>
                </c:pt>
                <c:pt idx="16">
                  <c:v>4.0000000000000002E-4</c:v>
                </c:pt>
                <c:pt idx="17">
                  <c:v>2.9999999999999997E-4</c:v>
                </c:pt>
                <c:pt idx="18">
                  <c:v>2.0000000000000001E-4</c:v>
                </c:pt>
                <c:pt idx="1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66-4A4F-A5B5-9442EF8EA3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28160"/>
        <c:axId val="156329408"/>
      </c:barChart>
      <c:catAx>
        <c:axId val="1563281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9408"/>
        <c:crosses val="autoZero"/>
        <c:auto val="1"/>
        <c:lblAlgn val="ctr"/>
        <c:lblOffset val="100"/>
        <c:noMultiLvlLbl val="0"/>
      </c:catAx>
      <c:valAx>
        <c:axId val="156329408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8160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41D9-49CC-BB5A-C9A742BFE69A}"/>
              </c:ext>
            </c:extLst>
          </c:dPt>
          <c:cat>
            <c:strRef>
              <c:f>'Sheet1'!$A$2:$A$21</c:f>
              <c:strCache>
                <c:ptCount val="20"/>
                <c:pt idx="0">
                  <c:v>Mlcb Hospitality ME122NL</c:v>
                </c:pt>
                <c:pt idx="1">
                  <c:v>Highlander ME123QD</c:v>
                </c:pt>
                <c:pt idx="2">
                  <c:v>Banks Restaurant ME123NZ</c:v>
                </c:pt>
                <c:pt idx="3">
                  <c:v>Dragon ME123JE</c:v>
                </c:pt>
                <c:pt idx="4">
                  <c:v>Little Oyster Cafe ME122NJ</c:v>
                </c:pt>
                <c:pt idx="5">
                  <c:v>Sheppey Rugby Football Club ME123RT</c:v>
                </c:pt>
                <c:pt idx="6">
                  <c:v>Sheerness Tow ME122RP</c:v>
                </c:pt>
                <c:pt idx="7">
                  <c:v>Graces Kitchen ME122DX</c:v>
                </c:pt>
                <c:pt idx="8">
                  <c:v>Oakapplefarm ME123RP</c:v>
                </c:pt>
                <c:pt idx="9">
                  <c:v>Nacho Wagon ME123SD</c:v>
                </c:pt>
                <c:pt idx="10">
                  <c:v>Minster Chippy ME122RW</c:v>
                </c:pt>
                <c:pt idx="11">
                  <c:v>Spice Of India Kent Lt ME123QD</c:v>
                </c:pt>
                <c:pt idx="12">
                  <c:v>Charisma Cocktail Bar ME123SA</c:v>
                </c:pt>
                <c:pt idx="13">
                  <c:v>It Sea Food Ba ME123SN</c:v>
                </c:pt>
                <c:pt idx="14">
                  <c:v>Briny Fishbar ME122NJ</c:v>
                </c:pt>
                <c:pt idx="15">
                  <c:v>Lols Cafe ME123JE</c:v>
                </c:pt>
                <c:pt idx="16">
                  <c:v>Abbey Cake Shop ME123QF</c:v>
                </c:pt>
                <c:pt idx="17">
                  <c:v>Minster Working Mens Club ME122HW</c:v>
                </c:pt>
                <c:pt idx="18">
                  <c:v>Harps Inn ME123NR</c:v>
                </c:pt>
                <c:pt idx="19">
                  <c:v>Beach Hotel ME122NJ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0</c:v>
                </c:pt>
                <c:pt idx="1">
                  <c:v>4.3299999999999998E-2</c:v>
                </c:pt>
                <c:pt idx="2">
                  <c:v>5.0700000000000002E-2</c:v>
                </c:pt>
                <c:pt idx="3">
                  <c:v>0.1053</c:v>
                </c:pt>
                <c:pt idx="4">
                  <c:v>5.4999999999999997E-3</c:v>
                </c:pt>
                <c:pt idx="5">
                  <c:v>2.1399999999999999E-2</c:v>
                </c:pt>
                <c:pt idx="6">
                  <c:v>3.0999999999999999E-3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9.5999999999999992E-3</c:v>
                </c:pt>
                <c:pt idx="12">
                  <c:v>1.12E-2</c:v>
                </c:pt>
                <c:pt idx="13">
                  <c:v>1.2999999999999999E-3</c:v>
                </c:pt>
                <c:pt idx="14">
                  <c:v>2.6599999999999999E-2</c:v>
                </c:pt>
                <c:pt idx="15">
                  <c:v>9.2999999999999992E-3</c:v>
                </c:pt>
                <c:pt idx="16">
                  <c:v>2.75E-2</c:v>
                </c:pt>
                <c:pt idx="17">
                  <c:v>0.1143</c:v>
                </c:pt>
                <c:pt idx="18">
                  <c:v>0.4879</c:v>
                </c:pt>
                <c:pt idx="19">
                  <c:v>8.2199999999999995E-2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D9-49CC-BB5A-C9A742BFE6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Mlcb Hospitality ME122NL</c:v>
                </c:pt>
                <c:pt idx="1">
                  <c:v>Highlander ME123QD</c:v>
                </c:pt>
                <c:pt idx="2">
                  <c:v>Banks Restaurant ME123NZ</c:v>
                </c:pt>
                <c:pt idx="3">
                  <c:v>Dragon ME123JE</c:v>
                </c:pt>
                <c:pt idx="4">
                  <c:v>Little Oyster Cafe ME122NJ</c:v>
                </c:pt>
                <c:pt idx="5">
                  <c:v>Sheppey Rugby Football Club ME123RT</c:v>
                </c:pt>
                <c:pt idx="6">
                  <c:v>Sheerness Tow ME122RP</c:v>
                </c:pt>
                <c:pt idx="7">
                  <c:v>Graces Kitchen ME122DX</c:v>
                </c:pt>
                <c:pt idx="8">
                  <c:v>Oakapplefarm ME123RP</c:v>
                </c:pt>
                <c:pt idx="9">
                  <c:v>Nacho Wagon ME123SD</c:v>
                </c:pt>
                <c:pt idx="10">
                  <c:v>Minster Chippy ME122RW</c:v>
                </c:pt>
                <c:pt idx="11">
                  <c:v>Spice Of India Kent Lt ME123QD</c:v>
                </c:pt>
                <c:pt idx="12">
                  <c:v>Charisma Cocktail Bar ME123SA</c:v>
                </c:pt>
                <c:pt idx="13">
                  <c:v>It Sea Food Ba ME123SN</c:v>
                </c:pt>
                <c:pt idx="14">
                  <c:v>Briny Fishbar ME122NJ</c:v>
                </c:pt>
                <c:pt idx="15">
                  <c:v>Lols Cafe ME123JE</c:v>
                </c:pt>
                <c:pt idx="16">
                  <c:v>Abbey Cake Shop ME123QF</c:v>
                </c:pt>
                <c:pt idx="17">
                  <c:v>Minster Working Mens Club ME122HW</c:v>
                </c:pt>
                <c:pt idx="18">
                  <c:v>Harps Inn ME123NR</c:v>
                </c:pt>
                <c:pt idx="19">
                  <c:v>Beach Hotel ME122NJ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5.3600000000000002E-2</c:v>
                </c:pt>
                <c:pt idx="1">
                  <c:v>8.2500000000000004E-2</c:v>
                </c:pt>
                <c:pt idx="2">
                  <c:v>7.6200000000000004E-2</c:v>
                </c:pt>
                <c:pt idx="3">
                  <c:v>0.1207</c:v>
                </c:pt>
                <c:pt idx="4">
                  <c:v>7.9000000000000008E-3</c:v>
                </c:pt>
                <c:pt idx="5">
                  <c:v>2.29E-2</c:v>
                </c:pt>
                <c:pt idx="6">
                  <c:v>4.0000000000000001E-3</c:v>
                </c:pt>
                <c:pt idx="7">
                  <c:v>4.0000000000000002E-4</c:v>
                </c:pt>
                <c:pt idx="8">
                  <c:v>4.0000000000000002E-4</c:v>
                </c:pt>
                <c:pt idx="9">
                  <c:v>2.9999999999999997E-4</c:v>
                </c:pt>
                <c:pt idx="10">
                  <c:v>1E-4</c:v>
                </c:pt>
                <c:pt idx="11">
                  <c:v>9.1999999999999998E-3</c:v>
                </c:pt>
                <c:pt idx="12">
                  <c:v>1.06E-2</c:v>
                </c:pt>
                <c:pt idx="13">
                  <c:v>4.0000000000000002E-4</c:v>
                </c:pt>
                <c:pt idx="14">
                  <c:v>2.3699999999999999E-2</c:v>
                </c:pt>
                <c:pt idx="15">
                  <c:v>2E-3</c:v>
                </c:pt>
                <c:pt idx="16">
                  <c:v>1.7100000000000001E-2</c:v>
                </c:pt>
                <c:pt idx="17">
                  <c:v>9.7100000000000006E-2</c:v>
                </c:pt>
                <c:pt idx="18">
                  <c:v>0.44119999999999998</c:v>
                </c:pt>
                <c:pt idx="19">
                  <c:v>2.87E-2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1D9-49CC-BB5A-C9A742BFE6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Mlcb Hospitality ME122NL</c:v>
                </c:pt>
                <c:pt idx="1">
                  <c:v>Highlander ME123QD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5.3600000000000002E-2</c:v>
                </c:pt>
                <c:pt idx="1">
                  <c:v>3.9199999999999999E-2</c:v>
                </c:pt>
                <c:pt idx="2">
                  <c:v>2.5499999999999998E-2</c:v>
                </c:pt>
                <c:pt idx="3">
                  <c:v>1.54E-2</c:v>
                </c:pt>
                <c:pt idx="4">
                  <c:v>2.3999999999999998E-3</c:v>
                </c:pt>
                <c:pt idx="5">
                  <c:v>1.5E-3</c:v>
                </c:pt>
                <c:pt idx="6">
                  <c:v>8.9999999999999998E-4</c:v>
                </c:pt>
                <c:pt idx="7">
                  <c:v>4.0000000000000002E-4</c:v>
                </c:pt>
                <c:pt idx="8">
                  <c:v>4.0000000000000002E-4</c:v>
                </c:pt>
                <c:pt idx="9">
                  <c:v>2.9999999999999997E-4</c:v>
                </c:pt>
                <c:pt idx="10">
                  <c:v>1E-4</c:v>
                </c:pt>
                <c:pt idx="11">
                  <c:v>-4.0000000000000002E-4</c:v>
                </c:pt>
                <c:pt idx="12">
                  <c:v>-5.9999999999999995E-4</c:v>
                </c:pt>
                <c:pt idx="13">
                  <c:v>-8.9999999999999998E-4</c:v>
                </c:pt>
                <c:pt idx="14">
                  <c:v>-2.8999999999999998E-3</c:v>
                </c:pt>
                <c:pt idx="15">
                  <c:v>-7.3000000000000001E-3</c:v>
                </c:pt>
                <c:pt idx="16">
                  <c:v>-1.04E-2</c:v>
                </c:pt>
                <c:pt idx="17">
                  <c:v>-1.72E-2</c:v>
                </c:pt>
                <c:pt idx="18">
                  <c:v>-4.6699999999999998E-2</c:v>
                </c:pt>
                <c:pt idx="19">
                  <c:v>-5.3499999999999999E-2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E35D-4E36-92E3-42F9EB1B6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195164974607409E-2"/>
          <c:y val="2.8981141881795684E-2"/>
          <c:w val="0.87665894018354529"/>
          <c:h val="0.780626545636800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cat>
            <c:strRef>
              <c:f>'Sheet1'!$A$2:$A$6</c:f>
              <c:strCache>
                <c:ptCount val="5"/>
                <c:pt idx="0">
                  <c:v>Fireside Town &amp; City</c:v>
                </c:pt>
                <c:pt idx="1">
                  <c:v>Fireside Collection</c:v>
                </c:pt>
                <c:pt idx="2">
                  <c:v>Mighty Local</c:v>
                </c:pt>
                <c:pt idx="3">
                  <c:v>Our Local</c:v>
                </c:pt>
                <c:pt idx="4">
                  <c:v>Fireside Inns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3.1168147433425501E-3</c:v>
                </c:pt>
                <c:pt idx="1">
                  <c:v>9.9599401155818307E-2</c:v>
                </c:pt>
                <c:pt idx="2">
                  <c:v>0.18076409969234999</c:v>
                </c:pt>
                <c:pt idx="3">
                  <c:v>0.41200149190206697</c:v>
                </c:pt>
                <c:pt idx="4">
                  <c:v>0.32916137968117498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E7-4C70-B0E1-8CD0E331A0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5310496"/>
        <c:axId val="67449465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OK Match</c:v>
                </c:pt>
              </c:strCache>
            </c:strRef>
          </c:tx>
          <c:spPr>
            <a:ln w="25400">
              <a:solidFill>
                <a:srgbClr val="4FC042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'Sheet1'!$A$2:$A$6</c:f>
              <c:strCache>
                <c:ptCount val="5"/>
                <c:pt idx="0">
                  <c:v>Fireside Town &amp; City</c:v>
                </c:pt>
                <c:pt idx="1">
                  <c:v>Fireside Collection</c:v>
                </c:pt>
                <c:pt idx="2">
                  <c:v>Mighty Local</c:v>
                </c:pt>
                <c:pt idx="3">
                  <c:v>Our Local</c:v>
                </c:pt>
                <c:pt idx="4">
                  <c:v>Fireside Inns</c:v>
                </c:pt>
              </c:strCache>
            </c:strRef>
          </c:cat>
          <c:val>
            <c:numRef>
              <c:f>'Sheet1'!$C$2:$C$6</c:f>
              <c:numCache>
                <c:formatCode>General</c:formatCode>
                <c:ptCount val="5"/>
                <c:pt idx="0">
                  <c:v>0.7</c:v>
                </c:pt>
                <c:pt idx="1">
                  <c:v>0.7</c:v>
                </c:pt>
                <c:pt idx="2">
                  <c:v>0.7</c:v>
                </c:pt>
                <c:pt idx="3">
                  <c:v>0.7</c:v>
                </c:pt>
                <c:pt idx="4">
                  <c:v>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3E7-4C70-B0E1-8CD0E331A0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Perfect Match</c:v>
                </c:pt>
              </c:strCache>
            </c:strRef>
          </c:tx>
          <c:spPr>
            <a:ln w="25400">
              <a:solidFill>
                <a:srgbClr val="FDBC05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'Sheet1'!$A$2:$A$6</c:f>
              <c:strCache>
                <c:ptCount val="5"/>
                <c:pt idx="0">
                  <c:v>Fireside Town &amp; City</c:v>
                </c:pt>
                <c:pt idx="1">
                  <c:v>Fireside Collection</c:v>
                </c:pt>
                <c:pt idx="2">
                  <c:v>Mighty Local</c:v>
                </c:pt>
                <c:pt idx="3">
                  <c:v>Our Local</c:v>
                </c:pt>
                <c:pt idx="4">
                  <c:v>Fireside Inns</c:v>
                </c:pt>
              </c:strCache>
            </c:strRef>
          </c:cat>
          <c:val>
            <c:numRef>
              <c:f>'Sheet1'!$D$2:$D$6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3E7-4C70-B0E1-8CD0E331A0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5310496"/>
        <c:axId val="674494656"/>
      </c:lineChart>
      <c:catAx>
        <c:axId val="4653104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674494656"/>
        <c:crosses val="autoZero"/>
        <c:auto val="1"/>
        <c:lblAlgn val="ctr"/>
        <c:lblOffset val="100"/>
        <c:noMultiLvlLbl val="0"/>
      </c:catAx>
      <c:valAx>
        <c:axId val="674494656"/>
        <c:scaling>
          <c:orientation val="minMax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  <a:round/>
            </a:ln>
          </c:spPr>
        </c:majorGridlines>
        <c:numFmt formatCode="0%" sourceLinked="0"/>
        <c:majorTickMark val="none"/>
        <c:minorTickMark val="none"/>
        <c:tickLblPos val="nextTo"/>
        <c:spPr>
          <a:ln>
            <a:noFill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465310496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.2875835073117734"/>
          <c:y val="0.91744133071755041"/>
          <c:w val="0.42245608584537614"/>
          <c:h val="4.376182361874574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61528757337316E-2"/>
          <c:y val="7.4179455520350268E-2"/>
          <c:w val="0.83239026358280876"/>
          <c:h val="0.76754836815047833"/>
        </c:manualLayout>
      </c:layout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Harps Inn</c:v>
                </c:pt>
              </c:strCache>
            </c:strRef>
          </c:tx>
          <c:spPr>
            <a:solidFill>
              <a:srgbClr val="2EADE4">
                <a:alpha val="50000"/>
              </a:srgbClr>
            </a:solidFill>
            <a:ln w="12700">
              <a:solidFill>
                <a:srgbClr val="2EADE4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0.1207</c:v>
                </c:pt>
                <c:pt idx="1">
                  <c:v>7.3599999999999999E-2</c:v>
                </c:pt>
                <c:pt idx="2">
                  <c:v>0.1459</c:v>
                </c:pt>
                <c:pt idx="3">
                  <c:v>2.2100000000000002E-2</c:v>
                </c:pt>
                <c:pt idx="4">
                  <c:v>1.23E-2</c:v>
                </c:pt>
                <c:pt idx="5">
                  <c:v>0.54410000000000003</c:v>
                </c:pt>
                <c:pt idx="6">
                  <c:v>4.2500000000000003E-2</c:v>
                </c:pt>
                <c:pt idx="7">
                  <c:v>3.8399999999999997E-2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47-45DB-B024-DFFB1D04A8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Local Catchment</c:v>
                </c:pt>
              </c:strCache>
            </c:strRef>
          </c:tx>
          <c:spPr>
            <a:solidFill>
              <a:srgbClr val="142561">
                <a:alpha val="50000"/>
              </a:srgbClr>
            </a:solidFill>
            <a:ln w="12700">
              <a:solidFill>
                <a:srgbClr val="142561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0.1704</c:v>
                </c:pt>
                <c:pt idx="1">
                  <c:v>6.2700000000000006E-2</c:v>
                </c:pt>
                <c:pt idx="2">
                  <c:v>0.1454</c:v>
                </c:pt>
                <c:pt idx="3">
                  <c:v>6.0900000000000003E-2</c:v>
                </c:pt>
                <c:pt idx="4">
                  <c:v>6.2600000000000003E-2</c:v>
                </c:pt>
                <c:pt idx="5">
                  <c:v>0.27079999999999999</c:v>
                </c:pt>
                <c:pt idx="6">
                  <c:v>9.1300000000000006E-2</c:v>
                </c:pt>
                <c:pt idx="7">
                  <c:v>0.1356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47-45DB-B024-DFFB1D04A8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Punch T&amp;L</c:v>
                </c:pt>
              </c:strCache>
            </c:strRef>
          </c:tx>
          <c:spPr>
            <a:solidFill>
              <a:srgbClr val="FA8D38">
                <a:alpha val="50000"/>
              </a:srgbClr>
            </a:solidFill>
            <a:ln w="12700">
              <a:solidFill>
                <a:srgbClr val="FA8D38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8.8499999999999995E-2</c:v>
                </c:pt>
                <c:pt idx="1">
                  <c:v>6.0499999999999998E-2</c:v>
                </c:pt>
                <c:pt idx="2">
                  <c:v>0.28749999999999998</c:v>
                </c:pt>
                <c:pt idx="3">
                  <c:v>0.1094</c:v>
                </c:pt>
                <c:pt idx="4">
                  <c:v>0.1145</c:v>
                </c:pt>
                <c:pt idx="5">
                  <c:v>0.10970000000000001</c:v>
                </c:pt>
                <c:pt idx="6">
                  <c:v>7.0699999999999999E-2</c:v>
                </c:pt>
                <c:pt idx="7">
                  <c:v>0.15870000000000001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47-45DB-B024-DFFB1D04A8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01977920"/>
        <c:axId val="1975830976"/>
      </c:radarChart>
      <c:catAx>
        <c:axId val="12019779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975830976"/>
        <c:crosses val="autoZero"/>
        <c:auto val="1"/>
        <c:lblAlgn val="ctr"/>
        <c:lblOffset val="100"/>
        <c:noMultiLvlLbl val="0"/>
      </c:catAx>
      <c:valAx>
        <c:axId val="1975830976"/>
        <c:scaling>
          <c:orientation val="minMax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  <a:round/>
            </a:ln>
          </c:spPr>
        </c:majorGridlines>
        <c:numFmt formatCode="0%" sourceLinked="0"/>
        <c:majorTickMark val="none"/>
        <c:minorTickMark val="none"/>
        <c:tickLblPos val="nextTo"/>
        <c:spPr>
          <a:ln>
            <a:noFill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201977920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t"/>
      <c:legendEntry>
        <c:idx val="1"/>
        <c:txPr>
          <a:bodyPr/>
          <a:lstStyle/>
          <a:p>
            <a:pPr>
              <a:defRPr sz="800" b="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0.94337913910013982"/>
          <c:w val="1"/>
          <c:h val="5.2891099389281319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9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ln>
            <a:headEnd type="none"/>
            <a:tailEnd type="none"/>
          </a:ln>
        </p:spPr>
        <p:txBody>
          <a:bodyPr wrap="square" anchor="b"/>
          <a:lstStyle>
            <a:lvl1pPr algn="ctr"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2400" dirty="0"/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12/08/2026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12/08/2026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2400" dirty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12/08/2026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12/08/2026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12/08/2026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12/08/2026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12/08/2026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3200" dirty="0"/>
            </a:lvl1pPr>
            <a:lvl2pPr>
              <a:defRPr sz="2800" dirty="0"/>
            </a:lvl2pPr>
            <a:lvl3pPr>
              <a:defRPr sz="2400" dirty="0"/>
            </a:lvl3pPr>
            <a:lvl4pPr>
              <a:defRPr sz="2000" dirty="0"/>
            </a:lvl4pPr>
            <a:lvl5pPr>
              <a:defRPr sz="2000" dirty="0"/>
            </a:lvl5pPr>
            <a:lvl6pPr>
              <a:defRPr sz="2000" dirty="0"/>
            </a:lvl6pPr>
            <a:lvl7pPr>
              <a:defRPr sz="2000" dirty="0"/>
            </a:lvl7pPr>
            <a:lvl8pPr>
              <a:defRPr sz="2000" dirty="0"/>
            </a:lvl8pPr>
            <a:lvl9pPr>
              <a:defRPr sz="2000" dirty="0"/>
            </a:lvl9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12/08/2026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12/08/2026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12/08/2026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12/08/2026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>
            <a:normAutofit/>
          </a:bodyPr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l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0A778-0017-4C63-95AB-A5EF0DCCE56C}" type="datetimeFigureOut">
              <a:rPr lang="en-GB" dirty="0"/>
              <a:t>12/08/2026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>
        <a:lnSpc>
          <a:spcPct val="90000"/>
        </a:lnSpc>
        <a:spcBef>
          <a:spcPct val="0"/>
        </a:spcBef>
        <a:buNone/>
        <a:defRPr sz="44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24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10" Type="http://schemas.openxmlformats.org/officeDocument/2006/relationships/image" Target="../media/image9.svg"/><Relationship Id="rId19" Type="http://schemas.openxmlformats.org/officeDocument/2006/relationships/image" Target="../media/image18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.xml"/><Relationship Id="rId7" Type="http://schemas.openxmlformats.org/officeDocument/2006/relationships/image" Target="../media/image20.svg"/><Relationship Id="rId12" Type="http://schemas.openxmlformats.org/officeDocument/2006/relationships/chart" Target="../charts/chart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.xml"/><Relationship Id="rId9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5.xml"/><Relationship Id="rId7" Type="http://schemas.openxmlformats.org/officeDocument/2006/relationships/image" Target="../media/image20.svg"/><Relationship Id="rId12" Type="http://schemas.openxmlformats.org/officeDocument/2006/relationships/chart" Target="../charts/chart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6.xml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9.xml"/><Relationship Id="rId7" Type="http://schemas.openxmlformats.org/officeDocument/2006/relationships/image" Target="../media/image20.svg"/><Relationship Id="rId12" Type="http://schemas.openxmlformats.org/officeDocument/2006/relationships/chart" Target="../charts/chart1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0.xml"/><Relationship Id="rId9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3.xml"/><Relationship Id="rId7" Type="http://schemas.openxmlformats.org/officeDocument/2006/relationships/image" Target="../media/image20.svg"/><Relationship Id="rId12" Type="http://schemas.openxmlformats.org/officeDocument/2006/relationships/chart" Target="../charts/chart1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4.xml"/><Relationship Id="rId9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7.xml"/><Relationship Id="rId7" Type="http://schemas.openxmlformats.org/officeDocument/2006/relationships/image" Target="../media/image20.svg"/><Relationship Id="rId12" Type="http://schemas.openxmlformats.org/officeDocument/2006/relationships/chart" Target="../charts/chart20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9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8.xml"/><Relationship Id="rId9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1.xml"/><Relationship Id="rId7" Type="http://schemas.openxmlformats.org/officeDocument/2006/relationships/image" Target="../media/image20.svg"/><Relationship Id="rId12" Type="http://schemas.openxmlformats.org/officeDocument/2006/relationships/chart" Target="../charts/chart2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2.xml"/><Relationship Id="rId9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5.xml"/><Relationship Id="rId7" Type="http://schemas.openxmlformats.org/officeDocument/2006/relationships/image" Target="../media/image20.svg"/><Relationship Id="rId12" Type="http://schemas.openxmlformats.org/officeDocument/2006/relationships/chart" Target="../charts/chart2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6.xml"/><Relationship Id="rId9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9.xml"/><Relationship Id="rId7" Type="http://schemas.openxmlformats.org/officeDocument/2006/relationships/image" Target="../media/image20.svg"/><Relationship Id="rId12" Type="http://schemas.openxmlformats.org/officeDocument/2006/relationships/chart" Target="../charts/chart3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0.xml"/><Relationship Id="rId9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3.xml"/><Relationship Id="rId7" Type="http://schemas.openxmlformats.org/officeDocument/2006/relationships/image" Target="../media/image20.svg"/><Relationship Id="rId12" Type="http://schemas.openxmlformats.org/officeDocument/2006/relationships/chart" Target="../charts/chart3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4.xml"/><Relationship Id="rId9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26.svg"/><Relationship Id="rId7" Type="http://schemas.openxmlformats.org/officeDocument/2006/relationships/image" Target="../media/image22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Relationship Id="rId9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chart" Target="../charts/chart37.xml"/><Relationship Id="rId7" Type="http://schemas.openxmlformats.org/officeDocument/2006/relationships/image" Target="../media/image21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10" Type="http://schemas.openxmlformats.org/officeDocument/2006/relationships/chart" Target="../charts/chart38.xml"/><Relationship Id="rId4" Type="http://schemas.openxmlformats.org/officeDocument/2006/relationships/image" Target="../media/image2.svg"/><Relationship Id="rId9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9.xml"/><Relationship Id="rId7" Type="http://schemas.openxmlformats.org/officeDocument/2006/relationships/image" Target="../media/image20.svg"/><Relationship Id="rId12" Type="http://schemas.openxmlformats.org/officeDocument/2006/relationships/chart" Target="../charts/chart4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4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40.xml"/><Relationship Id="rId9" Type="http://schemas.openxmlformats.org/officeDocument/2006/relationships/image" Target="../media/image2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.svg"/><Relationship Id="rId7" Type="http://schemas.openxmlformats.org/officeDocument/2006/relationships/image" Target="../media/image28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21.svg"/><Relationship Id="rId4" Type="http://schemas.openxmlformats.org/officeDocument/2006/relationships/image" Target="../media/image19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4.xml"/><Relationship Id="rId3" Type="http://schemas.openxmlformats.org/officeDocument/2006/relationships/chart" Target="../charts/chart43.xml"/><Relationship Id="rId7" Type="http://schemas.openxmlformats.org/officeDocument/2006/relationships/image" Target="../media/image19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21.svg"/><Relationship Id="rId4" Type="http://schemas.openxmlformats.org/officeDocument/2006/relationships/image" Target="../media/image2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6.xml"/><Relationship Id="rId3" Type="http://schemas.openxmlformats.org/officeDocument/2006/relationships/image" Target="../media/image21.svg"/><Relationship Id="rId7" Type="http://schemas.openxmlformats.org/officeDocument/2006/relationships/image" Target="../media/image19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5.xml"/><Relationship Id="rId5" Type="http://schemas.openxmlformats.org/officeDocument/2006/relationships/image" Target="../media/image24.svg"/><Relationship Id="rId4" Type="http://schemas.openxmlformats.org/officeDocument/2006/relationships/image" Target="../media/image22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mmaryTopBar"/>
          <p:cNvSpPr>
            <a:spLocks/>
          </p:cNvSpPr>
          <p:nvPr/>
        </p:nvSpPr>
        <p:spPr>
          <a:xfrm flipH="1">
            <a:off x="10385730" y="1318182"/>
            <a:ext cx="1577710" cy="566023"/>
          </a:xfrm>
          <a:prstGeom prst="parallelogram">
            <a:avLst>
              <a:gd name="adj" fmla="val 0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4" name="Rectangle 43"/>
          <p:cNvSpPr>
            <a:spLocks/>
          </p:cNvSpPr>
          <p:nvPr/>
        </p:nvSpPr>
        <p:spPr>
          <a:xfrm>
            <a:off x="221673" y="1939859"/>
            <a:ext cx="11741767" cy="3898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headEnd type="none"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pic>
        <p:nvPicPr>
          <p:cNvPr id="7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212804" y="1947309"/>
            <a:ext cx="9576819" cy="430290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9" name="Rectangle 108"/>
          <p:cNvSpPr>
            <a:spLocks/>
          </p:cNvSpPr>
          <p:nvPr/>
        </p:nvSpPr>
        <p:spPr>
          <a:xfrm>
            <a:off x="8582436" y="1944847"/>
            <a:ext cx="1225221" cy="40836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4000">
                <a:srgbClr val="F2F2F2"/>
              </a:gs>
            </a:gsLst>
            <a:lin ang="0"/>
          </a:gra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Station"/>
          <p:cNvSpPr>
            <a:spLocks/>
          </p:cNvSpPr>
          <p:nvPr/>
        </p:nvSpPr>
        <p:spPr>
          <a:xfrm>
            <a:off x="1862138" y="5638867"/>
            <a:ext cx="10096802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0" name="Rectangle 39"/>
          <p:cNvSpPr>
            <a:spLocks/>
          </p:cNvSpPr>
          <p:nvPr/>
        </p:nvSpPr>
        <p:spPr>
          <a:xfrm>
            <a:off x="5265962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56" name="Rectangle 55"/>
          <p:cNvSpPr>
            <a:spLocks/>
          </p:cNvSpPr>
          <p:nvPr/>
        </p:nvSpPr>
        <p:spPr>
          <a:xfrm>
            <a:off x="5265962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4" name="Rectangle 73"/>
          <p:cNvSpPr>
            <a:spLocks/>
          </p:cNvSpPr>
          <p:nvPr/>
        </p:nvSpPr>
        <p:spPr>
          <a:xfrm>
            <a:off x="5265962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5" name="Rectangle 74"/>
          <p:cNvSpPr>
            <a:spLocks/>
          </p:cNvSpPr>
          <p:nvPr/>
        </p:nvSpPr>
        <p:spPr>
          <a:xfrm>
            <a:off x="7178484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9" name="Rectangle 78"/>
          <p:cNvSpPr>
            <a:spLocks/>
          </p:cNvSpPr>
          <p:nvPr/>
        </p:nvSpPr>
        <p:spPr>
          <a:xfrm>
            <a:off x="7178484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0" name="Rectangle 79"/>
          <p:cNvSpPr>
            <a:spLocks/>
          </p:cNvSpPr>
          <p:nvPr/>
        </p:nvSpPr>
        <p:spPr>
          <a:xfrm>
            <a:off x="7178484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6" name="summaryTopBar"/>
          <p:cNvSpPr>
            <a:spLocks/>
          </p:cNvSpPr>
          <p:nvPr/>
        </p:nvSpPr>
        <p:spPr>
          <a:xfrm>
            <a:off x="4709160" y="1318182"/>
            <a:ext cx="7178639" cy="566023"/>
          </a:xfrm>
          <a:prstGeom prst="parallelogram">
            <a:avLst>
              <a:gd name="adj" fmla="val 47718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0" name="Station"/>
          <p:cNvSpPr>
            <a:spLocks/>
          </p:cNvSpPr>
          <p:nvPr/>
        </p:nvSpPr>
        <p:spPr>
          <a:xfrm>
            <a:off x="1975067" y="5717774"/>
            <a:ext cx="7753661" cy="537886"/>
          </a:xfrm>
          <a:prstGeom prst="parallelogram">
            <a:avLst>
              <a:gd name="adj" fmla="val 47135"/>
            </a:avLst>
          </a:prstGeom>
          <a:solidFill>
            <a:schemeClr val="bg2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3" name="Rectangle 42"/>
          <p:cNvSpPr>
            <a:spLocks/>
          </p:cNvSpPr>
          <p:nvPr/>
        </p:nvSpPr>
        <p:spPr>
          <a:xfrm>
            <a:off x="11364686" y="5636926"/>
            <a:ext cx="757238" cy="424421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5" name="competitorsWrap"/>
          <p:cNvSpPr>
            <a:spLocks/>
          </p:cNvSpPr>
          <p:nvPr/>
        </p:nvSpPr>
        <p:spPr>
          <a:xfrm>
            <a:off x="9137927" y="2098197"/>
            <a:ext cx="2654470" cy="37294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9300911" y="4720490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9300911" y="3636732"/>
            <a:ext cx="2333001" cy="90271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4" name="Competitor3Postcode"/>
          <p:cNvSpPr txBox="1">
            <a:spLocks noChangeArrowheads="1"/>
          </p:cNvSpPr>
          <p:nvPr/>
        </p:nvSpPr>
        <p:spPr>
          <a:xfrm>
            <a:off x="9637288" y="5044525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ME123QD</a:t>
            </a:r>
          </a:p>
        </p:txBody>
      </p:sp>
      <p:sp>
        <p:nvSpPr>
          <p:cNvPr id="15" name="Competitor3"/>
          <p:cNvSpPr txBox="1">
            <a:spLocks noChangeArrowheads="1"/>
          </p:cNvSpPr>
          <p:nvPr/>
        </p:nvSpPr>
        <p:spPr>
          <a:xfrm>
            <a:off x="9637288" y="479983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dirty="0">
                <a:latin typeface="Montserrat"/>
              </a:rPr>
              <a:t>Highlander</a:t>
            </a:r>
          </a:p>
        </p:txBody>
      </p:sp>
      <p:sp>
        <p:nvSpPr>
          <p:cNvPr id="18" name="CAMEOValue"/>
          <p:cNvSpPr txBox="1">
            <a:spLocks noChangeArrowheads="1"/>
          </p:cNvSpPr>
          <p:nvPr/>
        </p:nvSpPr>
        <p:spPr>
          <a:xfrm>
            <a:off x="7292475" y="3842956"/>
            <a:ext cx="1164101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34.74%</a:t>
            </a:r>
          </a:p>
        </p:txBody>
      </p:sp>
      <p:sp>
        <p:nvSpPr>
          <p:cNvPr id="19" name="CAMEO"/>
          <p:cNvSpPr txBox="1">
            <a:spLocks noChangeArrowheads="1"/>
          </p:cNvSpPr>
          <p:nvPr/>
        </p:nvSpPr>
        <p:spPr>
          <a:xfrm>
            <a:off x="7292475" y="4070495"/>
            <a:ext cx="59182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Enterprising Mainstream</a:t>
            </a:r>
          </a:p>
        </p:txBody>
      </p:sp>
      <p:sp>
        <p:nvSpPr>
          <p:cNvPr id="21" name="Gender"/>
          <p:cNvSpPr txBox="1">
            <a:spLocks noChangeArrowheads="1"/>
          </p:cNvSpPr>
          <p:nvPr/>
        </p:nvSpPr>
        <p:spPr>
          <a:xfrm>
            <a:off x="7292475" y="2926084"/>
            <a:ext cx="577402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Male</a:t>
            </a:r>
          </a:p>
        </p:txBody>
      </p:sp>
      <p:sp>
        <p:nvSpPr>
          <p:cNvPr id="50" name="Station"/>
          <p:cNvSpPr>
            <a:spLocks/>
          </p:cNvSpPr>
          <p:nvPr/>
        </p:nvSpPr>
        <p:spPr>
          <a:xfrm>
            <a:off x="133783" y="1528498"/>
            <a:ext cx="4735307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ATV"/>
          <p:cNvSpPr txBox="1">
            <a:spLocks noChangeArrowheads="1"/>
          </p:cNvSpPr>
          <p:nvPr/>
        </p:nvSpPr>
        <p:spPr>
          <a:xfrm>
            <a:off x="5367827" y="2692634"/>
            <a:ext cx="904415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£19.87</a:t>
            </a:r>
          </a:p>
        </p:txBody>
      </p:sp>
      <p:sp>
        <p:nvSpPr>
          <p:cNvPr id="29" name="TVRegion"/>
          <p:cNvSpPr txBox="1">
            <a:spLocks noChangeArrowheads="1"/>
          </p:cNvSpPr>
          <p:nvPr/>
        </p:nvSpPr>
        <p:spPr>
          <a:xfrm>
            <a:off x="8731095" y="1539085"/>
            <a:ext cx="742511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South</a:t>
            </a:r>
          </a:p>
        </p:txBody>
      </p:sp>
      <p:sp>
        <p:nvSpPr>
          <p:cNvPr id="20" name="GenderValue"/>
          <p:cNvSpPr txBox="1">
            <a:spLocks noChangeArrowheads="1"/>
          </p:cNvSpPr>
          <p:nvPr/>
        </p:nvSpPr>
        <p:spPr>
          <a:xfrm>
            <a:off x="7292475" y="2695639"/>
            <a:ext cx="11496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64.37%</a:t>
            </a:r>
          </a:p>
        </p:txBody>
      </p:sp>
      <p:sp>
        <p:nvSpPr>
          <p:cNvPr id="30" name="StationDistance"/>
          <p:cNvSpPr txBox="1">
            <a:spLocks noChangeArrowheads="1"/>
          </p:cNvSpPr>
          <p:nvPr/>
        </p:nvSpPr>
        <p:spPr>
          <a:xfrm>
            <a:off x="2493387" y="5943449"/>
            <a:ext cx="110479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Queenborough(3.55 miles)</a:t>
            </a:r>
          </a:p>
        </p:txBody>
      </p:sp>
      <p:sp>
        <p:nvSpPr>
          <p:cNvPr id="31" name="NearestStation"/>
          <p:cNvSpPr txBox="1">
            <a:spLocks noChangeArrowheads="1"/>
          </p:cNvSpPr>
          <p:nvPr/>
        </p:nvSpPr>
        <p:spPr>
          <a:xfrm>
            <a:off x="2505981" y="5792500"/>
            <a:ext cx="98135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Nearest Station</a:t>
            </a:r>
          </a:p>
        </p:txBody>
      </p:sp>
      <p:sp>
        <p:nvSpPr>
          <p:cNvPr id="32" name="Urbanicity"/>
          <p:cNvSpPr txBox="1">
            <a:spLocks noChangeArrowheads="1"/>
          </p:cNvSpPr>
          <p:nvPr/>
        </p:nvSpPr>
        <p:spPr>
          <a:xfrm>
            <a:off x="10519212" y="1539085"/>
            <a:ext cx="78258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Urban city and town</a:t>
            </a:r>
          </a:p>
        </p:txBody>
      </p:sp>
      <p:sp>
        <p:nvSpPr>
          <p:cNvPr id="33" name="Region"/>
          <p:cNvSpPr txBox="1">
            <a:spLocks noChangeArrowheads="1"/>
          </p:cNvSpPr>
          <p:nvPr/>
        </p:nvSpPr>
        <p:spPr>
          <a:xfrm>
            <a:off x="6944775" y="1539085"/>
            <a:ext cx="596638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South East</a:t>
            </a:r>
          </a:p>
        </p:txBody>
      </p:sp>
      <p:sp>
        <p:nvSpPr>
          <p:cNvPr id="34" name="WorkArea"/>
          <p:cNvSpPr txBox="1">
            <a:spLocks noChangeArrowheads="1"/>
          </p:cNvSpPr>
          <p:nvPr/>
        </p:nvSpPr>
        <p:spPr>
          <a:xfrm>
            <a:off x="5157478" y="1539085"/>
            <a:ext cx="76655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Medway</a:t>
            </a:r>
          </a:p>
        </p:txBody>
      </p:sp>
      <p:sp>
        <p:nvSpPr>
          <p:cNvPr id="35" name="Postcode"/>
          <p:cNvSpPr txBox="1">
            <a:spLocks noChangeArrowheads="1"/>
          </p:cNvSpPr>
          <p:nvPr/>
        </p:nvSpPr>
        <p:spPr>
          <a:xfrm>
            <a:off x="828640" y="1725868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ME123NR</a:t>
            </a:r>
          </a:p>
        </p:txBody>
      </p:sp>
      <p:sp>
        <p:nvSpPr>
          <p:cNvPr id="36" name="ChainName"/>
          <p:cNvSpPr txBox="1">
            <a:spLocks noChangeArrowheads="1"/>
          </p:cNvSpPr>
          <p:nvPr/>
        </p:nvSpPr>
        <p:spPr>
          <a:xfrm>
            <a:off x="2090758" y="1723679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Punch - Fireside Inns</a:t>
            </a:r>
          </a:p>
        </p:txBody>
      </p:sp>
      <p:sp>
        <p:nvSpPr>
          <p:cNvPr id="37" name="VenueName"/>
          <p:cNvSpPr txBox="1">
            <a:spLocks noChangeArrowheads="1"/>
          </p:cNvSpPr>
          <p:nvPr/>
        </p:nvSpPr>
        <p:spPr>
          <a:xfrm>
            <a:off x="829599" y="1416348"/>
            <a:ext cx="1511300" cy="307777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400" dirty="0">
                <a:latin typeface="Montserrat"/>
              </a:rPr>
              <a:t>Harps Inn ME123NR</a:t>
            </a:r>
          </a:p>
        </p:txBody>
      </p:sp>
      <p:sp>
        <p:nvSpPr>
          <p:cNvPr id="45" name="Rectangle 44"/>
          <p:cNvSpPr>
            <a:spLocks/>
          </p:cNvSpPr>
          <p:nvPr/>
        </p:nvSpPr>
        <p:spPr>
          <a:xfrm>
            <a:off x="9300912" y="2543786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dirty="0">
                <a:latin typeface="Montserrat"/>
              </a:rPr>
              <a:t> </a:t>
            </a:r>
          </a:p>
        </p:txBody>
      </p:sp>
      <p:sp>
        <p:nvSpPr>
          <p:cNvPr id="46" name="Competitor1Postcode"/>
          <p:cNvSpPr txBox="1">
            <a:spLocks noChangeArrowheads="1"/>
          </p:cNvSpPr>
          <p:nvPr/>
        </p:nvSpPr>
        <p:spPr>
          <a:xfrm>
            <a:off x="9639185" y="2872463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ME123JE</a:t>
            </a:r>
          </a:p>
        </p:txBody>
      </p:sp>
      <p:sp>
        <p:nvSpPr>
          <p:cNvPr id="47" name="Competitor1"/>
          <p:cNvSpPr txBox="1">
            <a:spLocks noChangeArrowheads="1"/>
          </p:cNvSpPr>
          <p:nvPr/>
        </p:nvSpPr>
        <p:spPr>
          <a:xfrm>
            <a:off x="9639185" y="2618760"/>
            <a:ext cx="105349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Dragon</a:t>
            </a:r>
          </a:p>
        </p:txBody>
      </p:sp>
      <p:sp>
        <p:nvSpPr>
          <p:cNvPr id="48" name="Competitor2"/>
          <p:cNvSpPr txBox="1">
            <a:spLocks noChangeArrowheads="1"/>
          </p:cNvSpPr>
          <p:nvPr/>
        </p:nvSpPr>
        <p:spPr>
          <a:xfrm>
            <a:off x="9640466" y="371535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Minster Working Mens Club</a:t>
            </a:r>
          </a:p>
        </p:txBody>
      </p:sp>
      <p:sp>
        <p:nvSpPr>
          <p:cNvPr id="49" name="Competitor2Postcode"/>
          <p:cNvSpPr txBox="1">
            <a:spLocks noChangeArrowheads="1"/>
          </p:cNvSpPr>
          <p:nvPr/>
        </p:nvSpPr>
        <p:spPr>
          <a:xfrm>
            <a:off x="9651298" y="3992352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ME122HW</a:t>
            </a:r>
          </a:p>
        </p:txBody>
      </p:sp>
      <p:sp>
        <p:nvSpPr>
          <p:cNvPr id="59" name="Text4"/>
          <p:cNvSpPr txBox="1">
            <a:spLocks noChangeArrowheads="1"/>
          </p:cNvSpPr>
          <p:nvPr/>
        </p:nvSpPr>
        <p:spPr>
          <a:xfrm>
            <a:off x="5367827" y="2486122"/>
            <a:ext cx="4138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ATV</a:t>
            </a:r>
          </a:p>
        </p:txBody>
      </p:sp>
      <p:sp>
        <p:nvSpPr>
          <p:cNvPr id="60" name="Text2"/>
          <p:cNvSpPr txBox="1">
            <a:spLocks noChangeArrowheads="1"/>
          </p:cNvSpPr>
          <p:nvPr/>
        </p:nvSpPr>
        <p:spPr>
          <a:xfrm>
            <a:off x="7292475" y="3608179"/>
            <a:ext cx="1013419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Segmentation</a:t>
            </a:r>
          </a:p>
        </p:txBody>
      </p:sp>
      <p:sp>
        <p:nvSpPr>
          <p:cNvPr id="61" name="Text3"/>
          <p:cNvSpPr txBox="1">
            <a:spLocks noChangeArrowheads="1"/>
          </p:cNvSpPr>
          <p:nvPr/>
        </p:nvSpPr>
        <p:spPr>
          <a:xfrm>
            <a:off x="7292475" y="2490390"/>
            <a:ext cx="61587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Gender</a:t>
            </a:r>
          </a:p>
        </p:txBody>
      </p:sp>
      <p:sp>
        <p:nvSpPr>
          <p:cNvPr id="25" name="Affluence"/>
          <p:cNvSpPr txBox="1">
            <a:spLocks noChangeArrowheads="1"/>
          </p:cNvSpPr>
          <p:nvPr/>
        </p:nvSpPr>
        <p:spPr>
          <a:xfrm>
            <a:off x="5367827" y="4085195"/>
            <a:ext cx="67678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Middle Income</a:t>
            </a:r>
          </a:p>
        </p:txBody>
      </p:sp>
      <p:sp>
        <p:nvSpPr>
          <p:cNvPr id="24" name="AffluenceValue"/>
          <p:cNvSpPr txBox="1">
            <a:spLocks noChangeArrowheads="1"/>
          </p:cNvSpPr>
          <p:nvPr/>
        </p:nvSpPr>
        <p:spPr>
          <a:xfrm>
            <a:off x="5367827" y="3878389"/>
            <a:ext cx="1319592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74.77%</a:t>
            </a:r>
          </a:p>
        </p:txBody>
      </p:sp>
      <p:sp>
        <p:nvSpPr>
          <p:cNvPr id="62" name="Text5"/>
          <p:cNvSpPr txBox="1">
            <a:spLocks noChangeArrowheads="1"/>
          </p:cNvSpPr>
          <p:nvPr/>
        </p:nvSpPr>
        <p:spPr>
          <a:xfrm>
            <a:off x="5367827" y="3651870"/>
            <a:ext cx="7344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Affluence</a:t>
            </a:r>
          </a:p>
        </p:txBody>
      </p:sp>
      <p:sp>
        <p:nvSpPr>
          <p:cNvPr id="22" name="AgeValue"/>
          <p:cNvSpPr txBox="1">
            <a:spLocks noChangeArrowheads="1"/>
          </p:cNvSpPr>
          <p:nvPr/>
        </p:nvSpPr>
        <p:spPr>
          <a:xfrm>
            <a:off x="5367827" y="5059674"/>
            <a:ext cx="901209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29.65%</a:t>
            </a:r>
          </a:p>
        </p:txBody>
      </p:sp>
      <p:sp>
        <p:nvSpPr>
          <p:cNvPr id="23" name="Age"/>
          <p:cNvSpPr txBox="1">
            <a:spLocks noChangeArrowheads="1"/>
          </p:cNvSpPr>
          <p:nvPr/>
        </p:nvSpPr>
        <p:spPr>
          <a:xfrm>
            <a:off x="5367827" y="5327409"/>
            <a:ext cx="39946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18 to 24</a:t>
            </a:r>
          </a:p>
        </p:txBody>
      </p:sp>
      <p:sp>
        <p:nvSpPr>
          <p:cNvPr id="63" name="Text6"/>
          <p:cNvSpPr txBox="1">
            <a:spLocks noChangeArrowheads="1"/>
          </p:cNvSpPr>
          <p:nvPr/>
        </p:nvSpPr>
        <p:spPr>
          <a:xfrm>
            <a:off x="5367827" y="4821867"/>
            <a:ext cx="80983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Age Group</a:t>
            </a:r>
          </a:p>
        </p:txBody>
      </p:sp>
      <p:sp>
        <p:nvSpPr>
          <p:cNvPr id="64" name="Text1"/>
          <p:cNvSpPr txBox="1">
            <a:spLocks noChangeArrowheads="1"/>
          </p:cNvSpPr>
          <p:nvPr/>
        </p:nvSpPr>
        <p:spPr>
          <a:xfrm>
            <a:off x="7292475" y="4793240"/>
            <a:ext cx="683200" cy="3693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Visit Day</a:t>
            </a:r>
          </a:p>
          <a:p>
            <a:pPr defTabSz="914400"/>
            <a:endParaRPr lang="en-GB" sz="900" dirty="0">
              <a:latin typeface="Montserrat"/>
            </a:endParaRPr>
          </a:p>
        </p:txBody>
      </p:sp>
      <p:sp>
        <p:nvSpPr>
          <p:cNvPr id="16" name="WeekdayValue"/>
          <p:cNvSpPr txBox="1">
            <a:spLocks noChangeArrowheads="1"/>
          </p:cNvSpPr>
          <p:nvPr/>
        </p:nvSpPr>
        <p:spPr>
          <a:xfrm>
            <a:off x="7292475" y="5050410"/>
            <a:ext cx="13099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24.76%</a:t>
            </a:r>
          </a:p>
        </p:txBody>
      </p:sp>
      <p:sp>
        <p:nvSpPr>
          <p:cNvPr id="17" name="Weekday"/>
          <p:cNvSpPr txBox="1">
            <a:spLocks noChangeArrowheads="1"/>
          </p:cNvSpPr>
          <p:nvPr/>
        </p:nvSpPr>
        <p:spPr>
          <a:xfrm>
            <a:off x="7292475" y="5319836"/>
            <a:ext cx="69281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Sat</a:t>
            </a:r>
          </a:p>
        </p:txBody>
      </p:sp>
      <p:sp>
        <p:nvSpPr>
          <p:cNvPr id="76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77" name="Rectangle 76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4" name="Competitor1Chain"/>
          <p:cNvSpPr txBox="1">
            <a:spLocks noChangeArrowheads="1"/>
          </p:cNvSpPr>
          <p:nvPr/>
        </p:nvSpPr>
        <p:spPr>
          <a:xfrm>
            <a:off x="9815127" y="311708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Restaurant</a:t>
            </a:r>
          </a:p>
        </p:txBody>
      </p:sp>
      <p:sp>
        <p:nvSpPr>
          <p:cNvPr id="51" name="Competitor2Chain"/>
          <p:cNvSpPr txBox="1">
            <a:spLocks noChangeArrowheads="1"/>
          </p:cNvSpPr>
          <p:nvPr/>
        </p:nvSpPr>
        <p:spPr>
          <a:xfrm>
            <a:off x="9834477" y="4212850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Clubs</a:t>
            </a:r>
          </a:p>
        </p:txBody>
      </p:sp>
      <p:sp>
        <p:nvSpPr>
          <p:cNvPr id="68" name="Competitor3Chain"/>
          <p:cNvSpPr txBox="1">
            <a:spLocks noChangeArrowheads="1"/>
          </p:cNvSpPr>
          <p:nvPr/>
        </p:nvSpPr>
        <p:spPr>
          <a:xfrm>
            <a:off x="9810584" y="527419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Star Pubs &amp; Bars</a:t>
            </a:r>
          </a:p>
        </p:txBody>
      </p:sp>
      <p:sp>
        <p:nvSpPr>
          <p:cNvPr id="69" name="Label"/>
          <p:cNvSpPr txBox="1">
            <a:spLocks noChangeArrowheads="1"/>
          </p:cNvSpPr>
          <p:nvPr/>
        </p:nvSpPr>
        <p:spPr>
          <a:xfrm>
            <a:off x="5165248" y="1391804"/>
            <a:ext cx="1202750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Work Area</a:t>
            </a:r>
          </a:p>
        </p:txBody>
      </p:sp>
      <p:sp>
        <p:nvSpPr>
          <p:cNvPr id="70" name="Label"/>
          <p:cNvSpPr txBox="1">
            <a:spLocks noChangeArrowheads="1"/>
          </p:cNvSpPr>
          <p:nvPr/>
        </p:nvSpPr>
        <p:spPr>
          <a:xfrm>
            <a:off x="6944775" y="1391804"/>
            <a:ext cx="551754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Region</a:t>
            </a:r>
          </a:p>
        </p:txBody>
      </p:sp>
      <p:sp>
        <p:nvSpPr>
          <p:cNvPr id="71" name="Label"/>
          <p:cNvSpPr txBox="1">
            <a:spLocks noChangeArrowheads="1"/>
          </p:cNvSpPr>
          <p:nvPr/>
        </p:nvSpPr>
        <p:spPr>
          <a:xfrm>
            <a:off x="10519212" y="1391804"/>
            <a:ext cx="716863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Urbanicity</a:t>
            </a:r>
          </a:p>
        </p:txBody>
      </p:sp>
      <p:sp>
        <p:nvSpPr>
          <p:cNvPr id="72" name="Label"/>
          <p:cNvSpPr txBox="1">
            <a:spLocks noChangeArrowheads="1"/>
          </p:cNvSpPr>
          <p:nvPr/>
        </p:nvSpPr>
        <p:spPr>
          <a:xfrm>
            <a:off x="8738659" y="1391804"/>
            <a:ext cx="710451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TV Region</a:t>
            </a:r>
          </a:p>
        </p:txBody>
      </p:sp>
      <p:pic>
        <p:nvPicPr>
          <p:cNvPr id="73" name="Graphic 7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3" name="Graphic 1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50991" y="1505264"/>
            <a:ext cx="365339" cy="36533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52" name="Graphic 5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01767" y="177426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4" name="Graphic 8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56957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6" name="Graphic 8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3857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8" name="Graphic 8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005195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0" name="Graphic 8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8133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2" name="Graphic 9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326194" y="5902858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4" name="Graphic 9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458216" y="4617584"/>
            <a:ext cx="176376" cy="176376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8" name="Graphic 9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7395441" y="3451302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0" name="Graphic 9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5458216" y="3451091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2" name="Graphic 10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5458216" y="2257020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4" name="Graphic 10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7395441" y="2239109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6" name="Graphic 10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7395441" y="4633379"/>
            <a:ext cx="164081" cy="176702"/>
          </a:xfrm>
          <a:prstGeom prst="rect">
            <a:avLst/>
          </a:prstGeom>
          <a:ln>
            <a:headEnd type="none"/>
            <a:tailEnd type="none"/>
          </a:ln>
        </p:spPr>
      </p:pic>
      <p:grpSp>
        <p:nvGrpSpPr>
          <p:cNvPr id="114" name="Group 113"/>
          <p:cNvGrpSpPr>
            <a:grpSpLocks/>
          </p:cNvGrpSpPr>
          <p:nvPr/>
        </p:nvGrpSpPr>
        <p:grpSpPr>
          <a:xfrm>
            <a:off x="11239887" y="2625880"/>
            <a:ext cx="495300" cy="390525"/>
            <a:chOff x="9411528" y="2976323"/>
            <a:chExt cx="495300" cy="390525"/>
          </a:xfrm>
        </p:grpSpPr>
        <p:pic>
          <p:nvPicPr>
            <p:cNvPr id="111" name="Graphic 110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3" name="Graphic 112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5" name="Group 114"/>
          <p:cNvGrpSpPr>
            <a:grpSpLocks/>
          </p:cNvGrpSpPr>
          <p:nvPr/>
        </p:nvGrpSpPr>
        <p:grpSpPr>
          <a:xfrm>
            <a:off x="11239887" y="3722703"/>
            <a:ext cx="495300" cy="390525"/>
            <a:chOff x="9411528" y="2976323"/>
            <a:chExt cx="495300" cy="390525"/>
          </a:xfrm>
        </p:grpSpPr>
        <p:pic>
          <p:nvPicPr>
            <p:cNvPr id="116" name="Graphic 115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7" name="Graphic 116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8" name="Group 117"/>
          <p:cNvGrpSpPr>
            <a:grpSpLocks/>
          </p:cNvGrpSpPr>
          <p:nvPr/>
        </p:nvGrpSpPr>
        <p:grpSpPr>
          <a:xfrm>
            <a:off x="11239887" y="4804215"/>
            <a:ext cx="495300" cy="390525"/>
            <a:chOff x="9411528" y="2976323"/>
            <a:chExt cx="495300" cy="390525"/>
          </a:xfrm>
        </p:grpSpPr>
        <p:pic>
          <p:nvPicPr>
            <p:cNvPr id="119" name="Graphic 118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20" name="Graphic 119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sp>
        <p:nvSpPr>
          <p:cNvPr id="65" name="Scroll: Horizontal 64"/>
          <p:cNvSpPr>
            <a:spLocks/>
          </p:cNvSpPr>
          <p:nvPr/>
        </p:nvSpPr>
        <p:spPr>
          <a:xfrm>
            <a:off x="11263868" y="4753966"/>
            <a:ext cx="551553" cy="383969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#3</a:t>
            </a:r>
          </a:p>
        </p:txBody>
      </p:sp>
      <p:sp>
        <p:nvSpPr>
          <p:cNvPr id="66" name="Scroll: Horizontal 65"/>
          <p:cNvSpPr>
            <a:spLocks/>
          </p:cNvSpPr>
          <p:nvPr/>
        </p:nvSpPr>
        <p:spPr>
          <a:xfrm>
            <a:off x="11254800" y="3673060"/>
            <a:ext cx="551553" cy="392505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#2</a:t>
            </a:r>
          </a:p>
        </p:txBody>
      </p:sp>
      <p:sp>
        <p:nvSpPr>
          <p:cNvPr id="67" name="Scroll: Horizontal 66"/>
          <p:cNvSpPr>
            <a:spLocks/>
          </p:cNvSpPr>
          <p:nvPr/>
        </p:nvSpPr>
        <p:spPr>
          <a:xfrm>
            <a:off x="11273246" y="2564609"/>
            <a:ext cx="542175" cy="404683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#1</a:t>
            </a:r>
          </a:p>
        </p:txBody>
      </p:sp>
      <p:pic>
        <p:nvPicPr>
          <p:cNvPr id="122" name="Graphic 12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268069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3" name="Graphic 1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3779351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4" name="Graphic 1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486307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Site Summary</a:t>
            </a:r>
          </a:p>
        </p:txBody>
      </p:sp>
      <p:pic>
        <p:nvPicPr>
          <p:cNvPr id="53" name="Graphic 5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8" name="Rectangle 57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2" name="Graphic 1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7" name="Graphic 8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97" name="Graphic 9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9" name="Graphic 9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5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10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121" name="Graphic 12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" name="Graphic 1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315748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5" name="Text3"/>
          <p:cNvSpPr txBox="1">
            <a:spLocks noChangeArrowheads="1"/>
          </p:cNvSpPr>
          <p:nvPr/>
        </p:nvSpPr>
        <p:spPr>
          <a:xfrm>
            <a:off x="9276924" y="2203012"/>
            <a:ext cx="1154483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Top Competitors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4235961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41" name="Graphic 4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5334536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4" name="VenueNameTriEnd"/>
          <p:cNvSpPr>
            <a:spLocks/>
          </p:cNvSpPr>
          <p:nvPr/>
        </p:nvSpPr>
        <p:spPr>
          <a:xfrm flipH="1" flipV="1">
            <a:off x="2340899" y="220268"/>
            <a:ext cx="215792" cy="353466"/>
          </a:xfrm>
          <a:prstGeom prst="triangle">
            <a:avLst>
              <a:gd name="adj" fmla="val 100000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8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Harps Inn ME123NR</a:t>
            </a:r>
          </a:p>
        </p:txBody>
      </p:sp>
      <p:sp>
        <p:nvSpPr>
          <p:cNvPr id="39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2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7338 Competitor Customers</a:t>
            </a:r>
          </a:p>
        </p:txBody>
      </p:sp>
      <p:sp>
        <p:nvSpPr>
          <p:cNvPr id="8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45 Competitors</a:t>
            </a:r>
          </a:p>
        </p:txBody>
      </p:sp>
      <p:sp>
        <p:nvSpPr>
          <p:cNvPr id="89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1453 Site Customers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Harps Inn ME123NR and 371 Chains in 1 Miles from 16/04/2025 - 08/04/2026 split by Day of Week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is customer spend distributed throughout the week for Harps Inn ME123NR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Weekpart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Harps Inn ME123NR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7338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45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1453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customer numbers for Harps Inn ME123NR and 371 Chains in 1 Miles from 16/04/2025 - 08/04/2026 and the number of visits made Per Annum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frequently per year do customers visit Harps Inn ME123NR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Visit Frequency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Harps Inn ME123NR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7338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45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1453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ATV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ATV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Harps Inn ME123NR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1453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market share spend for Harps Inn ME123NR and 371 Chains in 1 Miles from 16/04/2025 - 08/04/2026 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market share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Share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Harps Inn ME123NR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1453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Harps Inn ME123NR and 371 Chains in 1 Miles from 16/04/2025 - 08/04/2026 split by Age Range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age profile of customers who visit Harps Inn ME123NR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Harps Inn ME123NR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3718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45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718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Harps Inn ME123NR and 371 Chains in 1 Miles from 16/04/2025 - 08/04/2026 split by Affluence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affluence of customers who visit Harps Inn ME123NR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Affluence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Harps Inn ME123NR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3467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45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678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Harps Inn ME123NR and 371 Chains in 1 Miles from 16/04/2025 - 08/04/2026 split by Gender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gender profile of customers who visit Harps Inn ME123NR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Gender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Harps Inn ME123NR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3589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45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695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Harps Inn ME123NR and 371 Chains in 1 Miles from 16/04/2025 - 08/04/2026 split by Segment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Custom segmentation profile of customers who visit Harps Inn ME123NR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Punch Segmentation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Harps Inn ME123NR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7338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45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1453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Harps Inn ME123NR and 371 Chains in 1 Miles from 16/04/2025 - 08/04/2026 split by Distance travelled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spend profile of Harps Inn ME123NR compare versus its competitors based on travel distances?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Distance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Harps Inn ME123NR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3586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45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693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93444" y="1617619"/>
            <a:ext cx="11831701" cy="522995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" name="Graphic 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062402" y="6027511"/>
            <a:ext cx="1080830" cy="630484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Rectangle 35"/>
          <p:cNvSpPr>
            <a:spLocks/>
          </p:cNvSpPr>
          <p:nvPr/>
        </p:nvSpPr>
        <p:spPr>
          <a:xfrm>
            <a:off x="0" y="663728"/>
            <a:ext cx="12191999" cy="951103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9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Harps Inn ME123NR for 16/04/2025 - 08/04/2026 live</a:t>
            </a:r>
          </a:p>
        </p:txBody>
      </p:sp>
      <p:sp>
        <p:nvSpPr>
          <p:cNvPr id="20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1" name="Rectangle 20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2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Harps Inn ME123NR come from?</a:t>
            </a:r>
          </a:p>
        </p:txBody>
      </p:sp>
      <p:sp>
        <p:nvSpPr>
          <p:cNvPr id="23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Map of Guest Origin</a:t>
            </a:r>
          </a:p>
        </p:txBody>
      </p:sp>
      <p:pic>
        <p:nvPicPr>
          <p:cNvPr id="24" name="Graphic 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5" name="Rectangle 2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6" name="Graphic 2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Harps Inn ME123NR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3" name="Rectangle 2"/>
          <p:cNvSpPr>
            <a:spLocks/>
          </p:cNvSpPr>
          <p:nvPr/>
        </p:nvSpPr>
        <p:spPr bwMode="white">
          <a:xfrm>
            <a:off x="48768" y="6377502"/>
            <a:ext cx="12094464" cy="2187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4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693 Site Customers</a:t>
            </a: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8" name="DisplayChart"/>
          <p:cNvGraphicFramePr/>
          <p:nvPr/>
        </p:nvGraphicFramePr>
        <p:xfrm>
          <a:off x="888763" y="1663789"/>
          <a:ext cx="10348957" cy="4685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3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For customers of Harps Inn ME123NR, who are the top 20 competitors from 371 Chains in 1 Miles for 16/04/2025 - 08/04/2026 split by Venue</a:t>
            </a:r>
          </a:p>
        </p:txBody>
      </p:sp>
      <p:sp>
        <p:nvSpPr>
          <p:cNvPr id="24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What are the Top 20 venues (by spend) that customers of Harps Inn ME123NR also visit?</a:t>
            </a:r>
          </a:p>
        </p:txBody>
      </p:sp>
      <p:sp>
        <p:nvSpPr>
          <p:cNvPr id="27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</a:t>
            </a:r>
          </a:p>
        </p:txBody>
      </p:sp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9" name="Rectangle 28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2" name="Graphic 3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Harps Inn ME123NR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3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1453 Site Customers</a:t>
            </a:r>
          </a:p>
        </p:txBody>
      </p:sp>
      <p:graphicFrame>
        <p:nvGraphicFramePr>
          <p:cNvPr id="9" name="Chart 8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share of wallet of customers of Harps Inn ME123NR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Harps Inn ME123NR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1453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7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local area for Harps Inn ME123NR compare to the national average (1 = low, 10 = high)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Summary</a:t>
            </a:r>
          </a:p>
        </p:txBody>
      </p:sp>
      <p:pic>
        <p:nvPicPr>
          <p:cNvPr id="23" name="Graphic 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ctangle 23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5" name="Graphic 2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2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Harps Inn ME123NR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35" name="Table 35"/>
          <p:cNvGraphicFramePr/>
          <p:nvPr/>
        </p:nvGraphicFramePr>
        <p:xfrm>
          <a:off x="508000" y="15240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Data Type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Name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250m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500m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500m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1 mile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 mile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3 miles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 mile Spend vs National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Total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Annual Sales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£1.43M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£1.43M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£4.68M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£27.58M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Mon - Thu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36.5%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36.5%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36.9%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43.2%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Fri - Sat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46.5%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Sun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 to 24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 to 34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 to 44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 to 54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55 to 64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65 to 74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75+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Business Elite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Prosperous Professionals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Flourishing Society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Content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White Collar Neighbourhoods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Enterprising Mainstream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30.1%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30.1%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Paying The Mortgage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Cash Conscious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On A Budget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Value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AB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C1C2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72.3%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72.3%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74.3%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62.7%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raphic 7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Rectangle: Rounded Corners 13"/>
          <p:cNvSpPr>
            <a:spLocks/>
          </p:cNvSpPr>
          <p:nvPr/>
        </p:nvSpPr>
        <p:spPr>
          <a:xfrm>
            <a:off x="8477607" y="3075383"/>
            <a:ext cx="2147553" cy="1801511"/>
          </a:xfrm>
          <a:prstGeom prst="roundRect">
            <a:avLst>
              <a:gd name="adj" fmla="val 1681"/>
            </a:avLst>
          </a:prstGeom>
          <a:solidFill>
            <a:schemeClr val="bg1"/>
          </a:solidFill>
          <a:ln>
            <a:solidFill>
              <a:srgbClr val="D0CECE"/>
            </a:solidFill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31" name="Rectangle: Rounded Corners 30"/>
          <p:cNvSpPr>
            <a:spLocks/>
          </p:cNvSpPr>
          <p:nvPr/>
        </p:nvSpPr>
        <p:spPr>
          <a:xfrm>
            <a:off x="1940665" y="1715789"/>
            <a:ext cx="8318443" cy="236708"/>
          </a:xfrm>
          <a:prstGeom prst="roundRect">
            <a:avLst>
              <a:gd name="adj" fmla="val 50000"/>
            </a:avLst>
          </a:prstGeom>
          <a:solidFill>
            <a:srgbClr val="14256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9" name="Rectangle: Rounded Corners 8"/>
          <p:cNvSpPr>
            <a:spLocks/>
          </p:cNvSpPr>
          <p:nvPr/>
        </p:nvSpPr>
        <p:spPr>
          <a:xfrm>
            <a:off x="1284957" y="3075383"/>
            <a:ext cx="2147553" cy="1801511"/>
          </a:xfrm>
          <a:prstGeom prst="roundRect">
            <a:avLst>
              <a:gd name="adj" fmla="val 1681"/>
            </a:avLst>
          </a:prstGeom>
          <a:solidFill>
            <a:schemeClr val="bg1"/>
          </a:solidFill>
          <a:ln>
            <a:solidFill>
              <a:srgbClr val="D0CECE"/>
            </a:solidFill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0" name="LocalPoor"/>
          <p:cNvSpPr txBox="1">
            <a:spLocks noChangeArrowheads="1"/>
          </p:cNvSpPr>
          <p:nvPr/>
        </p:nvSpPr>
        <p:spPr>
          <a:xfrm>
            <a:off x="822591" y="1692588"/>
            <a:ext cx="1118074" cy="2769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="1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£3000</a:t>
            </a:r>
          </a:p>
        </p:txBody>
      </p:sp>
      <p:sp>
        <p:nvSpPr>
          <p:cNvPr id="21" name="LocalStar"/>
          <p:cNvSpPr txBox="1">
            <a:spLocks noChangeArrowheads="1"/>
          </p:cNvSpPr>
          <p:nvPr/>
        </p:nvSpPr>
        <p:spPr>
          <a:xfrm>
            <a:off x="10259108" y="1692588"/>
            <a:ext cx="1053448" cy="2769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algn="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="1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£18000</a:t>
            </a:r>
          </a:p>
        </p:txBody>
      </p:sp>
      <p:sp>
        <p:nvSpPr>
          <p:cNvPr id="22" name="VenueAWT"/>
          <p:cNvSpPr>
            <a:spLocks/>
          </p:cNvSpPr>
          <p:nvPr/>
        </p:nvSpPr>
        <p:spPr>
          <a:xfrm>
            <a:off x="7578633" y="1351980"/>
            <a:ext cx="247828" cy="914400"/>
          </a:xfrm>
          <a:custGeom>
            <a:avLst/>
            <a:gdLst>
              <a:gd name="connsiteX0" fmla="*/ 0 w 247828"/>
              <a:gd name="connsiteY0" fmla="*/ 0 h 1185455"/>
              <a:gd name="connsiteX1" fmla="*/ 247828 w 247828"/>
              <a:gd name="connsiteY1" fmla="*/ 0 h 1185455"/>
              <a:gd name="connsiteX2" fmla="*/ 247828 w 247828"/>
              <a:gd name="connsiteY2" fmla="*/ 1063211 h 1185455"/>
              <a:gd name="connsiteX3" fmla="*/ 247828 w 247828"/>
              <a:gd name="connsiteY3" fmla="*/ 1066087 h 1185455"/>
              <a:gd name="connsiteX4" fmla="*/ 247240 w 247828"/>
              <a:gd name="connsiteY4" fmla="*/ 1066087 h 1185455"/>
              <a:gd name="connsiteX5" fmla="*/ 238090 w 247828"/>
              <a:gd name="connsiteY5" fmla="*/ 1110794 h 1185455"/>
              <a:gd name="connsiteX6" fmla="*/ 123914 w 247828"/>
              <a:gd name="connsiteY6" fmla="*/ 1185455 h 1185455"/>
              <a:gd name="connsiteX7" fmla="*/ 9738 w 247828"/>
              <a:gd name="connsiteY7" fmla="*/ 1110794 h 1185455"/>
              <a:gd name="connsiteX8" fmla="*/ 589 w 247828"/>
              <a:gd name="connsiteY8" fmla="*/ 1066087 h 1185455"/>
              <a:gd name="connsiteX9" fmla="*/ 0 w 247828"/>
              <a:gd name="connsiteY9" fmla="*/ 1066087 h 1185455"/>
              <a:gd name="connsiteX10" fmla="*/ 0 w 247828"/>
              <a:gd name="connsiteY10" fmla="*/ 1063211 h 1185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7828" h="1185455">
                <a:moveTo>
                  <a:pt x="0" y="0"/>
                </a:moveTo>
                <a:lnTo>
                  <a:pt x="247828" y="0"/>
                </a:lnTo>
                <a:lnTo>
                  <a:pt x="247828" y="1063211"/>
                </a:lnTo>
                <a:lnTo>
                  <a:pt x="247828" y="1066087"/>
                </a:lnTo>
                <a:lnTo>
                  <a:pt x="247240" y="1066087"/>
                </a:lnTo>
                <a:lnTo>
                  <a:pt x="238090" y="1110794"/>
                </a:lnTo>
                <a:cubicBezTo>
                  <a:pt x="219279" y="1154669"/>
                  <a:pt x="175241" y="1185455"/>
                  <a:pt x="123914" y="1185455"/>
                </a:cubicBezTo>
                <a:cubicBezTo>
                  <a:pt x="72587" y="1185455"/>
                  <a:pt x="28549" y="1154669"/>
                  <a:pt x="9738" y="1110794"/>
                </a:cubicBezTo>
                <a:lnTo>
                  <a:pt x="589" y="1066087"/>
                </a:lnTo>
                <a:lnTo>
                  <a:pt x="0" y="1066087"/>
                </a:lnTo>
                <a:lnTo>
                  <a:pt x="0" y="1063211"/>
                </a:lnTo>
                <a:close/>
              </a:path>
            </a:pathLst>
          </a:custGeom>
          <a:solidFill>
            <a:srgbClr val="2EADE4"/>
          </a:solidFill>
          <a:ln w="38100"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3" name="LocalPoorAWT"/>
          <p:cNvSpPr>
            <a:spLocks/>
          </p:cNvSpPr>
          <p:nvPr/>
        </p:nvSpPr>
        <p:spPr>
          <a:xfrm>
            <a:off x="2459830" y="1378688"/>
            <a:ext cx="205098" cy="867660"/>
          </a:xfrm>
          <a:custGeom>
            <a:avLst/>
            <a:gdLst>
              <a:gd name="connsiteX0" fmla="*/ 55547 w 205098"/>
              <a:gd name="connsiteY0" fmla="*/ 0 h 867660"/>
              <a:gd name="connsiteX1" fmla="*/ 149551 w 205098"/>
              <a:gd name="connsiteY1" fmla="*/ 0 h 867660"/>
              <a:gd name="connsiteX2" fmla="*/ 149551 w 205098"/>
              <a:gd name="connsiteY2" fmla="*/ 689787 h 867660"/>
              <a:gd name="connsiteX3" fmla="*/ 175062 w 205098"/>
              <a:gd name="connsiteY3" fmla="*/ 705700 h 867660"/>
              <a:gd name="connsiteX4" fmla="*/ 205098 w 205098"/>
              <a:gd name="connsiteY4" fmla="*/ 772786 h 867660"/>
              <a:gd name="connsiteX5" fmla="*/ 102549 w 205098"/>
              <a:gd name="connsiteY5" fmla="*/ 867660 h 867660"/>
              <a:gd name="connsiteX6" fmla="*/ 0 w 205098"/>
              <a:gd name="connsiteY6" fmla="*/ 772786 h 867660"/>
              <a:gd name="connsiteX7" fmla="*/ 30036 w 205098"/>
              <a:gd name="connsiteY7" fmla="*/ 705700 h 867660"/>
              <a:gd name="connsiteX8" fmla="*/ 55547 w 205098"/>
              <a:gd name="connsiteY8" fmla="*/ 689787 h 86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98" h="867660">
                <a:moveTo>
                  <a:pt x="55547" y="0"/>
                </a:moveTo>
                <a:lnTo>
                  <a:pt x="149551" y="0"/>
                </a:lnTo>
                <a:lnTo>
                  <a:pt x="149551" y="689787"/>
                </a:lnTo>
                <a:lnTo>
                  <a:pt x="175062" y="705700"/>
                </a:lnTo>
                <a:cubicBezTo>
                  <a:pt x="193620" y="722869"/>
                  <a:pt x="205098" y="746588"/>
                  <a:pt x="205098" y="772786"/>
                </a:cubicBezTo>
                <a:cubicBezTo>
                  <a:pt x="205098" y="825183"/>
                  <a:pt x="159185" y="867660"/>
                  <a:pt x="102549" y="867660"/>
                </a:cubicBezTo>
                <a:cubicBezTo>
                  <a:pt x="45913" y="867660"/>
                  <a:pt x="0" y="825183"/>
                  <a:pt x="0" y="772786"/>
                </a:cubicBezTo>
                <a:cubicBezTo>
                  <a:pt x="0" y="746588"/>
                  <a:pt x="11479" y="722869"/>
                  <a:pt x="30036" y="705700"/>
                </a:cubicBezTo>
                <a:lnTo>
                  <a:pt x="55547" y="689787"/>
                </a:lnTo>
                <a:close/>
              </a:path>
            </a:pathLst>
          </a:custGeom>
          <a:solidFill>
            <a:srgbClr val="C00000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4" name="LocalAverageAWT"/>
          <p:cNvSpPr>
            <a:spLocks/>
          </p:cNvSpPr>
          <p:nvPr/>
        </p:nvSpPr>
        <p:spPr>
          <a:xfrm>
            <a:off x="4335747" y="1378688"/>
            <a:ext cx="205098" cy="867660"/>
          </a:xfrm>
          <a:custGeom>
            <a:avLst/>
            <a:gdLst>
              <a:gd name="connsiteX0" fmla="*/ 55547 w 205098"/>
              <a:gd name="connsiteY0" fmla="*/ 0 h 867660"/>
              <a:gd name="connsiteX1" fmla="*/ 149551 w 205098"/>
              <a:gd name="connsiteY1" fmla="*/ 0 h 867660"/>
              <a:gd name="connsiteX2" fmla="*/ 149551 w 205098"/>
              <a:gd name="connsiteY2" fmla="*/ 689787 h 867660"/>
              <a:gd name="connsiteX3" fmla="*/ 175062 w 205098"/>
              <a:gd name="connsiteY3" fmla="*/ 705700 h 867660"/>
              <a:gd name="connsiteX4" fmla="*/ 205098 w 205098"/>
              <a:gd name="connsiteY4" fmla="*/ 772786 h 867660"/>
              <a:gd name="connsiteX5" fmla="*/ 102549 w 205098"/>
              <a:gd name="connsiteY5" fmla="*/ 867660 h 867660"/>
              <a:gd name="connsiteX6" fmla="*/ 0 w 205098"/>
              <a:gd name="connsiteY6" fmla="*/ 772786 h 867660"/>
              <a:gd name="connsiteX7" fmla="*/ 30036 w 205098"/>
              <a:gd name="connsiteY7" fmla="*/ 705700 h 867660"/>
              <a:gd name="connsiteX8" fmla="*/ 55547 w 205098"/>
              <a:gd name="connsiteY8" fmla="*/ 689787 h 86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98" h="867660">
                <a:moveTo>
                  <a:pt x="55547" y="0"/>
                </a:moveTo>
                <a:lnTo>
                  <a:pt x="149551" y="0"/>
                </a:lnTo>
                <a:lnTo>
                  <a:pt x="149551" y="689787"/>
                </a:lnTo>
                <a:lnTo>
                  <a:pt x="175062" y="705700"/>
                </a:lnTo>
                <a:cubicBezTo>
                  <a:pt x="193620" y="722869"/>
                  <a:pt x="205098" y="746588"/>
                  <a:pt x="205098" y="772786"/>
                </a:cubicBezTo>
                <a:cubicBezTo>
                  <a:pt x="205098" y="825183"/>
                  <a:pt x="159185" y="867660"/>
                  <a:pt x="102549" y="867660"/>
                </a:cubicBezTo>
                <a:cubicBezTo>
                  <a:pt x="45913" y="867660"/>
                  <a:pt x="0" y="825183"/>
                  <a:pt x="0" y="772786"/>
                </a:cubicBezTo>
                <a:cubicBezTo>
                  <a:pt x="0" y="746588"/>
                  <a:pt x="11479" y="722869"/>
                  <a:pt x="30036" y="705700"/>
                </a:cubicBezTo>
                <a:lnTo>
                  <a:pt x="55547" y="689787"/>
                </a:lnTo>
                <a:close/>
              </a:path>
            </a:pathLst>
          </a:custGeom>
          <a:solidFill>
            <a:srgbClr val="002060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5" name="LocalGoodAWT"/>
          <p:cNvSpPr>
            <a:spLocks/>
          </p:cNvSpPr>
          <p:nvPr/>
        </p:nvSpPr>
        <p:spPr>
          <a:xfrm>
            <a:off x="6672547" y="1372550"/>
            <a:ext cx="205098" cy="867660"/>
          </a:xfrm>
          <a:custGeom>
            <a:avLst/>
            <a:gdLst>
              <a:gd name="connsiteX0" fmla="*/ 55547 w 205098"/>
              <a:gd name="connsiteY0" fmla="*/ 0 h 867660"/>
              <a:gd name="connsiteX1" fmla="*/ 149551 w 205098"/>
              <a:gd name="connsiteY1" fmla="*/ 0 h 867660"/>
              <a:gd name="connsiteX2" fmla="*/ 149551 w 205098"/>
              <a:gd name="connsiteY2" fmla="*/ 689787 h 867660"/>
              <a:gd name="connsiteX3" fmla="*/ 175062 w 205098"/>
              <a:gd name="connsiteY3" fmla="*/ 705700 h 867660"/>
              <a:gd name="connsiteX4" fmla="*/ 205098 w 205098"/>
              <a:gd name="connsiteY4" fmla="*/ 772786 h 867660"/>
              <a:gd name="connsiteX5" fmla="*/ 102549 w 205098"/>
              <a:gd name="connsiteY5" fmla="*/ 867660 h 867660"/>
              <a:gd name="connsiteX6" fmla="*/ 0 w 205098"/>
              <a:gd name="connsiteY6" fmla="*/ 772786 h 867660"/>
              <a:gd name="connsiteX7" fmla="*/ 30036 w 205098"/>
              <a:gd name="connsiteY7" fmla="*/ 705700 h 867660"/>
              <a:gd name="connsiteX8" fmla="*/ 55547 w 205098"/>
              <a:gd name="connsiteY8" fmla="*/ 689787 h 86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98" h="867660">
                <a:moveTo>
                  <a:pt x="55547" y="0"/>
                </a:moveTo>
                <a:lnTo>
                  <a:pt x="149551" y="0"/>
                </a:lnTo>
                <a:lnTo>
                  <a:pt x="149551" y="689787"/>
                </a:lnTo>
                <a:lnTo>
                  <a:pt x="175062" y="705700"/>
                </a:lnTo>
                <a:cubicBezTo>
                  <a:pt x="193620" y="722869"/>
                  <a:pt x="205098" y="746588"/>
                  <a:pt x="205098" y="772786"/>
                </a:cubicBezTo>
                <a:cubicBezTo>
                  <a:pt x="205098" y="825183"/>
                  <a:pt x="159185" y="867660"/>
                  <a:pt x="102549" y="867660"/>
                </a:cubicBezTo>
                <a:cubicBezTo>
                  <a:pt x="45913" y="867660"/>
                  <a:pt x="0" y="825183"/>
                  <a:pt x="0" y="772786"/>
                </a:cubicBezTo>
                <a:cubicBezTo>
                  <a:pt x="0" y="746588"/>
                  <a:pt x="11479" y="722869"/>
                  <a:pt x="30036" y="705700"/>
                </a:cubicBezTo>
                <a:lnTo>
                  <a:pt x="55547" y="689787"/>
                </a:lnTo>
                <a:close/>
              </a:path>
            </a:pathLst>
          </a:custGeom>
          <a:solidFill>
            <a:srgbClr val="00B050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6" name="LocalStarAWT"/>
          <p:cNvSpPr>
            <a:spLocks/>
          </p:cNvSpPr>
          <p:nvPr/>
        </p:nvSpPr>
        <p:spPr>
          <a:xfrm>
            <a:off x="9466547" y="1361829"/>
            <a:ext cx="205098" cy="867660"/>
          </a:xfrm>
          <a:custGeom>
            <a:avLst/>
            <a:gdLst>
              <a:gd name="connsiteX0" fmla="*/ 55547 w 205098"/>
              <a:gd name="connsiteY0" fmla="*/ 0 h 867660"/>
              <a:gd name="connsiteX1" fmla="*/ 149551 w 205098"/>
              <a:gd name="connsiteY1" fmla="*/ 0 h 867660"/>
              <a:gd name="connsiteX2" fmla="*/ 149551 w 205098"/>
              <a:gd name="connsiteY2" fmla="*/ 689787 h 867660"/>
              <a:gd name="connsiteX3" fmla="*/ 175062 w 205098"/>
              <a:gd name="connsiteY3" fmla="*/ 705700 h 867660"/>
              <a:gd name="connsiteX4" fmla="*/ 205098 w 205098"/>
              <a:gd name="connsiteY4" fmla="*/ 772786 h 867660"/>
              <a:gd name="connsiteX5" fmla="*/ 102549 w 205098"/>
              <a:gd name="connsiteY5" fmla="*/ 867660 h 867660"/>
              <a:gd name="connsiteX6" fmla="*/ 0 w 205098"/>
              <a:gd name="connsiteY6" fmla="*/ 772786 h 867660"/>
              <a:gd name="connsiteX7" fmla="*/ 30036 w 205098"/>
              <a:gd name="connsiteY7" fmla="*/ 705700 h 867660"/>
              <a:gd name="connsiteX8" fmla="*/ 55547 w 205098"/>
              <a:gd name="connsiteY8" fmla="*/ 689787 h 86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98" h="867660">
                <a:moveTo>
                  <a:pt x="55547" y="0"/>
                </a:moveTo>
                <a:lnTo>
                  <a:pt x="149551" y="0"/>
                </a:lnTo>
                <a:lnTo>
                  <a:pt x="149551" y="689787"/>
                </a:lnTo>
                <a:lnTo>
                  <a:pt x="175062" y="705700"/>
                </a:lnTo>
                <a:cubicBezTo>
                  <a:pt x="193620" y="722869"/>
                  <a:pt x="205098" y="746588"/>
                  <a:pt x="205098" y="772786"/>
                </a:cubicBezTo>
                <a:cubicBezTo>
                  <a:pt x="205098" y="825183"/>
                  <a:pt x="159185" y="867660"/>
                  <a:pt x="102549" y="867660"/>
                </a:cubicBezTo>
                <a:cubicBezTo>
                  <a:pt x="45913" y="867660"/>
                  <a:pt x="0" y="825183"/>
                  <a:pt x="0" y="772786"/>
                </a:cubicBezTo>
                <a:cubicBezTo>
                  <a:pt x="0" y="746588"/>
                  <a:pt x="11479" y="722869"/>
                  <a:pt x="30036" y="705700"/>
                </a:cubicBezTo>
                <a:lnTo>
                  <a:pt x="55547" y="689787"/>
                </a:lnTo>
                <a:close/>
              </a:path>
            </a:pathLst>
          </a:custGeom>
          <a:solidFill>
            <a:srgbClr val="92D050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0" name="Rectangle 5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Site Potential 1</a:t>
            </a:r>
          </a:p>
        </p:txBody>
      </p:sp>
      <p:pic>
        <p:nvPicPr>
          <p:cNvPr id="63" name="Graphic 6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64" name="Rectangle 63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kern="1200" cap="none" spc="2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Site </a:t>
            </a:r>
            <a:r>
              <a:rPr lang="en-GB" sz="850" b="0" i="0" u="none" strike="noStrike" kern="800" cap="none" spc="2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Intel</a:t>
            </a:r>
          </a:p>
        </p:txBody>
      </p:sp>
      <p:pic>
        <p:nvPicPr>
          <p:cNvPr id="65" name="Graphic 6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69" name="Graphic 6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" name="Graphic 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01615" y="751438"/>
            <a:ext cx="278402" cy="497148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Harps Inn ME123NR</a:t>
            </a:r>
          </a:p>
        </p:txBody>
      </p:sp>
      <p:sp>
        <p:nvSpPr>
          <p:cNvPr id="10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Site Characteristics</a:t>
            </a:r>
          </a:p>
        </p:txBody>
      </p:sp>
      <p:sp>
        <p:nvSpPr>
          <p:cNvPr id="8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0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2" name="ConceptFitText"/>
          <p:cNvSpPr txBox="1">
            <a:spLocks noChangeArrowheads="1"/>
          </p:cNvSpPr>
          <p:nvPr/>
        </p:nvSpPr>
        <p:spPr>
          <a:xfrm>
            <a:off x="1284957" y="4177139"/>
            <a:ext cx="2147553" cy="2769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="1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Our Local Destination</a:t>
            </a:r>
          </a:p>
        </p:txBody>
      </p:sp>
      <p:sp>
        <p:nvSpPr>
          <p:cNvPr id="45" name="ConceptFitHeader"/>
          <p:cNvSpPr txBox="1">
            <a:spLocks noChangeArrowheads="1"/>
          </p:cNvSpPr>
          <p:nvPr/>
        </p:nvSpPr>
        <p:spPr>
          <a:xfrm>
            <a:off x="1277954" y="3308201"/>
            <a:ext cx="214755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50" b="0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OCC Concept Fit</a:t>
            </a:r>
          </a:p>
        </p:txBody>
      </p:sp>
      <p:cxnSp>
        <p:nvCxnSpPr>
          <p:cNvPr id="51" name="Straight Connector 50"/>
          <p:cNvCxnSpPr/>
          <p:nvPr/>
        </p:nvCxnSpPr>
        <p:spPr>
          <a:xfrm>
            <a:off x="1290918" y="3926348"/>
            <a:ext cx="2147553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  <a:headEnd type="non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1" name="Graphic 8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182473" y="2336363"/>
            <a:ext cx="3538167" cy="343969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2" name="StarA1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635549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3" name="StarA2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73073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4" name="StarA3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13498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5" name="StarA4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248312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6" name="StarA5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785836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7" name="StarA6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26261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8" name="StarB1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635549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9" name="StarB2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73073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0" name="StarB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13498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1" name="StarB4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248312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2" name="StarB5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785836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3" name="StarB6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26261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4" name="StarC1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635549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5" name="StarC2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73073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6" name="StarC3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13498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7" name="StarC4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248312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8" name="StarC5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785836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9" name="StarC6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26261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0" name="StarD1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635549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1" name="StarD2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73073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2" name="StarD3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13498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3" name="StarD4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248312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4" name="StarD5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785836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5" name="StarD6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26261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6" name="StarE1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635549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7" name="StarE2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73073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8" name="StarE3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13498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9" name="StarE4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248312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0" name="StarE5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785836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1" name="StarE6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26261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cxnSp>
        <p:nvCxnSpPr>
          <p:cNvPr id="128" name="Straight Connector 127"/>
          <p:cNvCxnSpPr/>
          <p:nvPr/>
        </p:nvCxnSpPr>
        <p:spPr>
          <a:xfrm>
            <a:off x="8477607" y="3920995"/>
            <a:ext cx="2147553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  <a:headEnd type="non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AchievableAWT"/>
          <p:cNvSpPr txBox="1">
            <a:spLocks noChangeArrowheads="1"/>
          </p:cNvSpPr>
          <p:nvPr/>
        </p:nvSpPr>
        <p:spPr>
          <a:xfrm>
            <a:off x="8477607" y="4176606"/>
            <a:ext cx="2147553" cy="2769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="1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£14000</a:t>
            </a:r>
          </a:p>
        </p:txBody>
      </p:sp>
      <p:sp>
        <p:nvSpPr>
          <p:cNvPr id="132" name="Header111"/>
          <p:cNvSpPr txBox="1">
            <a:spLocks noChangeArrowheads="1"/>
          </p:cNvSpPr>
          <p:nvPr/>
        </p:nvSpPr>
        <p:spPr>
          <a:xfrm>
            <a:off x="8477607" y="3256182"/>
            <a:ext cx="2147554" cy="5480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algn="ctr" defTabSz="914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50" b="0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Achievable Average Weekly Takings</a:t>
            </a:r>
          </a:p>
        </p:txBody>
      </p:sp>
      <p:grpSp>
        <p:nvGrpSpPr>
          <p:cNvPr id="152" name="Group 151"/>
          <p:cNvGrpSpPr>
            <a:grpSpLocks/>
          </p:cNvGrpSpPr>
          <p:nvPr/>
        </p:nvGrpSpPr>
        <p:grpSpPr>
          <a:xfrm>
            <a:off x="694148" y="6011710"/>
            <a:ext cx="10798129" cy="439608"/>
            <a:chOff x="837023" y="6011710"/>
            <a:chExt cx="10798129" cy="439608"/>
          </a:xfrm>
        </p:grpSpPr>
        <p:sp>
          <p:nvSpPr>
            <p:cNvPr id="137" name="TextBox 136"/>
            <p:cNvSpPr txBox="1">
              <a:spLocks noChangeArrowheads="1"/>
            </p:cNvSpPr>
            <p:nvPr/>
          </p:nvSpPr>
          <p:spPr>
            <a:xfrm>
              <a:off x="837023" y="6011710"/>
              <a:ext cx="10798129" cy="439608"/>
            </a:xfrm>
            <a:prstGeom prst="rect">
              <a:avLst/>
            </a:prstGeom>
            <a:noFill/>
            <a:ln>
              <a:headEnd type="none"/>
              <a:tailEnd type="none"/>
            </a:ln>
          </p:spPr>
          <p:txBody>
            <a:bodyPr wrap="square">
              <a:spAutoFit/>
            </a:bodyPr>
            <a:lstStyle/>
            <a:p>
              <a:pPr marL="0" indent="0" algn="ctr" defTabSz="914400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A    Food-Led High Affluence          B    Food-Led Mid Affluence          C    Wet-Led Mid/High Affluence          D    Wet-Led Low Affluence          E    Food-Led Low Affluence  </a:t>
              </a:r>
              <a:endParaRPr lang="en-GB" sz="800" dirty="0">
                <a:solidFill>
                  <a:srgbClr val="000000">
                    <a:lumMod val="65000"/>
                    <a:lumOff val="35000"/>
                  </a:srgbClr>
                </a:solidFill>
                <a:latin typeface="Montserrat"/>
              </a:endParaRPr>
            </a:p>
            <a:p>
              <a:pPr marL="0" indent="0" algn="ctr" defTabSz="914400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          AWT        2    Local Regulars          3    Local Passing Trade          4    Destination Wet-Led          5    Destination Food-Led          6    Destination Very Food-Led</a:t>
              </a:r>
            </a:p>
          </p:txBody>
        </p:sp>
        <p:sp>
          <p:nvSpPr>
            <p:cNvPr id="138" name="Rectangle 137"/>
            <p:cNvSpPr>
              <a:spLocks/>
            </p:cNvSpPr>
            <p:nvPr/>
          </p:nvSpPr>
          <p:spPr>
            <a:xfrm>
              <a:off x="2004286" y="6088105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39" name="Rectangle 138"/>
            <p:cNvSpPr>
              <a:spLocks/>
            </p:cNvSpPr>
            <p:nvPr/>
          </p:nvSpPr>
          <p:spPr>
            <a:xfrm>
              <a:off x="3735454" y="6088105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40" name="Rectangle 139"/>
            <p:cNvSpPr>
              <a:spLocks/>
            </p:cNvSpPr>
            <p:nvPr/>
          </p:nvSpPr>
          <p:spPr>
            <a:xfrm>
              <a:off x="5409477" y="6088105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141" name="Rectangle 140"/>
            <p:cNvSpPr>
              <a:spLocks/>
            </p:cNvSpPr>
            <p:nvPr/>
          </p:nvSpPr>
          <p:spPr>
            <a:xfrm>
              <a:off x="2316365" y="6269677"/>
              <a:ext cx="140680" cy="140678"/>
            </a:xfrm>
            <a:prstGeom prst="rect">
              <a:avLst/>
            </a:prstGeom>
            <a:solidFill>
              <a:srgbClr val="7F7F7F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2" name="Rectangle 141"/>
            <p:cNvSpPr>
              <a:spLocks/>
            </p:cNvSpPr>
            <p:nvPr/>
          </p:nvSpPr>
          <p:spPr>
            <a:xfrm>
              <a:off x="2931917" y="6270806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3" name="Rectangle 142"/>
            <p:cNvSpPr>
              <a:spLocks/>
            </p:cNvSpPr>
            <p:nvPr/>
          </p:nvSpPr>
          <p:spPr>
            <a:xfrm>
              <a:off x="4112424" y="6269678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44" name="Rectangle 143"/>
            <p:cNvSpPr>
              <a:spLocks/>
            </p:cNvSpPr>
            <p:nvPr/>
          </p:nvSpPr>
          <p:spPr>
            <a:xfrm>
              <a:off x="5562608" y="6270806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45" name="Rectangle 144"/>
            <p:cNvSpPr>
              <a:spLocks/>
            </p:cNvSpPr>
            <p:nvPr/>
          </p:nvSpPr>
          <p:spPr>
            <a:xfrm>
              <a:off x="7063636" y="6270858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46" name="Rectangle 145"/>
            <p:cNvSpPr>
              <a:spLocks/>
            </p:cNvSpPr>
            <p:nvPr/>
          </p:nvSpPr>
          <p:spPr>
            <a:xfrm>
              <a:off x="8609060" y="6270858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147" name="Rectangle 146"/>
            <p:cNvSpPr>
              <a:spLocks/>
            </p:cNvSpPr>
            <p:nvPr/>
          </p:nvSpPr>
          <p:spPr>
            <a:xfrm>
              <a:off x="7326388" y="6089292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148" name="Rectangle 147"/>
            <p:cNvSpPr>
              <a:spLocks/>
            </p:cNvSpPr>
            <p:nvPr/>
          </p:nvSpPr>
          <p:spPr>
            <a:xfrm>
              <a:off x="8980073" y="6088105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E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8" name="DisplayChart"/>
          <p:cNvGraphicFramePr/>
          <p:nvPr/>
        </p:nvGraphicFramePr>
        <p:xfrm>
          <a:off x="761872" y="1546566"/>
          <a:ext cx="10677221" cy="4910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Site Potential 2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" name="Graphic 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01615" y="751438"/>
            <a:ext cx="278402" cy="497148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Concept Recommendation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4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9" name="Graphic 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3" name="Rectangle 12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5" name="Graphic 1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7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Harps Inn ME123NR</a:t>
            </a:r>
          </a:p>
        </p:txBody>
      </p:sp>
      <p:graphicFrame>
        <p:nvGraphicFramePr>
          <p:cNvPr id="3" name="Chart 2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8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Mix of spend by customer segment in Punch site and local market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Local Market Profile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30" name="DisplayChart"/>
          <p:cNvGraphicFramePr/>
          <p:nvPr/>
        </p:nvGraphicFramePr>
        <p:xfrm>
          <a:off x="393876" y="1555554"/>
          <a:ext cx="4530948" cy="4913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2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3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4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5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9" name="Graphic 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" name="Rectangle 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1" name="Graphic 1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3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Harps Inn ME123NR</a:t>
            </a:r>
          </a:p>
        </p:txBody>
      </p:sp>
      <p:graphicFrame>
        <p:nvGraphicFramePr>
          <p:cNvPr id="36" name="Table 36"/>
          <p:cNvGraphicFramePr/>
          <p:nvPr/>
        </p:nvGraphicFramePr>
        <p:xfrm>
          <a:off x="5334000" y="2413000"/>
          <a:ext cx="5080000" cy="825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defTabSz="914400">
                        <a:defRPr sz="100" dirty="0"/>
                      </a:pP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Customer Count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Familiar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Occasional &amp; Local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Mid-Week Seniors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Part Of The Pub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Metro Sophisticates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Young &amp; Connected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Bubbly Weekenders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Upmarket Diners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Harps Inn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234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12.07%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7.36%</a:t>
                      </a:r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14.59%</a:t>
                      </a:r>
                    </a:p>
                  </a:txBody>
                  <a:tcPr horzOverflow="overflow">
                    <a:solidFill>
                      <a:srgbClr val="5A8AC6">
                        <a:alpha val="7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2.21%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1.23%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54.41%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4.25%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3.84%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Local Catchment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709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17.04%</a:t>
                      </a:r>
                    </a:p>
                  </a:txBody>
                  <a:tcPr horzOverflow="overflow">
                    <a:solidFill>
                      <a:srgbClr val="F8696B">
                        <a:alpha val="5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6.27%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14.54%</a:t>
                      </a:r>
                    </a:p>
                  </a:txBody>
                  <a:tcPr horzOverflow="overflow">
                    <a:solidFill>
                      <a:srgbClr val="5A8AC6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6.09%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6.26%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27.08%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9.13%</a:t>
                      </a:r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13.56%</a:t>
                      </a:r>
                    </a:p>
                  </a:txBody>
                  <a:tcPr horzOverflow="overflow">
                    <a:solidFill>
                      <a:srgbClr val="5A8AC6">
                        <a:alpha val="6392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95190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8.85%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6.05%</a:t>
                      </a:r>
                    </a:p>
                  </a:txBody>
                  <a:tcPr horzOverflow="overflow">
                    <a:solidFill>
                      <a:srgbClr val="5A8AC6">
                        <a:alpha val="47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28.75%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10.94%</a:t>
                      </a:r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11.45%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10.97%</a:t>
                      </a:r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7.07%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15.87%</a:t>
                      </a:r>
                    </a:p>
                  </a:txBody>
                  <a:tcPr horzOverflow="overflow">
                    <a:solidFill>
                      <a:srgbClr val="5A8AC6">
                        <a:alpha val="5882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Harps Inn vs Local Catchment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-4.97%</a:t>
                      </a:r>
                    </a:p>
                  </a:txBody>
                  <a:tcPr horzOverflow="overflow">
                    <a:solidFill>
                      <a:srgbClr val="C04242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1.09%</a:t>
                      </a:r>
                    </a:p>
                  </a:txBody>
                  <a:tcPr horzOverflow="overflow">
                    <a:solidFill>
                      <a:srgbClr val="C04242">
                        <a:alpha val="7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0.05%</a:t>
                      </a:r>
                    </a:p>
                  </a:txBody>
                  <a:tcPr horzOverflow="overflow">
                    <a:solidFill>
                      <a:srgbClr val="C04242">
                        <a:alpha val="7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-3.88%</a:t>
                      </a:r>
                    </a:p>
                  </a:txBody>
                  <a:tcPr horzOverflow="overflow">
                    <a:solidFill>
                      <a:srgbClr val="C04242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-5.03%</a:t>
                      </a:r>
                    </a:p>
                  </a:txBody>
                  <a:tcPr horzOverflow="overflow">
                    <a:solidFill>
                      <a:srgbClr val="C04242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27.33%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-4.88%</a:t>
                      </a:r>
                    </a:p>
                  </a:txBody>
                  <a:tcPr horzOverflow="overflow">
                    <a:solidFill>
                      <a:srgbClr val="C04242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-9.72%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Harps Inn vs 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3.22%</a:t>
                      </a:r>
                    </a:p>
                  </a:txBody>
                  <a:tcPr horzOverflow="overflow">
                    <a:solidFill>
                      <a:srgbClr val="C04242">
                        <a:alpha val="7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1.31%</a:t>
                      </a:r>
                    </a:p>
                  </a:txBody>
                  <a:tcPr horzOverflow="overflow">
                    <a:solidFill>
                      <a:srgbClr val="C04242">
                        <a:alpha val="7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-14.16%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-8.73%</a:t>
                      </a:r>
                    </a:p>
                  </a:txBody>
                  <a:tcPr horzOverflow="overflow">
                    <a:solidFill>
                      <a:srgbClr val="C04242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-10.22%</a:t>
                      </a:r>
                    </a:p>
                  </a:txBody>
                  <a:tcPr horzOverflow="overflow">
                    <a:solidFill>
                      <a:srgbClr val="C04242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43.44%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-2.82%</a:t>
                      </a:r>
                    </a:p>
                  </a:txBody>
                  <a:tcPr horzOverflow="overflow">
                    <a:solidFill>
                      <a:srgbClr val="C0424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-12.03%</a:t>
                      </a:r>
                    </a:p>
                  </a:txBody>
                  <a:tcPr horzOverflow="overflow">
                    <a:solidFill>
                      <a:srgbClr val="C04242">
                        <a:alpha val="9607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Local Catchment vs 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8.19%</a:t>
                      </a:r>
                    </a:p>
                  </a:txBody>
                  <a:tcPr horzOverflow="overflow">
                    <a:solidFill>
                      <a:srgbClr val="4FC042">
                        <a:alpha val="7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0.22%</a:t>
                      </a:r>
                    </a:p>
                  </a:txBody>
                  <a:tcPr horzOverflow="overflow">
                    <a:solidFill>
                      <a:srgbClr val="C04242">
                        <a:alpha val="5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-14.21%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-4.85%</a:t>
                      </a:r>
                    </a:p>
                  </a:txBody>
                  <a:tcPr horzOverflow="overflow">
                    <a:solidFill>
                      <a:srgbClr val="C04242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-5.19%</a:t>
                      </a:r>
                    </a:p>
                  </a:txBody>
                  <a:tcPr horzOverflow="overflow">
                    <a:solidFill>
                      <a:srgbClr val="C04242">
                        <a:alpha val="7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16.11%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2.06%</a:t>
                      </a:r>
                    </a:p>
                  </a:txBody>
                  <a:tcPr horzOverflow="overflow">
                    <a:solidFill>
                      <a:srgbClr val="4FC042">
                        <a:alpha val="5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-2.31%</a:t>
                      </a:r>
                    </a:p>
                  </a:txBody>
                  <a:tcPr horzOverflow="overflow">
                    <a:solidFill>
                      <a:srgbClr val="C04242">
                        <a:alpha val="6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" name="Chart 2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Mix of spend by customer segment in Punch site and local competitors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Local Competitor Profiles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6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Rectangle 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8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Harps Inn ME123NR</a:t>
            </a:r>
          </a:p>
        </p:txBody>
      </p:sp>
      <p:graphicFrame>
        <p:nvGraphicFramePr>
          <p:cNvPr id="29" name="Table 29"/>
          <p:cNvGraphicFramePr/>
          <p:nvPr/>
        </p:nvGraphicFramePr>
        <p:xfrm>
          <a:off x="508000" y="14478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100" dirty="0"/>
                      </a:pP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Customer Count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Familiar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Occasional &amp; Local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Mid-Week Seniors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Part Of The Pub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Metro Sophisticates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Young &amp; Connected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Bubbly Weekenders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Upmarket Diners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Harps Inn ME123NR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234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12.07%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7.36%</a:t>
                      </a:r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14.59%</a:t>
                      </a:r>
                    </a:p>
                  </a:txBody>
                  <a:tcPr horzOverflow="overflow">
                    <a:solidFill>
                      <a:srgbClr val="5A8AC6">
                        <a:alpha val="7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2.21%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1.23%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54.41%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4.25%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3.84%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Dragon ME123JE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98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26.86%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2.43%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15.85%</a:t>
                      </a:r>
                    </a:p>
                  </a:txBody>
                  <a:tcPr horzOverflow="overflow">
                    <a:solidFill>
                      <a:srgbClr val="F8696B">
                        <a:alpha val="5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5.06%</a:t>
                      </a:r>
                    </a:p>
                  </a:txBody>
                  <a:tcPr horzOverflow="overflow">
                    <a:solidFill>
                      <a:srgbClr val="5A8AC6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12.09%</a:t>
                      </a:r>
                    </a:p>
                  </a:txBody>
                  <a:tcPr horzOverflow="overflow">
                    <a:solidFill>
                      <a:srgbClr val="5A8AC6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12.21%</a:t>
                      </a:r>
                    </a:p>
                  </a:txBody>
                  <a:tcPr horzOverflow="overflow">
                    <a:solidFill>
                      <a:srgbClr val="5A8AC6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12.22%</a:t>
                      </a:r>
                    </a:p>
                  </a:txBody>
                  <a:tcPr horzOverflow="overflow">
                    <a:solidFill>
                      <a:srgbClr val="5A8AC6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13.24%</a:t>
                      </a:r>
                    </a:p>
                  </a:txBody>
                  <a:tcPr horzOverflow="overflow">
                    <a:solidFill>
                      <a:srgbClr val="5A8AC6">
                        <a:alpha val="5607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Minster Working Mens Club ME122HW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84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12.79%</a:t>
                      </a:r>
                    </a:p>
                  </a:txBody>
                  <a:tcPr horzOverflow="overflow">
                    <a:solidFill>
                      <a:srgbClr val="5A8AC6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27.95%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11.39%</a:t>
                      </a:r>
                    </a:p>
                  </a:txBody>
                  <a:tcPr horzOverflow="overflow">
                    <a:solidFill>
                      <a:srgbClr val="5A8AC6">
                        <a:alpha val="6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1.05%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6.03%</a:t>
                      </a:r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26.69%</a:t>
                      </a:r>
                    </a:p>
                  </a:txBody>
                  <a:tcPr horzOverflow="overflow">
                    <a:solidFill>
                      <a:srgbClr val="F8696B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11.43%</a:t>
                      </a:r>
                    </a:p>
                  </a:txBody>
                  <a:tcPr horzOverflow="overflow">
                    <a:solidFill>
                      <a:srgbClr val="5A8AC6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2.62%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Highlander ME123QD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10.53%</a:t>
                      </a:r>
                    </a:p>
                  </a:txBody>
                  <a:tcPr horzOverflow="overflow">
                    <a:solidFill>
                      <a:srgbClr val="5A8AC6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2.77%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4.61%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25.67%</a:t>
                      </a:r>
                    </a:p>
                  </a:txBody>
                  <a:tcPr horzOverflow="overflow">
                    <a:solidFill>
                      <a:srgbClr val="F8696B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1.88%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42.92%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9.11%</a:t>
                      </a:r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2.47%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Banks Restaurant ME123NZ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74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17.08%</a:t>
                      </a:r>
                    </a:p>
                  </a:txBody>
                  <a:tcPr horzOverflow="overflow">
                    <a:solidFill>
                      <a:srgbClr val="F8696B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2.49%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19.73%</a:t>
                      </a:r>
                    </a:p>
                  </a:txBody>
                  <a:tcPr horzOverflow="overflow">
                    <a:solidFill>
                      <a:srgbClr val="F8696B">
                        <a:alpha val="5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1.07%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8.16%</a:t>
                      </a:r>
                    </a:p>
                  </a:txBody>
                  <a:tcPr horzOverflow="overflow">
                    <a:solidFill>
                      <a:srgbClr val="5A8AC6">
                        <a:alpha val="7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13.37%</a:t>
                      </a:r>
                    </a:p>
                  </a:txBody>
                  <a:tcPr horzOverflow="overflow">
                    <a:solidFill>
                      <a:srgbClr val="5A8AC6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5.63%</a:t>
                      </a:r>
                    </a:p>
                  </a:txBody>
                  <a:tcPr horzOverflow="overflow">
                    <a:solidFill>
                      <a:srgbClr val="5A8AC6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32.44%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Mlcb Hospitality ME122NL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188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21.91%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2.35%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21.28%</a:t>
                      </a:r>
                    </a:p>
                  </a:txBody>
                  <a:tcPr horzOverflow="overflow">
                    <a:solidFill>
                      <a:srgbClr val="F8696B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3.46%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7.28%</a:t>
                      </a:r>
                    </a:p>
                  </a:txBody>
                  <a:tcPr horzOverflow="overflow">
                    <a:solidFill>
                      <a:srgbClr val="5A8AC6">
                        <a:alpha val="7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19.75%</a:t>
                      </a:r>
                    </a:p>
                  </a:txBody>
                  <a:tcPr horzOverflow="overflow">
                    <a:solidFill>
                      <a:srgbClr val="F8696B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3.02%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20.91%</a:t>
                      </a:r>
                    </a:p>
                  </a:txBody>
                  <a:tcPr horzOverflow="overflow">
                    <a:solidFill>
                      <a:srgbClr val="F8696B">
                        <a:alpha val="9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Beach Hotel ME122NJ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10.64%</a:t>
                      </a:r>
                    </a:p>
                  </a:txBody>
                  <a:tcPr horzOverflow="overflow">
                    <a:solidFill>
                      <a:srgbClr val="5A8AC6">
                        <a:alpha val="6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23.66%</a:t>
                      </a:r>
                    </a:p>
                  </a:txBody>
                  <a:tcPr horzOverflow="overflow">
                    <a:solidFill>
                      <a:srgbClr val="F8696B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0.98%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15.46%</a:t>
                      </a:r>
                    </a:p>
                  </a:txBody>
                  <a:tcPr horzOverflow="overflow">
                    <a:solidFill>
                      <a:srgbClr val="F8696B">
                        <a:alpha val="5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28.31%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8.17%</a:t>
                      </a:r>
                    </a:p>
                  </a:txBody>
                  <a:tcPr horzOverflow="overflow">
                    <a:solidFill>
                      <a:srgbClr val="5A8AC6">
                        <a:alpha val="7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12.74%</a:t>
                      </a:r>
                    </a:p>
                  </a:txBody>
                  <a:tcPr horzOverflow="overflow">
                    <a:solidFill>
                      <a:srgbClr val="5A8AC6">
                        <a:alpha val="5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Sheppey Rugby Football Club ME123RT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68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2.76%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0.34%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4.09%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1.98%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0.50%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63.33%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9.38%</a:t>
                      </a:r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17.59%</a:t>
                      </a:r>
                    </a:p>
                  </a:txBody>
                  <a:tcPr horzOverflow="overflow">
                    <a:solidFill>
                      <a:srgbClr val="5A8AC6">
                        <a:alpha val="7294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Briny Fishbar ME122NJ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24.90%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25.01%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0.29%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5.05%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18.73%</a:t>
                      </a:r>
                    </a:p>
                  </a:txBody>
                  <a:tcPr horzOverflow="overflow">
                    <a:solidFill>
                      <a:srgbClr val="F8696B">
                        <a:alpha val="7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13.67%</a:t>
                      </a:r>
                    </a:p>
                  </a:txBody>
                  <a:tcPr horzOverflow="overflow">
                    <a:solidFill>
                      <a:srgbClr val="F8696B">
                        <a:alpha val="5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12.32%</a:t>
                      </a:r>
                    </a:p>
                  </a:txBody>
                  <a:tcPr horzOverflow="overflow">
                    <a:solidFill>
                      <a:srgbClr val="5A8AC6">
                        <a:alpha val="509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Abbey Cake Shop ME123QF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47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28.31%</a:t>
                      </a:r>
                    </a:p>
                  </a:txBody>
                  <a:tcPr horzOverflow="overflow">
                    <a:solidFill>
                      <a:srgbClr val="F8696B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0.52%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29.59%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0.21%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15.30%</a:t>
                      </a:r>
                    </a:p>
                  </a:txBody>
                  <a:tcPr horzOverflow="overflow">
                    <a:solidFill>
                      <a:srgbClr val="F8696B">
                        <a:alpha val="5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12.85%</a:t>
                      </a:r>
                    </a:p>
                  </a:txBody>
                  <a:tcPr horzOverflow="overflow">
                    <a:solidFill>
                      <a:srgbClr val="5A8AC6">
                        <a:alpha val="5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13.18%</a:t>
                      </a:r>
                    </a:p>
                  </a:txBody>
                  <a:tcPr horzOverflow="overflow">
                    <a:solidFill>
                      <a:srgbClr val="5A8AC6">
                        <a:alpha val="5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Charisma Cocktail Bar ME123SA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38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30.69%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20.42%</a:t>
                      </a:r>
                    </a:p>
                  </a:txBody>
                  <a:tcPr horzOverflow="overflow">
                    <a:solidFill>
                      <a:srgbClr val="F8696B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2.23%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3.18%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20.57%</a:t>
                      </a:r>
                    </a:p>
                  </a:txBody>
                  <a:tcPr horzOverflow="overflow">
                    <a:solidFill>
                      <a:srgbClr val="F8696B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11.14%</a:t>
                      </a:r>
                    </a:p>
                  </a:txBody>
                  <a:tcPr horzOverflow="overflow">
                    <a:solidFill>
                      <a:srgbClr val="5A8AC6">
                        <a:alpha val="6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11.74%</a:t>
                      </a:r>
                    </a:p>
                  </a:txBody>
                  <a:tcPr horzOverflow="overflow">
                    <a:solidFill>
                      <a:srgbClr val="5A8AC6">
                        <a:alpha val="6196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Spice Of India Kent Lt ME123QD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13.76%</a:t>
                      </a:r>
                    </a:p>
                  </a:txBody>
                  <a:tcPr horzOverflow="overflow">
                    <a:solidFill>
                      <a:srgbClr val="5A8AC6">
                        <a:alpha val="5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9.91%</a:t>
                      </a:r>
                    </a:p>
                  </a:txBody>
                  <a:tcPr horzOverflow="overflow">
                    <a:solidFill>
                      <a:srgbClr val="5A8AC6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13.95%</a:t>
                      </a:r>
                    </a:p>
                  </a:txBody>
                  <a:tcPr horzOverflow="overflow">
                    <a:solidFill>
                      <a:srgbClr val="5A8AC6">
                        <a:alpha val="5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17.34%</a:t>
                      </a:r>
                    </a:p>
                  </a:txBody>
                  <a:tcPr horzOverflow="overflow">
                    <a:solidFill>
                      <a:srgbClr val="F8696B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30.08%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6.85%</a:t>
                      </a:r>
                    </a:p>
                  </a:txBody>
                  <a:tcPr horzOverflow="overflow">
                    <a:solidFill>
                      <a:srgbClr val="5A8AC6">
                        <a:alpha val="7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8.09%</a:t>
                      </a:r>
                    </a:p>
                  </a:txBody>
                  <a:tcPr horzOverflow="overflow">
                    <a:solidFill>
                      <a:srgbClr val="5A8AC6">
                        <a:alpha val="7294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Little Oyster Cafe ME122NJ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111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29.37%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10.12%</a:t>
                      </a:r>
                    </a:p>
                  </a:txBody>
                  <a:tcPr horzOverflow="overflow">
                    <a:solidFill>
                      <a:srgbClr val="5A8AC6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28.97%</a:t>
                      </a:r>
                    </a:p>
                  </a:txBody>
                  <a:tcPr horzOverflow="overflow">
                    <a:solidFill>
                      <a:srgbClr val="F8696B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0.77%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0.87%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6.44%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7.79%</a:t>
                      </a:r>
                    </a:p>
                  </a:txBody>
                  <a:tcPr horzOverflow="overflow">
                    <a:solidFill>
                      <a:srgbClr val="5A8AC6">
                        <a:alpha val="7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15.63%</a:t>
                      </a:r>
                    </a:p>
                  </a:txBody>
                  <a:tcPr horzOverflow="overflow">
                    <a:solidFill>
                      <a:srgbClr val="F8696B">
                        <a:alpha val="5215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Sheerness Tow ME122RP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81.47%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3.69%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2.46%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12.36%</a:t>
                      </a:r>
                    </a:p>
                  </a:txBody>
                  <a:tcPr horzOverflow="overflow">
                    <a:solidFill>
                      <a:srgbClr val="5A8AC6">
                        <a:alpha val="8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Lols Cafe ME123JE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34.06%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21.55%</a:t>
                      </a:r>
                    </a:p>
                  </a:txBody>
                  <a:tcPr horzOverflow="overflow">
                    <a:solidFill>
                      <a:srgbClr val="F8696B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8.87%</a:t>
                      </a:r>
                    </a:p>
                  </a:txBody>
                  <a:tcPr horzOverflow="overflow">
                    <a:solidFill>
                      <a:srgbClr val="5A8AC6">
                        <a:alpha val="7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18.38%</a:t>
                      </a:r>
                    </a:p>
                  </a:txBody>
                  <a:tcPr horzOverflow="overflow">
                    <a:solidFill>
                      <a:srgbClr val="F8696B">
                        <a:alpha val="5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17.12%</a:t>
                      </a:r>
                    </a:p>
                  </a:txBody>
                  <a:tcPr horzOverflow="overflow">
                    <a:solidFill>
                      <a:srgbClr val="F8696B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Graces Kitchen ME122DX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100.00%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Nacho Wagon ME123SD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53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17.69%</a:t>
                      </a:r>
                    </a:p>
                  </a:txBody>
                  <a:tcPr horzOverflow="overflow">
                    <a:solidFill>
                      <a:srgbClr val="F8696B">
                        <a:alpha val="7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0.99%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11.82%</a:t>
                      </a:r>
                    </a:p>
                  </a:txBody>
                  <a:tcPr horzOverflow="overflow">
                    <a:solidFill>
                      <a:srgbClr val="F8696B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8.53%</a:t>
                      </a:r>
                    </a:p>
                  </a:txBody>
                  <a:tcPr horzOverflow="overflow">
                    <a:solidFill>
                      <a:srgbClr val="5A8AC6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23.31%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15.65%</a:t>
                      </a:r>
                    </a:p>
                  </a:txBody>
                  <a:tcPr horzOverflow="overflow">
                    <a:solidFill>
                      <a:srgbClr val="F8696B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21.97%</a:t>
                      </a:r>
                    </a:p>
                  </a:txBody>
                  <a:tcPr horzOverflow="overflow">
                    <a:solidFill>
                      <a:srgbClr val="F8696B">
                        <a:alpha val="9411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It Sea Food Ba ME123SN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26.31%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22.80%</a:t>
                      </a:r>
                    </a:p>
                  </a:txBody>
                  <a:tcPr horzOverflow="overflow">
                    <a:solidFill>
                      <a:srgbClr val="F8696B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17.54%</a:t>
                      </a:r>
                    </a:p>
                  </a:txBody>
                  <a:tcPr horzOverflow="overflow">
                    <a:solidFill>
                      <a:srgbClr val="F8696B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16.66%</a:t>
                      </a:r>
                    </a:p>
                  </a:txBody>
                  <a:tcPr horzOverflow="overflow">
                    <a:solidFill>
                      <a:srgbClr val="F8696B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16.66%</a:t>
                      </a:r>
                    </a:p>
                  </a:txBody>
                  <a:tcPr horzOverflow="overflow">
                    <a:solidFill>
                      <a:srgbClr val="F8696B">
                        <a:alpha val="6313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Oakapplefarm ME123RP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16.10%</a:t>
                      </a:r>
                    </a:p>
                  </a:txBody>
                  <a:tcPr horzOverflow="overflow">
                    <a:solidFill>
                      <a:srgbClr val="5A8AC6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37.58%</a:t>
                      </a:r>
                    </a:p>
                  </a:txBody>
                  <a:tcPr horzOverflow="overflow">
                    <a:solidFill>
                      <a:srgbClr val="F8696B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46.30%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Minster Chippy ME122RW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100.00%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The Highlander ME123QD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44.55%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19.80%</a:t>
                      </a:r>
                    </a:p>
                  </a:txBody>
                  <a:tcPr horzOverflow="overflow">
                    <a:solidFill>
                      <a:srgbClr val="5A8AC6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35.64%</a:t>
                      </a:r>
                    </a:p>
                  </a:txBody>
                  <a:tcPr horzOverflow="overflow">
                    <a:solidFill>
                      <a:srgbClr val="F8696B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6350" cap="flat">
          <a:solidFill>
            <a:schemeClr val="phClr"/>
          </a:solidFill>
          <a:prstDash val="solid"/>
          <a:miter/>
          <a:headEnd type="none"/>
          <a:tailEnd type="none"/>
        </a:ln>
        <a:ln w="12700" cap="flat">
          <a:solidFill>
            <a:schemeClr val="phClr"/>
          </a:solidFill>
          <a:prstDash val="solid"/>
          <a:miter/>
          <a:headEnd type="none"/>
          <a:tailEnd type="none"/>
        </a:ln>
        <a:ln w="19050" cap="flat">
          <a:solidFill>
            <a:schemeClr val="phClr"/>
          </a:solidFill>
          <a:prstDash val="solid"/>
          <a:miter/>
          <a:headEnd type="none"/>
          <a:tailEnd type="none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8489</TotalTime>
  <Pages>0</Pages>
  <Words>1955</Words>
  <Characters>0</Characters>
  <Application>Microsoft Office PowerPoint</Application>
  <PresentationFormat>Widescreen</PresentationFormat>
  <Lines>0</Lines>
  <Paragraphs>769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Hospitality Data Insights Ltd</dc:creator>
  <cp:lastModifiedBy>Danielle Boothroyd</cp:lastModifiedBy>
  <cp:revision>134</cp:revision>
  <dcterms:created xsi:type="dcterms:W3CDTF">2023-02-27T15:44:52Z</dcterms:created>
  <dcterms:modified xsi:type="dcterms:W3CDTF">2026-08-12T14:31:27Z</dcterms:modified>
</cp:coreProperties>
</file>