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23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18.xml" ContentType="application/vnd.openxmlformats-officedocument.presentationml.slide+xml"/>
  <Override PartName="/ppt/slides/slide22.xml" ContentType="application/vnd.openxmlformats-officedocument.presentationml.slide+xml"/>
  <Override PartName="/ppt/slides/slide17.xml" ContentType="application/vnd.openxmlformats-officedocument.presentationml.slide+xml"/>
  <Override PartName="/ppt/slides/slide20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0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olors9.xml" ContentType="application/vnd.ms-office.chartcolorstyle+xml"/>
  <Override PartName="/ppt/charts/style9.xml" ContentType="application/vnd.ms-office.chartstyle+xml"/>
  <Override PartName="/ppt/charts/chart9.xml" ContentType="application/vnd.openxmlformats-officedocument.drawingml.chart+xml"/>
  <Override PartName="/ppt/charts/colors10.xml" ContentType="application/vnd.ms-office.chartcolorstyle+xml"/>
  <Override PartName="/ppt/charts/style10.xml" ContentType="application/vnd.ms-office.chartstyl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olors13.xml" ContentType="application/vnd.ms-office.chartcolorstyle+xml"/>
  <Override PartName="/ppt/charts/style13.xml" ContentType="application/vnd.ms-office.chartstyle+xml"/>
  <Override PartName="/ppt/charts/chart13.xml" ContentType="application/vnd.openxmlformats-officedocument.drawingml.chart+xml"/>
  <Override PartName="/ppt/charts/colors14.xml" ContentType="application/vnd.ms-office.chartcolorstyle+xml"/>
  <Override PartName="/ppt/charts/style14.xml" ContentType="application/vnd.ms-office.chartstyl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olors17.xml" ContentType="application/vnd.ms-office.chartcolorstyle+xml"/>
  <Override PartName="/ppt/charts/style17.xml" ContentType="application/vnd.ms-office.chartstyle+xml"/>
  <Override PartName="/ppt/charts/chart17.xml" ContentType="application/vnd.openxmlformats-officedocument.drawingml.chart+xml"/>
  <Override PartName="/ppt/charts/colors18.xml" ContentType="application/vnd.ms-office.chartcolorstyle+xml"/>
  <Override PartName="/ppt/charts/style18.xml" ContentType="application/vnd.ms-office.chartstyle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olors21.xml" ContentType="application/vnd.ms-office.chartcolorstyle+xml"/>
  <Override PartName="/ppt/charts/style21.xml" ContentType="application/vnd.ms-office.chartstyle+xml"/>
  <Override PartName="/ppt/charts/chart21.xml" ContentType="application/vnd.openxmlformats-officedocument.drawingml.chart+xml"/>
  <Override PartName="/ppt/charts/colors22.xml" ContentType="application/vnd.ms-office.chartcolorstyle+xml"/>
  <Override PartName="/ppt/charts/style22.xml" ContentType="application/vnd.ms-office.chartstyl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olors25.xml" ContentType="application/vnd.ms-office.chartcolorstyle+xml"/>
  <Override PartName="/ppt/charts/style25.xml" ContentType="application/vnd.ms-office.chartstyle+xml"/>
  <Override PartName="/ppt/charts/chart25.xml" ContentType="application/vnd.openxmlformats-officedocument.drawingml.chart+xml"/>
  <Override PartName="/ppt/charts/colors26.xml" ContentType="application/vnd.ms-office.chartcolorstyle+xml"/>
  <Override PartName="/ppt/charts/style26.xml" ContentType="application/vnd.ms-office.chartstyle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olors29.xml" ContentType="application/vnd.ms-office.chartcolorstyle+xml"/>
  <Override PartName="/ppt/charts/style29.xml" ContentType="application/vnd.ms-office.chartstyle+xml"/>
  <Override PartName="/ppt/charts/chart29.xml" ContentType="application/vnd.openxmlformats-officedocument.drawingml.chart+xml"/>
  <Override PartName="/ppt/charts/colors30.xml" ContentType="application/vnd.ms-office.chartcolorstyle+xml"/>
  <Override PartName="/ppt/charts/style30.xml" ContentType="application/vnd.ms-office.chartstyle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olors33.xml" ContentType="application/vnd.ms-office.chartcolorstyle+xml"/>
  <Override PartName="/ppt/charts/style33.xml" ContentType="application/vnd.ms-office.chartstyle+xml"/>
  <Override PartName="/ppt/charts/chart33.xml" ContentType="application/vnd.openxmlformats-officedocument.drawingml.chart+xml"/>
  <Override PartName="/ppt/charts/colors34.xml" ContentType="application/vnd.ms-office.chartcolorstyle+xml"/>
  <Override PartName="/ppt/charts/style34.xml" ContentType="application/vnd.ms-office.chartstyl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olors37.xml" ContentType="application/vnd.ms-office.chartcolorstyle+xml"/>
  <Override PartName="/ppt/charts/style37.xml" ContentType="application/vnd.ms-office.chartstyle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olors39.xml" ContentType="application/vnd.ms-office.chartcolorstyle+xml"/>
  <Override PartName="/ppt/charts/style39.xml" ContentType="application/vnd.ms-office.chartstyle+xml"/>
  <Override PartName="/ppt/charts/chart39.xml" ContentType="application/vnd.openxmlformats-officedocument.drawingml.chart+xml"/>
  <Override PartName="/ppt/charts/colors40.xml" ContentType="application/vnd.ms-office.chartcolorstyle+xml"/>
  <Override PartName="/ppt/charts/style40.xml" ContentType="application/vnd.ms-office.chartstyle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olors43.xml" ContentType="application/vnd.ms-office.chartcolorstyle+xml"/>
  <Override PartName="/ppt/charts/style43.xml" ContentType="application/vnd.ms-office.chartstyl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olors45.xml" ContentType="application/vnd.ms-office.chartcolorstyle+xml"/>
  <Override PartName="/ppt/charts/style45.xml" ContentType="application/vnd.ms-office.chartstyle+xml"/>
  <Override PartName="/ppt/charts/chart45.xml" ContentType="application/vnd.openxmlformats-officedocument.drawingml.chart+xml"/>
  <Override PartName="/ppt/charts/chart46.xml" ContentType="application/vnd.openxmlformats-officedocument.drawingml.chart+xml"/>
</Types>
</file>

<file path=_rels/.rels>&#65279;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0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</p:sldIdLst>
  <p:sldSz cx="12192000" cy="6858000" type="custom"/>
  <p:notesSz cx="6858000" cy="9144000"/>
  <p:defaultTextStyle>
    <a:defPPr defTabSz="914400">
      <a:defRPr lang="en-US" dirty="0"/>
    </a:defPPr>
    <a:lvl1pPr marL="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1pPr>
    <a:lvl2pPr marL="457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2pPr>
    <a:lvl3pPr marL="914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3pPr>
    <a:lvl4pPr marL="1371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4pPr>
    <a:lvl5pPr marL="18288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5pPr>
    <a:lvl6pPr marL="22860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6pPr>
    <a:lvl7pPr marL="27432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7pPr>
    <a:lvl8pPr marL="32004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8pPr>
    <a:lvl9pPr marL="3657600" rtl="0" algn="l" defTabSz="914400">
      <a:defRPr sz="1800" kern="1200" dirty="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2561"/>
    <a:srgbClr val="D0CECE"/>
    <a:srgbClr val="FA8D38"/>
    <a:srgbClr val="666666"/>
    <a:srgbClr val="2EADE4"/>
    <a:srgbClr val="3A454F"/>
    <a:srgbClr val="FDBC05"/>
    <a:srgbClr val="4FC042"/>
    <a:srgbClr val="264FBF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06A44-D62B-413A-B150-31EA32DED264}" v="251" dt="2023-04-25T12:27:14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480"/>
    <p:restoredTop sz="94660"/>
  </p:normalViewPr>
  <p:slideViewPr>
    <p:cSldViewPr snapToGrid="0">
      <p:cViewPr varScale="1">
        <p:scale>
          <a:sx n="110" d="100"/>
          <a:sy n="110" d="100"/>
        </p:scale>
        <p:origin x="63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8" Type="http://schemas.openxmlformats.org/officeDocument/2006/relationships/presProps" Target="presProps.xml" /><Relationship Id="rId21" Type="http://schemas.openxmlformats.org/officeDocument/2006/relationships/tableStyles" Target="tableStyles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19" Type="http://schemas.openxmlformats.org/officeDocument/2006/relationships/viewProps" Target="viewProps.xml" /><Relationship Id="rId22" Type="http://schemas.microsoft.com/office/2015/10/relationships/revisionInfo" Target="revisionInfo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Relationship Id="rId37" Type="http://schemas.openxmlformats.org/officeDocument/2006/relationships/slide" Target="slides/slide31.xml" /><Relationship Id="rId38" Type="http://schemas.openxmlformats.org/officeDocument/2006/relationships/slide" Target="slides/slide32.xml" /><Relationship Id="rId39" Type="http://schemas.openxmlformats.org/officeDocument/2006/relationships/slide" Target="slides/slide33.xml" /><Relationship Id="rId40" Type="http://schemas.openxmlformats.org/officeDocument/2006/relationships/slide" Target="slides/slide34.xml" /></Relationships>
</file>

<file path=ppt/charts/_rels/chart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0.xlsx" /><Relationship Id="rId2" Type="http://schemas.microsoft.com/office/2011/relationships/chartColorStyle" Target="colors1.xml" /><Relationship Id="rId3" Type="http://schemas.microsoft.com/office/2011/relationships/chartStyle" Target="style1.xml" /></Relationships>
</file>

<file path=ppt/charts/_rels/chart1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 /><Relationship Id="rId2" Type="http://schemas.microsoft.com/office/2011/relationships/chartColorStyle" Target="colors10.xml" /><Relationship Id="rId3" Type="http://schemas.microsoft.com/office/2011/relationships/chartStyle" Target="style10.xml" /></Relationships>
</file>

<file path=ppt/charts/_rels/chart1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 /></Relationships>
</file>

<file path=ppt/charts/_rels/chart1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 /></Relationships>
</file>

<file path=ppt/charts/_rels/chart1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 /><Relationship Id="rId2" Type="http://schemas.microsoft.com/office/2011/relationships/chartColorStyle" Target="colors13.xml" /><Relationship Id="rId3" Type="http://schemas.microsoft.com/office/2011/relationships/chartStyle" Target="style13.xml" /></Relationships>
</file>

<file path=ppt/charts/_rels/chart1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3.xlsx" /><Relationship Id="rId2" Type="http://schemas.microsoft.com/office/2011/relationships/chartColorStyle" Target="colors14.xml" /><Relationship Id="rId3" Type="http://schemas.microsoft.com/office/2011/relationships/chartStyle" Target="style14.xml" /></Relationships>
</file>

<file path=ppt/charts/_rels/chart1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4.xlsx" /></Relationships>
</file>

<file path=ppt/charts/_rels/chart1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5.xlsx" /></Relationships>
</file>

<file path=ppt/charts/_rels/chart1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6.xlsx" /><Relationship Id="rId2" Type="http://schemas.microsoft.com/office/2011/relationships/chartColorStyle" Target="colors17.xml" /><Relationship Id="rId3" Type="http://schemas.microsoft.com/office/2011/relationships/chartStyle" Target="style17.xml" /></Relationships>
</file>

<file path=ppt/charts/_rels/chart1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7.xlsx" /><Relationship Id="rId2" Type="http://schemas.microsoft.com/office/2011/relationships/chartColorStyle" Target="colors18.xml" /><Relationship Id="rId3" Type="http://schemas.microsoft.com/office/2011/relationships/chartStyle" Target="style18.xml" /></Relationships>
</file>

<file path=ppt/charts/_rels/chart1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8.xlsx" /></Relationships>
</file>

<file path=ppt/charts/_rels/chart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3" Type="http://schemas.microsoft.com/office/2011/relationships/chartStyle" Target="style2.xml" /></Relationships>
</file>

<file path=ppt/charts/_rels/chart2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9.xlsx" /></Relationships>
</file>

<file path=ppt/charts/_rels/chart2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0.xlsx" /><Relationship Id="rId2" Type="http://schemas.microsoft.com/office/2011/relationships/chartColorStyle" Target="colors21.xml" /><Relationship Id="rId3" Type="http://schemas.microsoft.com/office/2011/relationships/chartStyle" Target="style21.xml" /></Relationships>
</file>

<file path=ppt/charts/_rels/chart2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1.xlsx" /><Relationship Id="rId2" Type="http://schemas.microsoft.com/office/2011/relationships/chartColorStyle" Target="colors22.xml" /><Relationship Id="rId3" Type="http://schemas.microsoft.com/office/2011/relationships/chartStyle" Target="style22.xml" /></Relationships>
</file>

<file path=ppt/charts/_rels/chart2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 /></Relationships>
</file>

<file path=ppt/charts/_rels/chart2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3.xlsx" /></Relationships>
</file>

<file path=ppt/charts/_rels/chart2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 /><Relationship Id="rId2" Type="http://schemas.microsoft.com/office/2011/relationships/chartColorStyle" Target="colors25.xml" /><Relationship Id="rId3" Type="http://schemas.microsoft.com/office/2011/relationships/chartStyle" Target="style25.xml" /></Relationships>
</file>

<file path=ppt/charts/_rels/chart2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5.xlsx" /><Relationship Id="rId2" Type="http://schemas.microsoft.com/office/2011/relationships/chartColorStyle" Target="colors26.xml" /><Relationship Id="rId3" Type="http://schemas.microsoft.com/office/2011/relationships/chartStyle" Target="style26.xml" /></Relationships>
</file>

<file path=ppt/charts/_rels/chart2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6.xlsx" /></Relationships>
</file>

<file path=ppt/charts/_rels/chart2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7.xlsx" /></Relationships>
</file>

<file path=ppt/charts/_rels/chart2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8.xlsx" /><Relationship Id="rId2" Type="http://schemas.microsoft.com/office/2011/relationships/chartColorStyle" Target="colors29.xml" /><Relationship Id="rId3" Type="http://schemas.microsoft.com/office/2011/relationships/chartStyle" Target="style29.xml" /></Relationships>
</file>

<file path=ppt/charts/_rels/chart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 /></Relationships>
</file>

<file path=ppt/charts/_rels/chart3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9.xlsx" /><Relationship Id="rId2" Type="http://schemas.microsoft.com/office/2011/relationships/chartColorStyle" Target="colors30.xml" /><Relationship Id="rId3" Type="http://schemas.microsoft.com/office/2011/relationships/chartStyle" Target="style30.xml" /></Relationships>
</file>

<file path=ppt/charts/_rels/chart3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0.xlsx" /></Relationships>
</file>

<file path=ppt/charts/_rels/chart3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1.xlsx" /></Relationships>
</file>

<file path=ppt/charts/_rels/chart3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2.xlsx" /><Relationship Id="rId2" Type="http://schemas.microsoft.com/office/2011/relationships/chartColorStyle" Target="colors33.xml" /><Relationship Id="rId3" Type="http://schemas.microsoft.com/office/2011/relationships/chartStyle" Target="style33.xml" /></Relationships>
</file>

<file path=ppt/charts/_rels/chart3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3.xlsx" /><Relationship Id="rId2" Type="http://schemas.microsoft.com/office/2011/relationships/chartColorStyle" Target="colors34.xml" /><Relationship Id="rId3" Type="http://schemas.microsoft.com/office/2011/relationships/chartStyle" Target="style34.xml" /></Relationships>
</file>

<file path=ppt/charts/_rels/chart3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4.xlsx" /></Relationships>
</file>

<file path=ppt/charts/_rels/chart3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5.xlsx" /></Relationships>
</file>

<file path=ppt/charts/_rels/chart3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6.xlsx" /><Relationship Id="rId2" Type="http://schemas.microsoft.com/office/2011/relationships/chartColorStyle" Target="colors37.xml" /><Relationship Id="rId3" Type="http://schemas.microsoft.com/office/2011/relationships/chartStyle" Target="style37.xml" /></Relationships>
</file>

<file path=ppt/charts/_rels/chart3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 /></Relationships>
</file>

<file path=ppt/charts/_rels/chart3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8.xlsx" /><Relationship Id="rId2" Type="http://schemas.microsoft.com/office/2011/relationships/chartColorStyle" Target="colors39.xml" /><Relationship Id="rId3" Type="http://schemas.microsoft.com/office/2011/relationships/chartStyle" Target="style39.xml" /></Relationships>
</file>

<file path=ppt/charts/_rels/chart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 /></Relationships>
</file>

<file path=ppt/charts/_rels/chart40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9.xlsx" /><Relationship Id="rId2" Type="http://schemas.microsoft.com/office/2011/relationships/chartColorStyle" Target="colors40.xml" /><Relationship Id="rId3" Type="http://schemas.microsoft.com/office/2011/relationships/chartStyle" Target="style40.xml" /></Relationships>
</file>

<file path=ppt/charts/_rels/chart41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0.xlsx" /></Relationships>
</file>

<file path=ppt/charts/_rels/chart42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1.xlsx" /></Relationships>
</file>

<file path=ppt/charts/_rels/chart43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2.xlsx" /><Relationship Id="rId2" Type="http://schemas.microsoft.com/office/2011/relationships/chartColorStyle" Target="colors43.xml" /><Relationship Id="rId3" Type="http://schemas.microsoft.com/office/2011/relationships/chartStyle" Target="style43.xml" /></Relationships>
</file>

<file path=ppt/charts/_rels/chart44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3.xlsx" /></Relationships>
</file>

<file path=ppt/charts/_rels/chart4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4.xlsx" /><Relationship Id="rId2" Type="http://schemas.microsoft.com/office/2011/relationships/chartColorStyle" Target="colors45.xml" /><Relationship Id="rId3" Type="http://schemas.microsoft.com/office/2011/relationships/chartStyle" Target="style45.xml" /></Relationships>
</file>

<file path=ppt/charts/_rels/chart4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5.xlsx" /></Relationships>
</file>

<file path=ppt/charts/_rels/chart5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3" Type="http://schemas.microsoft.com/office/2011/relationships/chartStyle" Target="style5.xml" /></Relationships>
</file>

<file path=ppt/charts/_rels/chart6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3" Type="http://schemas.microsoft.com/office/2011/relationships/chartStyle" Target="style6.xml" /></Relationships>
</file>

<file path=ppt/charts/_rels/chart7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 /></Relationships>
</file>

<file path=ppt/charts/_rels/chart8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 /></Relationships>
</file>

<file path=ppt/charts/_rels/chart9.xml.rels>&#65279;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 /><Relationship Id="rId2" Type="http://schemas.microsoft.com/office/2011/relationships/chartColorStyle" Target="colors9.xml" /><Relationship Id="rId3" Type="http://schemas.microsoft.com/office/2011/relationships/chartStyle" Target="style9.xml" /></Relationships>
</file>

<file path=ppt/charts/chart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0.0333</c:v>
                </c:pt>
                <c:pt idx="1">
                  <c:v>0.0346</c:v>
                </c:pt>
                <c:pt idx="2">
                  <c:v>0.0771</c:v>
                </c:pt>
                <c:pt idx="3">
                  <c:v>0.0929</c:v>
                </c:pt>
                <c:pt idx="4">
                  <c:v>0.2391</c:v>
                </c:pt>
                <c:pt idx="5">
                  <c:v>0.3096</c:v>
                </c:pt>
                <c:pt idx="6">
                  <c:v>0.213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Mon</c:v>
                </c:pt>
                <c:pt idx="1">
                  <c:v>Tue</c:v>
                </c:pt>
                <c:pt idx="2">
                  <c:v>Wed</c:v>
                </c:pt>
                <c:pt idx="3">
                  <c:v>Thu</c:v>
                </c:pt>
                <c:pt idx="4">
                  <c:v>Fri</c:v>
                </c:pt>
                <c:pt idx="5">
                  <c:v>Sat</c:v>
                </c:pt>
                <c:pt idx="6">
                  <c:v>Sun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0.087</c:v>
                </c:pt>
                <c:pt idx="1">
                  <c:v>0.0867</c:v>
                </c:pt>
                <c:pt idx="2">
                  <c:v>0.1061</c:v>
                </c:pt>
                <c:pt idx="3">
                  <c:v>0.1206</c:v>
                </c:pt>
                <c:pt idx="4">
                  <c:v>0.184</c:v>
                </c:pt>
                <c:pt idx="5">
                  <c:v>0.2055</c:v>
                </c:pt>
                <c:pt idx="6">
                  <c:v>0.2098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Plume Of Feathers ST129DH</c:v>
                </c:pt>
                <c:pt idx="1">
                  <c:v>Lunar Wedgwood ST129ER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0.1873</c:v>
                </c:pt>
                <c:pt idx="1">
                  <c:v>-72.1261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'Sheet1'!$A$2:$A$5</c:f>
              <c:strCache>
                <c:ptCount val="4"/>
                <c:pt idx="0">
                  <c:v>Plume Of Feathers ST129DH</c:v>
                </c:pt>
                <c:pt idx="1">
                  <c:v>Lunar Stripe Payments ST129ER</c:v>
                </c:pt>
                <c:pt idx="2">
                  <c:v>Trailer ST129AA</c:v>
                </c:pt>
                <c:pt idx="3">
                  <c:v>Lunar Wedgwood ST129ER</c:v>
                </c:pt>
              </c:strCache>
            </c:strRef>
          </c:cat>
          <c:val>
            <c:numRef>
              <c:f>'Sheet1'!$B$2:$B$5</c:f>
              <c:numCache>
                <c:formatCode>General</c:formatCode>
                <c:ptCount val="4"/>
                <c:pt idx="0">
                  <c:v>0.7698</c:v>
                </c:pt>
                <c:pt idx="1">
                  <c:v>0</c:v>
                </c:pt>
                <c:pt idx="2">
                  <c:v>0</c:v>
                </c:pt>
                <c:pt idx="3">
                  <c:v>0.2301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'Sheet1'!$A$2:$A$5</c:f>
              <c:strCache>
                <c:ptCount val="4"/>
                <c:pt idx="0">
                  <c:v>Plume Of Feathers ST129DH</c:v>
                </c:pt>
                <c:pt idx="1">
                  <c:v>Lunar Stripe Payments ST129ER</c:v>
                </c:pt>
                <c:pt idx="2">
                  <c:v>Trailer ST129AA</c:v>
                </c:pt>
                <c:pt idx="3">
                  <c:v>Lunar Wedgwood ST129ER</c:v>
                </c:pt>
              </c:strCache>
            </c:strRef>
          </c:cat>
          <c:val>
            <c:numRef>
              <c:f>'Sheet1'!$C$2:$C$5</c:f>
              <c:numCache>
                <c:formatCode>General</c:formatCode>
                <c:ptCount val="4"/>
                <c:pt idx="0">
                  <c:v>0.8022</c:v>
                </c:pt>
                <c:pt idx="1">
                  <c:v>0.0063</c:v>
                </c:pt>
                <c:pt idx="2">
                  <c:v>0.0018</c:v>
                </c:pt>
                <c:pt idx="3">
                  <c:v>0.1895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Plume Of Feathers ST129DH</c:v>
                </c:pt>
                <c:pt idx="1">
                  <c:v>Lunar Stripe Payments ST129ER</c:v>
                </c:pt>
              </c:strCache>
            </c:strRef>
          </c:cat>
          <c:val>
            <c:numRef>
              <c:f>'Sheet1'!$D$2:$D$5</c:f>
              <c:numCache>
                <c:formatCode>General</c:formatCode>
                <c:ptCount val="4"/>
                <c:pt idx="0">
                  <c:v>0.0324</c:v>
                </c:pt>
                <c:pt idx="1">
                  <c:v>0.0063</c:v>
                </c:pt>
                <c:pt idx="2">
                  <c:v>0.0018</c:v>
                </c:pt>
                <c:pt idx="3">
                  <c:v>-0.0406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1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0.0209</c:v>
                </c:pt>
                <c:pt idx="1">
                  <c:v>0.1333</c:v>
                </c:pt>
                <c:pt idx="2">
                  <c:v>0.2066</c:v>
                </c:pt>
                <c:pt idx="3">
                  <c:v>0.2199</c:v>
                </c:pt>
                <c:pt idx="4">
                  <c:v>0.2334</c:v>
                </c:pt>
                <c:pt idx="5">
                  <c:v>0.14</c:v>
                </c:pt>
                <c:pt idx="6">
                  <c:v>0.0456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18 to 24</c:v>
                </c:pt>
                <c:pt idx="1">
                  <c:v>25 to 34</c:v>
                </c:pt>
                <c:pt idx="2">
                  <c:v>35 to 44</c:v>
                </c:pt>
                <c:pt idx="3">
                  <c:v>45 to 54</c:v>
                </c:pt>
                <c:pt idx="4">
                  <c:v>55 to 64</c:v>
                </c:pt>
                <c:pt idx="5">
                  <c:v>65 to 74</c:v>
                </c:pt>
                <c:pt idx="6">
                  <c:v>75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0.0439</c:v>
                </c:pt>
                <c:pt idx="1">
                  <c:v>0.0979</c:v>
                </c:pt>
                <c:pt idx="2">
                  <c:v>0.169</c:v>
                </c:pt>
                <c:pt idx="3">
                  <c:v>0.1558</c:v>
                </c:pt>
                <c:pt idx="4">
                  <c:v>0.2862</c:v>
                </c:pt>
                <c:pt idx="5">
                  <c:v>0.1718</c:v>
                </c:pt>
                <c:pt idx="6">
                  <c:v>0.0751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18 to 24</c:v>
                </c:pt>
                <c:pt idx="1">
                  <c:v>25 to 34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0.023</c:v>
                </c:pt>
                <c:pt idx="1">
                  <c:v>-0.0354</c:v>
                </c:pt>
                <c:pt idx="2">
                  <c:v>-0.0376</c:v>
                </c:pt>
                <c:pt idx="3">
                  <c:v>-0.0641</c:v>
                </c:pt>
                <c:pt idx="4">
                  <c:v>0.0528</c:v>
                </c:pt>
                <c:pt idx="5">
                  <c:v>0.0318</c:v>
                </c:pt>
                <c:pt idx="6">
                  <c:v>0.0295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1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Mon</c:v>
                </c:pt>
                <c:pt idx="1">
                  <c:v>Tue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0.0537</c:v>
                </c:pt>
                <c:pt idx="1">
                  <c:v>0.0521</c:v>
                </c:pt>
                <c:pt idx="2">
                  <c:v>0.029</c:v>
                </c:pt>
                <c:pt idx="3">
                  <c:v>0.0277</c:v>
                </c:pt>
                <c:pt idx="4">
                  <c:v>-0.0551</c:v>
                </c:pt>
                <c:pt idx="5">
                  <c:v>-0.1041</c:v>
                </c:pt>
                <c:pt idx="6">
                  <c:v>-0.0032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'Sheet1'!$B$2:$B$4</c:f>
              <c:numCache>
                <c:formatCode>General</c:formatCode>
                <c:ptCount val="3"/>
                <c:pt idx="0">
                  <c:v>0.3367</c:v>
                </c:pt>
                <c:pt idx="1">
                  <c:v>0.553</c:v>
                </c:pt>
                <c:pt idx="2">
                  <c:v>0.1102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'Sheet1'!$A$2:$A$4</c:f>
              <c:strCache>
                <c:ptCount val="3"/>
                <c:pt idx="0">
                  <c:v>High Income</c:v>
                </c:pt>
                <c:pt idx="1">
                  <c:v>Medium Income</c:v>
                </c:pt>
                <c:pt idx="2">
                  <c:v>Low Income</c:v>
                </c:pt>
              </c:strCache>
            </c:strRef>
          </c:cat>
          <c:val>
            <c:numRef>
              <c:f>'Sheet1'!$C$2:$C$4</c:f>
              <c:numCache>
                <c:formatCode>General</c:formatCode>
                <c:ptCount val="3"/>
                <c:pt idx="0">
                  <c:v>0.2585</c:v>
                </c:pt>
                <c:pt idx="1">
                  <c:v>0.5784</c:v>
                </c:pt>
                <c:pt idx="2">
                  <c:v>0.1629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High Income</c:v>
                </c:pt>
                <c:pt idx="1">
                  <c:v>Medium Income</c:v>
                </c:pt>
              </c:strCache>
            </c:strRef>
          </c:cat>
          <c:val>
            <c:numRef>
              <c:f>'Sheet1'!$D$2:$D$4</c:f>
              <c:numCache>
                <c:formatCode>General</c:formatCode>
                <c:ptCount val="3"/>
                <c:pt idx="0">
                  <c:v>-0.0782</c:v>
                </c:pt>
                <c:pt idx="1">
                  <c:v>0.0254</c:v>
                </c:pt>
                <c:pt idx="2">
                  <c:v>0.0527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0.4208</c:v>
                </c:pt>
                <c:pt idx="1">
                  <c:v>0.5791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0.3684</c:v>
                </c:pt>
                <c:pt idx="1">
                  <c:v>0.6315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Female</c:v>
                </c:pt>
                <c:pt idx="1">
                  <c:v>Male</c:v>
                </c:pt>
              </c:strCache>
            </c:strRef>
          </c:cat>
          <c:val>
            <c:numRef>
              <c:f>'Sheet1'!$D$2:$D$3</c:f>
              <c:numCache>
                <c:formatCode>General</c:formatCode>
                <c:ptCount val="2"/>
                <c:pt idx="0">
                  <c:v>-0.0524</c:v>
                </c:pt>
                <c:pt idx="1">
                  <c:v>0.0524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2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2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0.1641</c:v>
                </c:pt>
                <c:pt idx="1">
                  <c:v>0.045</c:v>
                </c:pt>
                <c:pt idx="2">
                  <c:v>0.1237</c:v>
                </c:pt>
                <c:pt idx="3">
                  <c:v>0.0298</c:v>
                </c:pt>
                <c:pt idx="4">
                  <c:v>0.1161</c:v>
                </c:pt>
                <c:pt idx="5">
                  <c:v>0.1169</c:v>
                </c:pt>
                <c:pt idx="6">
                  <c:v>0.0794</c:v>
                </c:pt>
                <c:pt idx="7">
                  <c:v>0.3245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0.2063</c:v>
                </c:pt>
                <c:pt idx="1">
                  <c:v>0.0278</c:v>
                </c:pt>
                <c:pt idx="2">
                  <c:v>0.2926</c:v>
                </c:pt>
                <c:pt idx="3">
                  <c:v>0.1184</c:v>
                </c:pt>
                <c:pt idx="4">
                  <c:v>0.0574</c:v>
                </c:pt>
                <c:pt idx="5">
                  <c:v>0.0903</c:v>
                </c:pt>
                <c:pt idx="6">
                  <c:v>0.042</c:v>
                </c:pt>
                <c:pt idx="7">
                  <c:v>0.1648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Family Familiar</c:v>
                </c:pt>
                <c:pt idx="1">
                  <c:v>Occasional &amp; Local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0.0422</c:v>
                </c:pt>
                <c:pt idx="1">
                  <c:v>-0.0172</c:v>
                </c:pt>
                <c:pt idx="2">
                  <c:v>0.1689</c:v>
                </c:pt>
                <c:pt idx="3">
                  <c:v>0.0886</c:v>
                </c:pt>
                <c:pt idx="4">
                  <c:v>-0.0587</c:v>
                </c:pt>
                <c:pt idx="5">
                  <c:v>-0.0266</c:v>
                </c:pt>
                <c:pt idx="6">
                  <c:v>-0.0374</c:v>
                </c:pt>
                <c:pt idx="7">
                  <c:v>-0.1597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'Sheet1'!$B$2:$B$8</c:f>
              <c:numCache>
                <c:formatCode>General</c:formatCode>
                <c:ptCount val="7"/>
                <c:pt idx="0">
                  <c:v>0.0698</c:v>
                </c:pt>
                <c:pt idx="1">
                  <c:v>0.1615</c:v>
                </c:pt>
                <c:pt idx="2">
                  <c:v>0.224</c:v>
                </c:pt>
                <c:pt idx="3">
                  <c:v>0.2287</c:v>
                </c:pt>
                <c:pt idx="4">
                  <c:v>0.1426</c:v>
                </c:pt>
                <c:pt idx="5">
                  <c:v>0.0945</c:v>
                </c:pt>
                <c:pt idx="6">
                  <c:v>0.0786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'Sheet1'!$A$2:$A$8</c:f>
              <c:strCache>
                <c:ptCount val="7"/>
                <c:pt idx="0">
                  <c:v>0-1 Mile</c:v>
                </c:pt>
                <c:pt idx="1">
                  <c:v>1-3 Miles</c:v>
                </c:pt>
                <c:pt idx="2">
                  <c:v>3-5 Miles</c:v>
                </c:pt>
                <c:pt idx="3">
                  <c:v>5-10 Miles</c:v>
                </c:pt>
                <c:pt idx="4">
                  <c:v>10-20 Miles</c:v>
                </c:pt>
                <c:pt idx="5">
                  <c:v>20-50 Miles</c:v>
                </c:pt>
                <c:pt idx="6">
                  <c:v>National</c:v>
                </c:pt>
              </c:strCache>
            </c:strRef>
          </c:cat>
          <c:val>
            <c:numRef>
              <c:f>'Sheet1'!$C$2:$C$8</c:f>
              <c:numCache>
                <c:formatCode>General</c:formatCode>
                <c:ptCount val="7"/>
                <c:pt idx="0">
                  <c:v>0.1511</c:v>
                </c:pt>
                <c:pt idx="1">
                  <c:v>0.3059</c:v>
                </c:pt>
                <c:pt idx="2">
                  <c:v>0.2455</c:v>
                </c:pt>
                <c:pt idx="3">
                  <c:v>0.1483</c:v>
                </c:pt>
                <c:pt idx="4">
                  <c:v>0.0609</c:v>
                </c:pt>
                <c:pt idx="5">
                  <c:v>0.0405</c:v>
                </c:pt>
                <c:pt idx="6">
                  <c:v>0.0476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0-1 Mile</c:v>
                </c:pt>
                <c:pt idx="1">
                  <c:v>1-3 Miles</c:v>
                </c:pt>
              </c:strCache>
            </c:strRef>
          </c:cat>
          <c:val>
            <c:numRef>
              <c:f>'Sheet1'!$D$2:$D$8</c:f>
              <c:numCache>
                <c:formatCode>General</c:formatCode>
                <c:ptCount val="7"/>
                <c:pt idx="0">
                  <c:v>0.0813</c:v>
                </c:pt>
                <c:pt idx="1">
                  <c:v>0.1444</c:v>
                </c:pt>
                <c:pt idx="2">
                  <c:v>0.0215</c:v>
                </c:pt>
                <c:pt idx="3">
                  <c:v>-0.0804</c:v>
                </c:pt>
                <c:pt idx="4">
                  <c:v>-0.0817</c:v>
                </c:pt>
                <c:pt idx="5">
                  <c:v>-0.054</c:v>
                </c:pt>
                <c:pt idx="6">
                  <c:v>-0.031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Latitude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'Sheet1'!$A$2:$A$5</c:f>
              <c:strCache>
                <c:ptCount val="4"/>
                <c:pt idx="0">
                  <c:v>Plume Of Feathers ST129DH</c:v>
                </c:pt>
                <c:pt idx="1">
                  <c:v>Lunar Wedgwood ST129ER</c:v>
                </c:pt>
                <c:pt idx="2">
                  <c:v>Lunar Stripe Payments ST129ER</c:v>
                </c:pt>
                <c:pt idx="3">
                  <c:v>Trailer ST129AA</c:v>
                </c:pt>
              </c:strCache>
            </c:strRef>
          </c:cat>
          <c:val>
            <c:numRef>
              <c:f>'Sheet1'!$F$2:$F$5</c:f>
              <c:numCache>
                <c:formatCode>General</c:formatCode>
                <c:ptCount val="4"/>
                <c:pt idx="0">
                  <c:v>0.9471</c:v>
                </c:pt>
                <c:pt idx="1">
                  <c:v>0.0516</c:v>
                </c:pt>
                <c:pt idx="2">
                  <c:v>0.0006</c:v>
                </c:pt>
                <c:pt idx="3">
                  <c:v>0.0005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28160"/>
        <c:axId val="156329408"/>
      </c:barChart>
      <c:catAx>
        <c:axId val="1563281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9408"/>
        <c:crosses val="autoZero"/>
        <c:auto val="1"/>
        <c:lblAlgn val="ctr"/>
        <c:lblOffset val="100"/>
        <c:noMultiLvlLbl val="0"/>
      </c:catAx>
      <c:valAx>
        <c:axId val="156329408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28160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3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3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'Sheet1'!$A$2:$A$5</c:f>
              <c:strCache>
                <c:ptCount val="4"/>
                <c:pt idx="0">
                  <c:v>Lunar Wedgwood ST129ER</c:v>
                </c:pt>
                <c:pt idx="1">
                  <c:v>Lunar Stripe Payments ST129ER</c:v>
                </c:pt>
                <c:pt idx="2">
                  <c:v>Trailer ST129AA</c:v>
                </c:pt>
                <c:pt idx="3">
                  <c:v>Plume Of Feathers ST129DH</c:v>
                </c:pt>
              </c:strCache>
            </c:strRef>
          </c:cat>
          <c:val>
            <c:numRef>
              <c:f>'Sheet1'!$B$2:$B$5</c:f>
              <c:numCache>
                <c:formatCode>General</c:formatCode>
                <c:ptCount val="4"/>
                <c:pt idx="0">
                  <c:v>0.0594</c:v>
                </c:pt>
                <c:pt idx="1">
                  <c:v>0</c:v>
                </c:pt>
                <c:pt idx="2">
                  <c:v>0</c:v>
                </c:pt>
                <c:pt idx="3">
                  <c:v>0.9405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'Sheet1'!$A$2:$A$5</c:f>
              <c:strCache>
                <c:ptCount val="4"/>
                <c:pt idx="0">
                  <c:v>Lunar Wedgwood ST129ER</c:v>
                </c:pt>
                <c:pt idx="1">
                  <c:v>Lunar Stripe Payments ST129ER</c:v>
                </c:pt>
                <c:pt idx="2">
                  <c:v>Trailer ST129AA</c:v>
                </c:pt>
                <c:pt idx="3">
                  <c:v>Plume Of Feathers ST129DH</c:v>
                </c:pt>
              </c:strCache>
            </c:strRef>
          </c:cat>
          <c:val>
            <c:numRef>
              <c:f>'Sheet1'!$C$2:$C$5</c:f>
              <c:numCache>
                <c:formatCode>General</c:formatCode>
                <c:ptCount val="4"/>
                <c:pt idx="0">
                  <c:v>0.0632</c:v>
                </c:pt>
                <c:pt idx="1">
                  <c:v>0.0006</c:v>
                </c:pt>
                <c:pt idx="2">
                  <c:v>0.0006</c:v>
                </c:pt>
                <c:pt idx="3">
                  <c:v>0.9354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0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Lunar Wedgwood ST129ER</c:v>
                </c:pt>
                <c:pt idx="1">
                  <c:v>Lunar Stripe Payments ST129ER</c:v>
                </c:pt>
              </c:strCache>
            </c:strRef>
          </c:cat>
          <c:val>
            <c:numRef>
              <c:f>'Sheet1'!$D$2:$D$5</c:f>
              <c:numCache>
                <c:formatCode>General</c:formatCode>
                <c:ptCount val="4"/>
                <c:pt idx="0">
                  <c:v>0.0038</c:v>
                </c:pt>
                <c:pt idx="1">
                  <c:v>0.0006</c:v>
                </c:pt>
                <c:pt idx="2">
                  <c:v>0.0006</c:v>
                </c:pt>
                <c:pt idx="3">
                  <c:v>-0.0051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1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2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3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7195164974607409"/>
          <c:y val="0.028981141881795684"/>
          <c:w val="0.87665894018354529"/>
          <c:h val="0.780626545636800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0.42832634794904</c:v>
                </c:pt>
                <c:pt idx="1">
                  <c:v>0.680211933727364</c:v>
                </c:pt>
                <c:pt idx="2">
                  <c:v>0.442544731500325</c:v>
                </c:pt>
                <c:pt idx="3">
                  <c:v>0.884067352619711</c:v>
                </c:pt>
                <c:pt idx="4">
                  <c:v>0.87879521804374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465310496"/>
        <c:axId val="674494656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OK Match</c:v>
                </c:pt>
              </c:strCache>
            </c:strRef>
          </c:tx>
          <c:spPr>
            <a:ln w="25400">
              <a:solidFill>
                <a:srgbClr val="4FC042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0.7</c:v>
                </c:pt>
                <c:pt idx="1">
                  <c:v>0.7</c:v>
                </c:pt>
                <c:pt idx="2">
                  <c:v>0.7</c:v>
                </c:pt>
                <c:pt idx="3">
                  <c:v>0.7</c:v>
                </c:pt>
                <c:pt idx="4">
                  <c:v>0.7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Perfect Match</c:v>
                </c:pt>
              </c:strCache>
            </c:strRef>
          </c:tx>
          <c:spPr>
            <a:ln w="25400">
              <a:solidFill>
                <a:srgbClr val="FDBC05"/>
              </a:solidFill>
              <a:prstDash val="solid"/>
              <a:round/>
            </a:ln>
            <a:effectLst/>
          </c:spPr>
          <c:marker>
            <c:symbol val="none"/>
          </c:marker>
          <c:cat>
            <c:strRef>
              <c:f>'Sheet1'!$A$2:$A$6</c:f>
              <c:strCache>
                <c:ptCount val="5"/>
                <c:pt idx="0">
                  <c:v>Fireside Town &amp; City</c:v>
                </c:pt>
                <c:pt idx="1">
                  <c:v>Fireside Collection</c:v>
                </c:pt>
                <c:pt idx="2">
                  <c:v>Mighty Local</c:v>
                </c:pt>
                <c:pt idx="3">
                  <c:v>Our Local</c:v>
                </c:pt>
                <c:pt idx="4">
                  <c:v>Fireside Inns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smooth val="0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465310496"/>
        <c:axId val="674494656"/>
      </c:lineChart>
      <c:catAx>
        <c:axId val="46531049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674494656"/>
        <c:crosses val="autoZero"/>
        <c:auto val="1"/>
        <c:lblAlgn val="ctr"/>
        <c:lblOffset val="100"/>
        <c:noMultiLvlLbl val="0"/>
      </c:catAx>
      <c:valAx>
        <c:axId val="67449465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465310496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egendEntry>
        <c:idx val="0"/>
        <c:delete val="1"/>
      </c:legendEntry>
      <c:layout>
        <c:manualLayout>
          <c:xMode val="edge"/>
          <c:yMode val="edge"/>
          <c:x val="0.2875835073117734"/>
          <c:y val="0.91744133071755041"/>
          <c:w val="0.42245608584537614"/>
          <c:h val="0.04376182361874574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4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4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09361528757337316"/>
          <c:y val="0.074179455520350268"/>
          <c:w val="0.83239026358280876"/>
          <c:h val="0.76754836815047833"/>
        </c:manualLayout>
      </c:layout>
      <c:radarChart>
        <c:radarStyle val="filled"/>
        <c:ser>
          <c:idx val="0"/>
          <c:order val="0"/>
          <c:tx>
            <c:strRef>
              <c:f>Sheet1!$B$1</c:f>
              <c:strCache>
                <c:ptCount val="1"/>
                <c:pt idx="0">
                  <c:v>Plume Of Feathers</c:v>
                </c:pt>
              </c:strCache>
            </c:strRef>
          </c:tx>
          <c:spPr>
            <a:solidFill>
              <a:srgbClr val="2EADE4">
                <a:alpha val="50000"/>
              </a:srgbClr>
            </a:solidFill>
            <a:ln w="12700">
              <a:solidFill>
                <a:srgbClr val="2EADE4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'Sheet1'!$B$2:$B$9</c:f>
              <c:numCache>
                <c:formatCode>General</c:formatCode>
                <c:ptCount val="8"/>
                <c:pt idx="0">
                  <c:v>0.2063</c:v>
                </c:pt>
                <c:pt idx="1">
                  <c:v>0.0278</c:v>
                </c:pt>
                <c:pt idx="2">
                  <c:v>0.2926</c:v>
                </c:pt>
                <c:pt idx="3">
                  <c:v>0.1184</c:v>
                </c:pt>
                <c:pt idx="4">
                  <c:v>0.0574</c:v>
                </c:pt>
                <c:pt idx="5">
                  <c:v>0.0903</c:v>
                </c:pt>
                <c:pt idx="6">
                  <c:v>0.042</c:v>
                </c:pt>
                <c:pt idx="7">
                  <c:v>0.1648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Local Catchment</c:v>
                </c:pt>
              </c:strCache>
            </c:strRef>
          </c:tx>
          <c:spPr>
            <a:solidFill>
              <a:srgbClr val="142561">
                <a:alpha val="50000"/>
              </a:srgbClr>
            </a:solidFill>
            <a:ln w="12700">
              <a:solidFill>
                <a:srgbClr val="142561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'Sheet1'!$C$2:$C$9</c:f>
              <c:numCache>
                <c:formatCode>General</c:formatCode>
                <c:ptCount val="8"/>
                <c:pt idx="0">
                  <c:v>0.1641</c:v>
                </c:pt>
                <c:pt idx="1">
                  <c:v>0.045</c:v>
                </c:pt>
                <c:pt idx="2">
                  <c:v>0.1237</c:v>
                </c:pt>
                <c:pt idx="3">
                  <c:v>0.0298</c:v>
                </c:pt>
                <c:pt idx="4">
                  <c:v>0.1161</c:v>
                </c:pt>
                <c:pt idx="5">
                  <c:v>0.1169</c:v>
                </c:pt>
                <c:pt idx="6">
                  <c:v>0.0794</c:v>
                </c:pt>
                <c:pt idx="7">
                  <c:v>0.3245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Punch T&amp;L</c:v>
                </c:pt>
              </c:strCache>
            </c:strRef>
          </c:tx>
          <c:spPr>
            <a:solidFill>
              <a:srgbClr val="FA8D38">
                <a:alpha val="50000"/>
              </a:srgbClr>
            </a:solidFill>
            <a:ln w="12700">
              <a:solidFill>
                <a:srgbClr val="FA8D38"/>
              </a:solidFill>
              <a:prstDash val="solid"/>
              <a:round/>
            </a:ln>
            <a:effectLst/>
          </c:spPr>
          <c:cat>
            <c:strRef>
              <c:f>'Sheet1'!$E$2:$E$9</c:f>
              <c:strCache>
                <c:ptCount val="8"/>
                <c:pt idx="0">
                  <c:v>Family Familiar</c:v>
                </c:pt>
                <c:pt idx="1">
                  <c:v>Occasional &amp; Local</c:v>
                </c:pt>
                <c:pt idx="2">
                  <c:v>Mid-Week Seniors</c:v>
                </c:pt>
                <c:pt idx="3">
                  <c:v>Part Of The Pub</c:v>
                </c:pt>
                <c:pt idx="4">
                  <c:v>Metro Sophisticates</c:v>
                </c:pt>
                <c:pt idx="5">
                  <c:v>Young &amp; Connected</c:v>
                </c:pt>
                <c:pt idx="6">
                  <c:v>Bubbly Weekenders</c:v>
                </c:pt>
                <c:pt idx="7">
                  <c:v>Upmarket Diners</c:v>
                </c:pt>
              </c:strCache>
            </c:strRef>
          </c:cat>
          <c:val>
            <c:numRef>
              <c:f>'Sheet1'!$D$2:$D$9</c:f>
              <c:numCache>
                <c:formatCode>General</c:formatCode>
                <c:ptCount val="8"/>
                <c:pt idx="0">
                  <c:v>0.0889</c:v>
                </c:pt>
                <c:pt idx="1">
                  <c:v>0.0607</c:v>
                </c:pt>
                <c:pt idx="2">
                  <c:v>0.2867</c:v>
                </c:pt>
                <c:pt idx="3">
                  <c:v>0.1139</c:v>
                </c:pt>
                <c:pt idx="4">
                  <c:v>0.1122</c:v>
                </c:pt>
                <c:pt idx="5">
                  <c:v>0.1103</c:v>
                </c:pt>
                <c:pt idx="6">
                  <c:v>0.0712</c:v>
                </c:pt>
                <c:pt idx="7">
                  <c:v>0.1556</c:v>
                </c:pt>
              </c:numCache>
            </c:numRef>
          </c:val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axId val="1201977920"/>
        <c:axId val="1975830976"/>
      </c:radarChart>
      <c:catAx>
        <c:axId val="12019779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975830976"/>
        <c:crosses val="autoZero"/>
        <c:auto val="1"/>
        <c:lblAlgn val="ctr"/>
        <c:lblOffset val="100"/>
        <c:noMultiLvlLbl val="0"/>
      </c:catAx>
      <c:valAx>
        <c:axId val="1975830976"/>
        <c:scaling>
          <c:orientation val="minMax"/>
        </c:scaling>
        <c:delete val="0"/>
        <c:axPos val="l"/>
        <c:majorGridlines>
          <c:spPr>
            <a:ln>
              <a:solidFill>
                <a:srgbClr val="D9D9D9"/>
              </a:solidFill>
              <a:prstDash val="solid"/>
              <a:round/>
            </a:ln>
          </c:spPr>
        </c:majorGridlines>
        <c:numFmt formatCode="0%" sourceLinked="0"/>
        <c:majorTickMark val="none"/>
        <c:minorTickMark val="none"/>
        <c:tickLblPos val="nextTo"/>
        <c:spPr>
          <a:ln>
            <a:noFill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201977920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t"/>
      <c:legendEntry>
        <c:idx val="1"/>
        <c:txPr>
          <a:bodyPr/>
          <a:lstStyle/>
          <a:p>
            <a:pPr>
              <a:defRPr b="0" sz="8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</c:legendEntry>
      <c:layout>
        <c:manualLayout>
          <c:xMode val="edge"/>
          <c:yMode val="edge"/>
          <c:x val="0"/>
          <c:y val="0.94337913910013982"/>
          <c:w val="1"/>
          <c:h val="0.052891099389281319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9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4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5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Competitor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'Sheet1'!$B$2:$B$6</c:f>
              <c:numCache>
                <c:formatCode>General</c:formatCode>
                <c:ptCount val="5"/>
                <c:pt idx="0">
                  <c:v>0.8392</c:v>
                </c:pt>
                <c:pt idx="1">
                  <c:v>0.1316</c:v>
                </c:pt>
                <c:pt idx="2">
                  <c:v>0.0227</c:v>
                </c:pt>
                <c:pt idx="3">
                  <c:v>0.0037</c:v>
                </c:pt>
                <c:pt idx="4">
                  <c:v>0.0025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Plume Of Feathers ST129DH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'Sheet1'!$A$2:$A$6</c:f>
              <c:strCache>
                <c:ptCount val="5"/>
                <c:pt idx="0">
                  <c:v>Once Per Year</c:v>
                </c:pt>
                <c:pt idx="1">
                  <c:v>2-3 Times Per Year</c:v>
                </c:pt>
                <c:pt idx="2">
                  <c:v>4-5 Times Per Year</c:v>
                </c:pt>
                <c:pt idx="3">
                  <c:v>6-9 Times Per Year</c:v>
                </c:pt>
                <c:pt idx="4">
                  <c:v>10+ Times Per Year</c:v>
                </c:pt>
              </c:strCache>
            </c:strRef>
          </c:cat>
          <c:val>
            <c:numRef>
              <c:f>'Sheet1'!$C$2:$C$6</c:f>
              <c:numCache>
                <c:formatCode>General</c:formatCode>
                <c:ptCount val="5"/>
                <c:pt idx="0">
                  <c:v>0.5365</c:v>
                </c:pt>
                <c:pt idx="1">
                  <c:v>0.2809</c:v>
                </c:pt>
                <c:pt idx="2">
                  <c:v>0.0844</c:v>
                </c:pt>
                <c:pt idx="3">
                  <c:v>0.0472</c:v>
                </c:pt>
                <c:pt idx="4">
                  <c:v>0.0507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795728120525421"/>
          <c:y val="0.090272246991608"/>
          <c:w val="0.85810532227926073"/>
          <c:h val="0.81945550601678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Series1</c:v>
                </c:pt>
              </c:strCache>
            </c:strRef>
          </c:tx>
          <c:spPr>
            <a:solidFill>
              <a:srgbClr val="4FC042"/>
            </a:solidFill>
            <a:ln>
              <a:noFill/>
              <a:round/>
            </a:ln>
            <a:effectLst/>
          </c:spPr>
          <c:invertIfNegative val="1"/>
          <c:dLbls>
            <c:numFmt formatCode="0%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Once Per Year</c:v>
                </c:pt>
                <c:pt idx="1">
                  <c:v>2-3 Times Per Year</c:v>
                </c:pt>
              </c:strCache>
            </c:strRef>
          </c:cat>
          <c:val>
            <c:numRef>
              <c:f>'Sheet1'!$D$2:$D$6</c:f>
              <c:numCache>
                <c:formatCode>General</c:formatCode>
                <c:ptCount val="5"/>
                <c:pt idx="0">
                  <c:v>-0.3027</c:v>
                </c:pt>
                <c:pt idx="1">
                  <c:v>0.1493</c:v>
                </c:pt>
                <c:pt idx="2">
                  <c:v>0.0617</c:v>
                </c:pt>
                <c:pt idx="3">
                  <c:v>0.0435</c:v>
                </c:pt>
                <c:pt idx="4">
                  <c:v>0.0482</c:v>
                </c:pt>
              </c:numCache>
            </c:numRef>
          </c:val>
          <c:shape val="box"/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C04242"/>
                  </a:solidFill>
                  <a:ln>
                    <a:noFill/>
                    <a:round/>
                  </a:ln>
                </c14:spPr>
              </c14:invertSolidFillFmt>
            </c:ext>
          </c:extLst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27"/>
        <c:axId val="156335232"/>
        <c:axId val="156333984"/>
      </c:barChart>
      <c:catAx>
        <c:axId val="156335232"/>
        <c:scaling>
          <c:orientation val="minMax"/>
        </c:scaling>
        <c:delete val="1"/>
        <c:axPos val="b"/>
        <c:numFmt formatCode="General" sourceLinked="0"/>
        <c:majorTickMark val="none"/>
        <c:minorTickMark val="none"/>
        <c:tickLblPos val="nextTo"/>
        <c:crossAx val="156333984"/>
        <c:crosses val="autoZero"/>
        <c:auto val="1"/>
        <c:lblAlgn val="ctr"/>
        <c:lblOffset val="100"/>
        <c:noMultiLvlLbl val="0"/>
      </c:catAx>
      <c:valAx>
        <c:axId val="156333984"/>
        <c:scaling>
          <c:orientation val="minMax"/>
        </c:scaling>
        <c:delete val="0"/>
        <c:axPos val="l"/>
        <c:numFmt formatCode="0%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56335232"/>
        <c:crosses val="autoZero"/>
        <c:crossBetween val="between"/>
      </c:valAx>
      <c:spPr>
        <a:noFill/>
        <a:ln>
          <a:noFill/>
          <a:round/>
        </a:ln>
        <a:effectLst/>
      </c:spPr>
    </c:plotArea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8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c:chart>
    <c:title>
      <c:layout/>
      <c:overlay val="0"/>
      <c:spPr>
        <a:ln>
          <a:noFill/>
          <a:round/>
        </a:ln>
      </c:spPr>
      <c:txPr>
        <a:bodyPr/>
        <a:lstStyle/>
        <a:p>
          <a:pPr>
            <a:defRPr b="1" sz="1860" baseline="0"/>
          </a:pPr>
        </a:p>
      </c:txPr>
    </c:title>
    <c:plotArea>
      <c:layout/>
      <c:barChart>
        <c:barDir val="col"/>
        <c:grouping val="clustered"/>
        <c:axId val="59983360"/>
        <c:axId val="57253888"/>
      </c:barChart>
      <c:catAx>
        <c:axId val="5998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7253888"/>
        <c:crosses val="autoZero"/>
        <c:auto val="1"/>
        <c:lblAlgn val="ctr"/>
        <c:lblOffset val="100"/>
        <c:noMultiLvlLbl val="0"/>
      </c:catAx>
      <c:valAx>
        <c:axId val="57253888"/>
        <c:scaling>
          <c:orientation val="minMax"/>
        </c:scaling>
        <c:delete val="0"/>
        <c:axPos val="l"/>
        <c:majorGridlines/>
        <c:numFmt formatCode="General" sourceLinked="0"/>
        <c:majorTickMark val="out"/>
        <c:minorTickMark val="none"/>
        <c:tickLblPos val="nextTo"/>
        <c:crossAx val="59983360"/>
        <c:crosses val="autoZero"/>
        <c:crossBetween val="between"/>
      </c:valAx>
      <c:spPr>
        <a:solidFill>
          <a:srgbClr val="FFFFFF"/>
        </a:solidFill>
        <a:ln>
          <a:noFill/>
          <a:round/>
        </a:ln>
      </c:spPr>
    </c:plotArea>
    <c:legend>
      <c:legendPos val="r"/>
      <c:layout/>
      <c:overlay val="0"/>
      <c:spPr/>
    </c:legend>
    <c:plotVisOnly val="1"/>
    <c:dispBlanksAs val="gap"/>
  </c:chart>
  <c:spPr>
    <a:solidFill>
      <a:srgbClr val="FFFFFF"/>
    </a:solidFill>
  </c:spPr>
  <c:externalData r:id="rId1">
    <c:autoUpdate val="0"/>
  </c:externalData>
</c:chartSpace>
</file>

<file path=ppt/charts/chart9.xml><?xml version="1.0" encoding="utf-8"?>
<c:chartSpace xmlns:a="http://schemas.openxmlformats.org/drawingml/2006/main" xmlns:r="http://schemas.openxmlformats.org/officeDocument/2006/relationships" xmlns:c="http://schemas.openxmlformats.org/drawingml/2006/chart">
  <c:date1904 val="0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58824550553441"/>
          <c:y val="0.042361057701551658"/>
          <c:w val="0.8554743443406283"/>
          <c:h val="0.658029740044992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22/02/2023 - 14/02/2024</c:v>
                </c:pt>
              </c:strCache>
            </c:strRef>
          </c:tx>
          <c:spPr>
            <a:solidFill>
              <a:srgbClr val="142561"/>
            </a:solidFill>
            <a:ln>
              <a:noFill/>
              <a:round/>
            </a:ln>
            <a:effectLst/>
          </c:spPr>
          <c:invertIfNegative val="0"/>
          <c:dPt>
            <c:idx val="0"/>
            <c:bubble3D val="0"/>
            <c:invertIfNegative val="0"/>
            <c:spPr>
              <a:solidFill>
                <a:srgbClr val="142561"/>
              </a:solidFill>
              <a:ln>
                <a:noFill/>
                <a:round/>
              </a:ln>
              <a:effectLst/>
            </c:spPr>
          </c:dPt>
          <c:cat>
            <c:strRef>
              <c:f>'Sheet1'!$A$2:$A$3</c:f>
              <c:strCache>
                <c:ptCount val="2"/>
                <c:pt idx="0">
                  <c:v>Plume Of Feathers ST129DH</c:v>
                </c:pt>
                <c:pt idx="1">
                  <c:v>Lunar Wedgwood ST129ER</c:v>
                </c:pt>
              </c:strCache>
            </c:strRef>
          </c:cat>
          <c:val>
            <c:numRef>
              <c:f>'Sheet1'!$B$2:$B$3</c:f>
              <c:numCache>
                <c:formatCode>General</c:formatCode>
                <c:ptCount val="2"/>
                <c:pt idx="0">
                  <c:v>17.1344</c:v>
                </c:pt>
                <c:pt idx="1">
                  <c:v>138.0324</c:v>
                </c:pt>
              </c:numCache>
            </c:numRef>
          </c:val>
          <c:shape val="box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29/01/2025 - 21/01/2026</c:v>
                </c:pt>
              </c:strCache>
            </c:strRef>
          </c:tx>
          <c:spPr>
            <a:solidFill>
              <a:srgbClr val="2EADE4"/>
            </a:solidFill>
            <a:ln>
              <a:noFill/>
              <a:round/>
            </a:ln>
            <a:effectLst/>
          </c:spPr>
          <c:invertIfNegative val="0"/>
          <c:dLbls>
            <c:numFmt formatCode="£0.00" sourceLinked="0"/>
            <c:spPr>
              <a:noFill/>
              <a:ln>
                <a:noFill/>
                <a:round/>
              </a:ln>
              <a:effectLst/>
            </c:spPr>
            <c:txPr>
              <a:bodyPr/>
              <a:lstStyle/>
              <a:p>
                <a:pPr>
                  <a:defRPr b="0" sz="900" baseline="0">
                    <a:solidFill>
                      <a:srgbClr val="404040"/>
                    </a:solidFill>
                    <a:latin typeface="Montserrat"/>
                    <a:ea typeface="Montserrat"/>
                    <a:cs typeface="Montserrat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>
                      <a:solidFill>
                        <a:srgbClr val="A6A6A6"/>
                      </a:solidFill>
                      <a:prstDash val="solid"/>
                      <a:round/>
                    </a:ln>
                  </c:spPr>
                </c15:leaderLines>
              </c:ext>
            </c:extLst>
          </c:dLbls>
          <c:cat>
            <c:strRef>
              <c:f>'Sheet1'!$A$2:$A$3</c:f>
              <c:strCache>
                <c:ptCount val="2"/>
                <c:pt idx="0">
                  <c:v>Plume Of Feathers ST129DH</c:v>
                </c:pt>
                <c:pt idx="1">
                  <c:v>Lunar Wedgwood ST129ER</c:v>
                </c:pt>
              </c:strCache>
            </c:strRef>
          </c:cat>
          <c:val>
            <c:numRef>
              <c:f>'Sheet1'!$C$2:$C$3</c:f>
              <c:numCache>
                <c:formatCode>General</c:formatCode>
                <c:ptCount val="2"/>
                <c:pt idx="0">
                  <c:v>17.3217</c:v>
                </c:pt>
                <c:pt idx="1">
                  <c:v>65.9063</c:v>
                </c:pt>
              </c:numCache>
            </c:numRef>
          </c:val>
          <c:shape val="box"/>
        </c:ser>
        <c:dLbls>
          <c:numFmt formatCode="General" sourceLinked="1"/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219"/>
        <c:overlap val="-8"/>
        <c:axId val="1099973248"/>
        <c:axId val="1099974080"/>
      </c:barChart>
      <c:catAx>
        <c:axId val="10999732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rgbClr val="D9D9D9"/>
            </a:solidFill>
            <a:prstDash val="solid"/>
            <a:round/>
          </a:ln>
        </c:spPr>
        <c:txPr>
          <a:bodyPr rot="-1500000"/>
          <a:p>
            <a:pPr algn="ctr">
              <a:defRPr sz="7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4080"/>
        <c:crosses val="autoZero"/>
        <c:auto val="1"/>
        <c:lblAlgn val="ctr"/>
        <c:lblOffset val="100"/>
        <c:noMultiLvlLbl val="0"/>
      </c:catAx>
      <c:valAx>
        <c:axId val="1099974080"/>
        <c:scaling>
          <c:orientation val="minMax"/>
        </c:scaling>
        <c:delete val="0"/>
        <c:axPos val="l"/>
        <c:numFmt formatCode="£0.00" sourceLinked="0"/>
        <c:majorTickMark val="out"/>
        <c:minorTickMark val="none"/>
        <c:tickLblPos val="nextTo"/>
        <c:spPr>
          <a:ln>
            <a:solidFill>
              <a:srgbClr val="E7E6E6"/>
            </a:solidFill>
            <a:prstDash val="solid"/>
            <a:round/>
          </a:ln>
        </c:spPr>
        <c:txPr>
          <a:bodyPr/>
          <a:p>
            <a:pPr algn="ctr">
              <a:defRPr sz="900" baseline="0">
                <a:solidFill>
                  <a:srgbClr val="595959"/>
                </a:solidFill>
                <a:latin typeface="Montserrat"/>
                <a:ea typeface="Montserrat"/>
                <a:cs typeface="Montserrat"/>
              </a:defRPr>
            </a:pPr>
          </a:p>
        </c:txPr>
        <c:crossAx val="1099973248"/>
        <c:crosses val="autoZero"/>
        <c:crossBetween val="between"/>
      </c:valAx>
      <c:spPr>
        <a:noFill/>
        <a:ln>
          <a:noFill/>
          <a:round/>
        </a:ln>
        <a:effectLst/>
      </c:spPr>
    </c:plotArea>
    <c:legend>
      <c:legendPos val="b"/>
      <c:layout>
        <c:manualLayout>
          <c:xMode val="edge"/>
          <c:yMode val="edge"/>
          <c:x val="0.0050681491468499212"/>
          <c:y val="0.90038322694149087"/>
          <c:w val="0.41754724409448812"/>
          <c:h val="0.099616699630498448"/>
        </c:manualLayout>
      </c:layout>
      <c:overlay val="0"/>
      <c:spPr>
        <a:noFill/>
        <a:ln>
          <a:noFill/>
          <a:round/>
        </a:ln>
        <a:effectLst/>
      </c:spPr>
      <c:txPr>
        <a:bodyPr/>
        <a:lstStyle/>
        <a:p>
          <a:pPr>
            <a:defRPr b="0" sz="800" baseline="0">
              <a:solidFill>
                <a:srgbClr val="595959"/>
              </a:solidFill>
              <a:latin typeface="Montserrat"/>
              <a:ea typeface="Montserrat"/>
              <a:cs typeface="Montserrat"/>
            </a:defRPr>
          </a:pPr>
        </a:p>
      </c:txPr>
    </c:legend>
    <c:plotVisOnly val="1"/>
    <c:dispBlanksAs val="gap"/>
  </c:chart>
  <c:spPr>
    <a:noFill/>
    <a:ln>
      <a:noFill/>
      <a:round/>
    </a:ln>
    <a:effectLst/>
  </c:spPr>
  <c:txPr xmlns:c="http://schemas.openxmlformats.org/drawingml/2006/chart">
    <a:bodyPr xmlns:a="http://schemas.openxmlformats.org/drawingml/2006/main"/>
    <a:lstStyle xmlns:a="http://schemas.openxmlformats.org/drawingml/2006/main"/>
    <a:p xmlns:a="http://schemas.openxmlformats.org/drawingml/2006/main"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5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1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ln>
            <a:headEnd type="none"/>
            <a:tailEnd type="none"/>
          </a:ln>
        </p:spPr>
        <p:txBody>
          <a:bodyPr anchor="b" wrap="square"/>
          <a:lstStyle>
            <a:lvl1pPr algn="ctr"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ln>
            <a:headEnd type="none"/>
            <a:tailEnd type="none"/>
          </a:ln>
        </p:spPr>
        <p:txBody>
          <a:bodyPr wrap="square"/>
          <a:lstStyle>
            <a:lvl1pPr marL="0" indent="0" algn="ctr">
              <a:buNone/>
              <a:defRPr sz="2400" dirty="0"/>
            </a:lvl1pPr>
            <a:lvl2pPr marL="457200" indent="0" algn="ctr">
              <a:buNone/>
              <a:defRPr sz="2000" dirty="0"/>
            </a:lvl2pPr>
            <a:lvl3pPr marL="914400" indent="0" algn="ctr">
              <a:buNone/>
              <a:defRPr sz="1800" dirty="0"/>
            </a:lvl3pPr>
            <a:lvl4pPr marL="1371600" indent="0" algn="ctr">
              <a:buNone/>
              <a:defRPr sz="1600" dirty="0"/>
            </a:lvl4pPr>
            <a:lvl5pPr marL="1828800" indent="0" algn="ctr">
              <a:buNone/>
              <a:defRPr sz="1600" dirty="0"/>
            </a:lvl5pPr>
            <a:lvl6pPr marL="2286000" indent="0" algn="ctr">
              <a:buNone/>
              <a:defRPr sz="1600" dirty="0"/>
            </a:lvl6pPr>
            <a:lvl7pPr marL="2743200" indent="0" algn="ctr">
              <a:buNone/>
              <a:defRPr sz="1600" dirty="0"/>
            </a:lvl7pPr>
            <a:lvl8pPr marL="3200400" indent="0" algn="ctr">
              <a:buNone/>
              <a:defRPr sz="1600" dirty="0"/>
            </a:lvl8pPr>
            <a:lvl9pPr marL="3657600" indent="0" algn="ctr">
              <a:buNone/>
              <a:defRPr sz="1600" dirty="0"/>
            </a:lvl9pPr>
          </a:lstStyle>
          <a:p>
            <a:pPr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ln>
            <a:headEnd type="none"/>
            <a:tailEnd type="none"/>
          </a:ln>
        </p:spPr>
        <p:txBody>
          <a:bodyPr vert="eaVert"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60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2400" dirty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 dirty="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 dirty="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 dirty="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ln>
            <a:headEnd type="none"/>
            <a:tailEnd type="none"/>
          </a:ln>
        </p:spPr>
        <p:txBody>
          <a:bodyPr anchor="b" wrap="square"/>
          <a:lstStyle>
            <a:lvl1pPr marL="0" indent="0">
              <a:buNone/>
              <a:defRPr sz="2400" b="1" dirty="0"/>
            </a:lvl1pPr>
            <a:lvl2pPr marL="457200" indent="0">
              <a:buNone/>
              <a:defRPr sz="2000" b="1" dirty="0"/>
            </a:lvl2pPr>
            <a:lvl3pPr marL="914400" indent="0">
              <a:buNone/>
              <a:defRPr sz="1800" b="1" dirty="0"/>
            </a:lvl3pPr>
            <a:lvl4pPr marL="1371600" indent="0">
              <a:buNone/>
              <a:defRPr sz="1600" b="1" dirty="0"/>
            </a:lvl4pPr>
            <a:lvl5pPr marL="1828800" indent="0">
              <a:buNone/>
              <a:defRPr sz="1600" b="1" dirty="0"/>
            </a:lvl5pPr>
            <a:lvl6pPr marL="2286000" indent="0">
              <a:buNone/>
              <a:defRPr sz="1600" b="1" dirty="0"/>
            </a:lvl6pPr>
            <a:lvl7pPr marL="2743200" indent="0">
              <a:buNone/>
              <a:defRPr sz="1600" b="1" dirty="0"/>
            </a:lvl7pPr>
            <a:lvl8pPr marL="3200400" indent="0">
              <a:buNone/>
              <a:defRPr sz="1600" b="1" dirty="0"/>
            </a:lvl8pPr>
            <a:lvl9pPr marL="3657600" indent="0">
              <a:buNone/>
              <a:defRPr sz="1600" b="1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>
              <a:defRPr sz="3200" dirty="0"/>
            </a:lvl1pPr>
            <a:lvl2pPr>
              <a:defRPr sz="2800" dirty="0"/>
            </a:lvl2pPr>
            <a:lvl3pPr>
              <a:defRPr sz="2400" dirty="0"/>
            </a:lvl3pPr>
            <a:lvl4pPr>
              <a:defRPr sz="2000" dirty="0"/>
            </a:lvl4pPr>
            <a:lvl5pPr>
              <a:defRPr sz="2000" dirty="0"/>
            </a:lvl5pPr>
            <a:lvl6pPr>
              <a:defRPr sz="2000" dirty="0"/>
            </a:lvl6pPr>
            <a:lvl7pPr>
              <a:defRPr sz="2000" dirty="0"/>
            </a:lvl7pPr>
            <a:lvl8pPr>
              <a:defRPr sz="2000" dirty="0"/>
            </a:lvl8pPr>
            <a:lvl9pPr>
              <a:defRPr sz="2000" dirty="0"/>
            </a:lvl9pPr>
          </a:lstStyle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ln>
            <a:headEnd type="none"/>
            <a:tailEnd type="none"/>
          </a:ln>
        </p:spPr>
        <p:txBody>
          <a:bodyPr anchor="b" wrap="square"/>
          <a:lstStyle>
            <a:lvl1pPr>
              <a:defRPr sz="3200" dirty="0"/>
            </a:lvl1pPr>
          </a:lstStyle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3200" dirty="0"/>
            </a:lvl1pPr>
            <a:lvl2pPr marL="457200" indent="0">
              <a:buNone/>
              <a:defRPr sz="2800" dirty="0"/>
            </a:lvl2pPr>
            <a:lvl3pPr marL="914400" indent="0">
              <a:buNone/>
              <a:defRPr sz="2400" dirty="0"/>
            </a:lvl3pPr>
            <a:lvl4pPr marL="1371600" indent="0">
              <a:buNone/>
              <a:defRPr sz="2000" dirty="0"/>
            </a:lvl4pPr>
            <a:lvl5pPr marL="1828800" indent="0">
              <a:buNone/>
              <a:defRPr sz="2000" dirty="0"/>
            </a:lvl5pPr>
            <a:lvl6pPr marL="2286000" indent="0">
              <a:buNone/>
              <a:defRPr sz="2000" dirty="0"/>
            </a:lvl6pPr>
            <a:lvl7pPr marL="2743200" indent="0">
              <a:buNone/>
              <a:defRPr sz="2000" dirty="0"/>
            </a:lvl7pPr>
            <a:lvl8pPr marL="3200400" indent="0">
              <a:buNone/>
              <a:defRPr sz="2000" dirty="0"/>
            </a:lvl8pPr>
            <a:lvl9pPr marL="3657600" indent="0">
              <a:buNone/>
              <a:defRPr sz="2000" dirty="0"/>
            </a:lvl9pPr>
          </a:lstStyle>
          <a:p>
            <a:pPr/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ln>
            <a:headEnd type="none"/>
            <a:tailEnd type="none"/>
          </a:ln>
        </p:spPr>
        <p:txBody>
          <a:bodyPr wrap="square"/>
          <a:lstStyle>
            <a:lvl1pPr marL="0" indent="0">
              <a:buNone/>
              <a:defRPr sz="1600" dirty="0"/>
            </a:lvl1pPr>
            <a:lvl2pPr marL="457200" indent="0">
              <a:buNone/>
              <a:defRPr sz="1400" dirty="0"/>
            </a:lvl2pPr>
            <a:lvl3pPr marL="914400" indent="0">
              <a:buNone/>
              <a:defRPr sz="1200" dirty="0"/>
            </a:lvl3pPr>
            <a:lvl4pPr marL="1371600" indent="0">
              <a:buNone/>
              <a:defRPr sz="1000" dirty="0"/>
            </a:lvl4pPr>
            <a:lvl5pPr marL="1828800" indent="0">
              <a:buNone/>
              <a:defRPr sz="1000" dirty="0"/>
            </a:lvl5pPr>
            <a:lvl6pPr marL="2286000" indent="0">
              <a:buNone/>
              <a:defRPr sz="1000" dirty="0"/>
            </a:lvl6pPr>
            <a:lvl7pPr marL="2743200" indent="0">
              <a:buNone/>
              <a:defRPr sz="1000" dirty="0"/>
            </a:lvl7pPr>
            <a:lvl8pPr marL="3200400" indent="0">
              <a:buNone/>
              <a:defRPr sz="1000" dirty="0"/>
            </a:lvl8pPr>
            <a:lvl9pPr marL="3657600" indent="0">
              <a:buNone/>
              <a:defRPr sz="1000" dirty="0"/>
            </a:lvl9pPr>
          </a:lstStyle>
          <a:p>
            <a:pPr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headEnd type="none"/>
            <a:tailEnd type="none"/>
          </a:ln>
        </p:spPr>
        <p:txBody>
          <a:bodyPr wrap="square"/>
          <a:lstStyle/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&#65279;<?xml version="1.0" encoding="utf-8" standalone="yes"?>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>
            <a:normAutofit/>
          </a:bodyPr>
          <a:lstStyle/>
          <a:p>
            <a:pPr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wrap="square">
            <a:normAutofit/>
          </a:bodyPr>
          <a:lstStyle/>
          <a:p>
            <a:pPr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l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4DE0A778-0017-4C63-95AB-A5EF0DCCE56C}" type="datetimeFigureOut">
              <a:rPr lang="en-GB" dirty="0"/>
              <a:t>10/05/2024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ct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headEnd type="none"/>
            <a:tailEnd type="none"/>
          </a:ln>
        </p:spPr>
        <p:txBody>
          <a:bodyPr lIns="91440" tIns="45720" rIns="91440" bIns="45720" anchor="ctr" wrap="square"/>
          <a:lstStyle>
            <a:lvl1pPr algn="r">
              <a:defRPr sz="1200" dirty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/>
            <a:fld id="{30DCA2EA-7626-49FF-B973-213EEDB2C2D4}" type="slidenum">
              <a:rPr lang="en-GB" dirty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rtl="0" algn="l" defTabSz="914400">
        <a:lnSpc>
          <a:spcPct val="90000"/>
        </a:lnSpc>
        <a:spcBef>
          <a:spcPct val="0"/>
        </a:spcBef>
        <a:buNone/>
        <a:defRPr sz="44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rtl="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rtl="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 defTabSz="914400">
        <a:defRPr lang="en-US" dirty="0"/>
      </a:defPPr>
      <a:lvl1pPr marL="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1pPr>
      <a:lvl2pPr marL="457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914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1371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8288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2860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27432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32004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3657600" rtl="0" algn="l" defTabSz="914400">
        <a:defRPr sz="1800" kern="1200" dirty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7" Type="http://schemas.openxmlformats.org/officeDocument/2006/relationships/image" Target="../media/image33.png" /><Relationship Id="rId48" Type="http://schemas.openxmlformats.org/officeDocument/2006/relationships/image" Target="../media/image2.png" /><Relationship Id="rId49" Type="http://schemas.openxmlformats.org/officeDocument/2006/relationships/image" Target="../media/image3.svg" /><Relationship Id="rId50" Type="http://schemas.openxmlformats.org/officeDocument/2006/relationships/image" Target="../media/image4.png" /><Relationship Id="rId51" Type="http://schemas.openxmlformats.org/officeDocument/2006/relationships/image" Target="../media/image5.svg" /><Relationship Id="rId52" Type="http://schemas.openxmlformats.org/officeDocument/2006/relationships/image" Target="../media/image6.png" /><Relationship Id="rId53" Type="http://schemas.openxmlformats.org/officeDocument/2006/relationships/image" Target="../media/image7.svg" /><Relationship Id="rId54" Type="http://schemas.openxmlformats.org/officeDocument/2006/relationships/image" Target="../media/image8.png" /><Relationship Id="rId55" Type="http://schemas.openxmlformats.org/officeDocument/2006/relationships/image" Target="../media/image9.svg" /><Relationship Id="rId56" Type="http://schemas.openxmlformats.org/officeDocument/2006/relationships/image" Target="../media/image10.png" /><Relationship Id="rId57" Type="http://schemas.openxmlformats.org/officeDocument/2006/relationships/image" Target="../media/image11.svg" /><Relationship Id="rId58" Type="http://schemas.openxmlformats.org/officeDocument/2006/relationships/image" Target="../media/image12.png" /><Relationship Id="rId59" Type="http://schemas.openxmlformats.org/officeDocument/2006/relationships/image" Target="../media/image13.svg" /><Relationship Id="rId60" Type="http://schemas.openxmlformats.org/officeDocument/2006/relationships/image" Target="../media/image14.png" /><Relationship Id="rId61" Type="http://schemas.openxmlformats.org/officeDocument/2006/relationships/image" Target="../media/image15.svg" /><Relationship Id="rId62" Type="http://schemas.openxmlformats.org/officeDocument/2006/relationships/image" Target="../media/image16.png" /><Relationship Id="rId63" Type="http://schemas.openxmlformats.org/officeDocument/2006/relationships/image" Target="../media/image17.svg" /><Relationship Id="rId64" Type="http://schemas.openxmlformats.org/officeDocument/2006/relationships/image" Target="../media/image18.png" /><Relationship Id="rId65" Type="http://schemas.openxmlformats.org/officeDocument/2006/relationships/image" Target="../media/image19.svg" /><Relationship Id="rId66" Type="http://schemas.openxmlformats.org/officeDocument/2006/relationships/image" Target="../media/image20.png" /><Relationship Id="rId67" Type="http://schemas.openxmlformats.org/officeDocument/2006/relationships/image" Target="../media/image21.svg" /><Relationship Id="rId68" Type="http://schemas.openxmlformats.org/officeDocument/2006/relationships/image" Target="../media/image22.png" /><Relationship Id="rId69" Type="http://schemas.openxmlformats.org/officeDocument/2006/relationships/image" Target="../media/image23.svg" /><Relationship Id="rId70" Type="http://schemas.openxmlformats.org/officeDocument/2006/relationships/image" Target="../media/image24.png" /><Relationship Id="rId71" Type="http://schemas.openxmlformats.org/officeDocument/2006/relationships/image" Target="../media/image25.svg" /><Relationship Id="rId72" Type="http://schemas.openxmlformats.org/officeDocument/2006/relationships/image" Target="../media/image26.png" /><Relationship Id="rId73" Type="http://schemas.openxmlformats.org/officeDocument/2006/relationships/image" Target="../media/image27.svg" /><Relationship Id="rId74" Type="http://schemas.openxmlformats.org/officeDocument/2006/relationships/image" Target="../media/image28.png" /><Relationship Id="rId75" Type="http://schemas.openxmlformats.org/officeDocument/2006/relationships/image" Target="../media/image29.svg" /><Relationship Id="rId76" Type="http://schemas.openxmlformats.org/officeDocument/2006/relationships/image" Target="../media/image30.png" /><Relationship Id="rId77" Type="http://schemas.openxmlformats.org/officeDocument/2006/relationships/image" Target="../media/image31.svg" /><Relationship Id="rId78" Type="http://schemas.openxmlformats.org/officeDocument/2006/relationships/image" Target="../media/image32.png" /><Relationship Id="rId79" Type="http://schemas.openxmlformats.org/officeDocument/2006/relationships/image" Target="../media/image33.svg" /><Relationship Id="rId80" Type="http://schemas.openxmlformats.org/officeDocument/2006/relationships/image" Target="../media/image30.png" /><Relationship Id="rId81" Type="http://schemas.openxmlformats.org/officeDocument/2006/relationships/image" Target="../media/image31.svg" /><Relationship Id="rId82" Type="http://schemas.openxmlformats.org/officeDocument/2006/relationships/image" Target="../media/image32.png" /><Relationship Id="rId83" Type="http://schemas.openxmlformats.org/officeDocument/2006/relationships/image" Target="../media/image33.svg" /><Relationship Id="rId84" Type="http://schemas.openxmlformats.org/officeDocument/2006/relationships/image" Target="../media/image30.png" /><Relationship Id="rId85" Type="http://schemas.openxmlformats.org/officeDocument/2006/relationships/image" Target="../media/image31.svg" /><Relationship Id="rId86" Type="http://schemas.openxmlformats.org/officeDocument/2006/relationships/image" Target="../media/image32.png" /><Relationship Id="rId87" Type="http://schemas.openxmlformats.org/officeDocument/2006/relationships/image" Target="../media/image33.svg" /><Relationship Id="rId88" Type="http://schemas.openxmlformats.org/officeDocument/2006/relationships/image" Target="../media/image34.png" /><Relationship Id="rId89" Type="http://schemas.openxmlformats.org/officeDocument/2006/relationships/image" Target="../media/image35.svg" /><Relationship Id="rId90" Type="http://schemas.openxmlformats.org/officeDocument/2006/relationships/image" Target="../media/image34.png" /><Relationship Id="rId91" Type="http://schemas.openxmlformats.org/officeDocument/2006/relationships/image" Target="../media/image35.svg" /><Relationship Id="rId92" Type="http://schemas.openxmlformats.org/officeDocument/2006/relationships/image" Target="../media/image34.png" /><Relationship Id="rId93" Type="http://schemas.openxmlformats.org/officeDocument/2006/relationships/image" Target="../media/image35.svg" /><Relationship Id="rId94" Type="http://schemas.openxmlformats.org/officeDocument/2006/relationships/image" Target="../media/image36.png" /><Relationship Id="rId95" Type="http://schemas.openxmlformats.org/officeDocument/2006/relationships/image" Target="../media/image37.svg" /><Relationship Id="rId96" Type="http://schemas.openxmlformats.org/officeDocument/2006/relationships/image" Target="../media/image36.png" /><Relationship Id="rId97" Type="http://schemas.openxmlformats.org/officeDocument/2006/relationships/image" Target="../media/image37.svg" /><Relationship Id="rId98" Type="http://schemas.openxmlformats.org/officeDocument/2006/relationships/image" Target="../media/image38.png" /><Relationship Id="rId99" Type="http://schemas.openxmlformats.org/officeDocument/2006/relationships/image" Target="../media/image39.svg" /><Relationship Id="rId100" Type="http://schemas.openxmlformats.org/officeDocument/2006/relationships/image" Target="../media/image40.png" /><Relationship Id="rId101" Type="http://schemas.openxmlformats.org/officeDocument/2006/relationships/image" Target="../media/image41.svg" /><Relationship Id="rId102" Type="http://schemas.openxmlformats.org/officeDocument/2006/relationships/image" Target="../media/image42.png" /><Relationship Id="rId103" Type="http://schemas.openxmlformats.org/officeDocument/2006/relationships/image" Target="../media/image43.svg" /><Relationship Id="rId104" Type="http://schemas.openxmlformats.org/officeDocument/2006/relationships/image" Target="../media/image44.png" /><Relationship Id="rId105" Type="http://schemas.openxmlformats.org/officeDocument/2006/relationships/image" Target="../media/image45.svg" /><Relationship Id="rId106" Type="http://schemas.openxmlformats.org/officeDocument/2006/relationships/image" Target="../media/image6.png" /><Relationship Id="rId107" Type="http://schemas.openxmlformats.org/officeDocument/2006/relationships/image" Target="../media/image7.svg" /><Relationship Id="rId108" Type="http://schemas.openxmlformats.org/officeDocument/2006/relationships/image" Target="../media/image6.png" /><Relationship Id="rId109" Type="http://schemas.openxmlformats.org/officeDocument/2006/relationships/image" Target="../media/image7.svg" /><Relationship Id="rId110" Type="http://schemas.openxmlformats.org/officeDocument/2006/relationships/image" Target="../media/image6.png" /><Relationship Id="rId111" Type="http://schemas.openxmlformats.org/officeDocument/2006/relationships/image" Target="../media/image7.sv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.xml" /><Relationship Id="rId19" Type="http://schemas.openxmlformats.org/officeDocument/2006/relationships/chart" Target="../charts/chart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.xml" /><Relationship Id="rId35" Type="http://schemas.openxmlformats.org/officeDocument/2006/relationships/chart" Target="../charts/chart4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5.xml" /><Relationship Id="rId19" Type="http://schemas.openxmlformats.org/officeDocument/2006/relationships/chart" Target="../charts/chart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7.xml" /><Relationship Id="rId35" Type="http://schemas.openxmlformats.org/officeDocument/2006/relationships/chart" Target="../charts/chart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9.xml" /><Relationship Id="rId19" Type="http://schemas.openxmlformats.org/officeDocument/2006/relationships/chart" Target="../charts/chart1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1.xml" /><Relationship Id="rId35" Type="http://schemas.openxmlformats.org/officeDocument/2006/relationships/chart" Target="../charts/chart12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3.xml" /><Relationship Id="rId19" Type="http://schemas.openxmlformats.org/officeDocument/2006/relationships/chart" Target="../charts/chart1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5.xml" /><Relationship Id="rId35" Type="http://schemas.openxmlformats.org/officeDocument/2006/relationships/chart" Target="../charts/chart1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17.xml" /><Relationship Id="rId19" Type="http://schemas.openxmlformats.org/officeDocument/2006/relationships/chart" Target="../charts/chart18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19.xml" /><Relationship Id="rId35" Type="http://schemas.openxmlformats.org/officeDocument/2006/relationships/chart" Target="../charts/chart2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1.xml" /><Relationship Id="rId19" Type="http://schemas.openxmlformats.org/officeDocument/2006/relationships/chart" Target="../charts/chart22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3.xml" /><Relationship Id="rId35" Type="http://schemas.openxmlformats.org/officeDocument/2006/relationships/chart" Target="../charts/chart24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5.xml" /><Relationship Id="rId19" Type="http://schemas.openxmlformats.org/officeDocument/2006/relationships/chart" Target="../charts/chart26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27.xml" /><Relationship Id="rId35" Type="http://schemas.openxmlformats.org/officeDocument/2006/relationships/chart" Target="../charts/chart28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29.xml" /><Relationship Id="rId19" Type="http://schemas.openxmlformats.org/officeDocument/2006/relationships/chart" Target="../charts/chart3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1.xml" /><Relationship Id="rId35" Type="http://schemas.openxmlformats.org/officeDocument/2006/relationships/chart" Target="../charts/chart3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3.xml" /><Relationship Id="rId19" Type="http://schemas.openxmlformats.org/officeDocument/2006/relationships/chart" Target="../charts/chart34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35.xml" /><Relationship Id="rId35" Type="http://schemas.openxmlformats.org/officeDocument/2006/relationships/chart" Target="../charts/chart3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7" Type="http://schemas.openxmlformats.org/officeDocument/2006/relationships/image" Target="../media/image244.png" /><Relationship Id="rId18" Type="http://schemas.openxmlformats.org/officeDocument/2006/relationships/image" Target="../media/image49.png" /><Relationship Id="rId19" Type="http://schemas.openxmlformats.org/officeDocument/2006/relationships/image" Target="../media/image50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8.png" /><Relationship Id="rId25" Type="http://schemas.openxmlformats.org/officeDocument/2006/relationships/image" Target="../media/image39.svg" /><Relationship Id="rId26" Type="http://schemas.openxmlformats.org/officeDocument/2006/relationships/image" Target="../media/image40.png" /><Relationship Id="rId27" Type="http://schemas.openxmlformats.org/officeDocument/2006/relationships/image" Target="../media/image41.svg" /><Relationship Id="rId28" Type="http://schemas.openxmlformats.org/officeDocument/2006/relationships/image" Target="../media/image42.png" /><Relationship Id="rId29" Type="http://schemas.openxmlformats.org/officeDocument/2006/relationships/image" Target="../media/image43.svg" /><Relationship Id="rId30" Type="http://schemas.openxmlformats.org/officeDocument/2006/relationships/image" Target="../media/image44.png" /><Relationship Id="rId31" Type="http://schemas.openxmlformats.org/officeDocument/2006/relationships/image" Target="../media/image45.svg" /><Relationship Id="rId32" Type="http://schemas.openxmlformats.org/officeDocument/2006/relationships/image" Target="../media/image2.png" /><Relationship Id="rId33" Type="http://schemas.openxmlformats.org/officeDocument/2006/relationships/image" Target="../media/image3.sv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chart" Target="../charts/chart37.xml" /><Relationship Id="rId19" Type="http://schemas.openxmlformats.org/officeDocument/2006/relationships/image" Target="../media/image2.png" /><Relationship Id="rId20" Type="http://schemas.openxmlformats.org/officeDocument/2006/relationships/image" Target="../media/image3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image" Target="../media/image38.png" /><Relationship Id="rId26" Type="http://schemas.openxmlformats.org/officeDocument/2006/relationships/image" Target="../media/image39.svg" /><Relationship Id="rId27" Type="http://schemas.openxmlformats.org/officeDocument/2006/relationships/image" Target="../media/image40.png" /><Relationship Id="rId28" Type="http://schemas.openxmlformats.org/officeDocument/2006/relationships/image" Target="../media/image41.svg" /><Relationship Id="rId29" Type="http://schemas.openxmlformats.org/officeDocument/2006/relationships/image" Target="../media/image42.png" /><Relationship Id="rId30" Type="http://schemas.openxmlformats.org/officeDocument/2006/relationships/image" Target="../media/image43.svg" /><Relationship Id="rId31" Type="http://schemas.openxmlformats.org/officeDocument/2006/relationships/image" Target="../media/image44.png" /><Relationship Id="rId32" Type="http://schemas.openxmlformats.org/officeDocument/2006/relationships/image" Target="../media/image45.svg" /><Relationship Id="rId33" Type="http://schemas.openxmlformats.org/officeDocument/2006/relationships/chart" Target="../charts/chart38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5" Type="http://schemas.openxmlformats.org/officeDocument/2006/relationships/image" Target="../media/image47.svg" /><Relationship Id="rId18" Type="http://schemas.openxmlformats.org/officeDocument/2006/relationships/chart" Target="../charts/chart39.xml" /><Relationship Id="rId19" Type="http://schemas.openxmlformats.org/officeDocument/2006/relationships/chart" Target="../charts/chart40.xml" /><Relationship Id="rId20" Type="http://schemas.openxmlformats.org/officeDocument/2006/relationships/image" Target="../media/image2.png" /><Relationship Id="rId21" Type="http://schemas.openxmlformats.org/officeDocument/2006/relationships/image" Target="../media/image3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36.png" /><Relationship Id="rId25" Type="http://schemas.openxmlformats.org/officeDocument/2006/relationships/image" Target="../media/image37.svg" /><Relationship Id="rId26" Type="http://schemas.openxmlformats.org/officeDocument/2006/relationships/image" Target="../media/image38.png" /><Relationship Id="rId27" Type="http://schemas.openxmlformats.org/officeDocument/2006/relationships/image" Target="../media/image39.svg" /><Relationship Id="rId28" Type="http://schemas.openxmlformats.org/officeDocument/2006/relationships/image" Target="../media/image40.png" /><Relationship Id="rId29" Type="http://schemas.openxmlformats.org/officeDocument/2006/relationships/image" Target="../media/image41.svg" /><Relationship Id="rId30" Type="http://schemas.openxmlformats.org/officeDocument/2006/relationships/image" Target="../media/image42.png" /><Relationship Id="rId31" Type="http://schemas.openxmlformats.org/officeDocument/2006/relationships/image" Target="../media/image43.svg" /><Relationship Id="rId32" Type="http://schemas.openxmlformats.org/officeDocument/2006/relationships/image" Target="../media/image44.png" /><Relationship Id="rId33" Type="http://schemas.openxmlformats.org/officeDocument/2006/relationships/image" Target="../media/image45.svg" /><Relationship Id="rId34" Type="http://schemas.openxmlformats.org/officeDocument/2006/relationships/chart" Target="../charts/chart41.xml" /><Relationship Id="rId35" Type="http://schemas.openxmlformats.org/officeDocument/2006/relationships/chart" Target="../charts/chart42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2.png" /><Relationship Id="rId17" Type="http://schemas.openxmlformats.org/officeDocument/2006/relationships/image" Target="../media/image3.svg" /><Relationship Id="rId18" Type="http://schemas.openxmlformats.org/officeDocument/2006/relationships/image" Target="../media/image36.png" /><Relationship Id="rId19" Type="http://schemas.openxmlformats.org/officeDocument/2006/relationships/image" Target="../media/image37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8.png" /><Relationship Id="rId23" Type="http://schemas.openxmlformats.org/officeDocument/2006/relationships/image" Target="../media/image39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42.png" /><Relationship Id="rId27" Type="http://schemas.openxmlformats.org/officeDocument/2006/relationships/image" Target="../media/image43.svg" /><Relationship Id="rId28" Type="http://schemas.openxmlformats.org/officeDocument/2006/relationships/image" Target="../media/image44.png" /><Relationship Id="rId29" Type="http://schemas.openxmlformats.org/officeDocument/2006/relationships/image" Target="../media/image45.svg" /><Relationship Id="rId30" Type="http://schemas.openxmlformats.org/officeDocument/2006/relationships/image" Target="../media/image46.png" /><Relationship Id="rId31" Type="http://schemas.openxmlformats.org/officeDocument/2006/relationships/image" Target="../media/image47.sv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6" Type="http://schemas.openxmlformats.org/officeDocument/2006/relationships/image" Target="../media/image46.png" /><Relationship Id="rId17" Type="http://schemas.openxmlformats.org/officeDocument/2006/relationships/image" Target="../media/image47.svg" /><Relationship Id="rId18" Type="http://schemas.openxmlformats.org/officeDocument/2006/relationships/image" Target="../media/image2.png" /><Relationship Id="rId19" Type="http://schemas.openxmlformats.org/officeDocument/2006/relationships/image" Target="../media/image3.svg" /><Relationship Id="rId20" Type="http://schemas.openxmlformats.org/officeDocument/2006/relationships/image" Target="../media/image36.png" /><Relationship Id="rId21" Type="http://schemas.openxmlformats.org/officeDocument/2006/relationships/image" Target="../media/image37.svg" /><Relationship Id="rId22" Type="http://schemas.openxmlformats.org/officeDocument/2006/relationships/image" Target="../media/image36.png" /><Relationship Id="rId23" Type="http://schemas.openxmlformats.org/officeDocument/2006/relationships/image" Target="../media/image37.svg" /><Relationship Id="rId24" Type="http://schemas.openxmlformats.org/officeDocument/2006/relationships/image" Target="../media/image40.png" /><Relationship Id="rId25" Type="http://schemas.openxmlformats.org/officeDocument/2006/relationships/image" Target="../media/image41.svg" /><Relationship Id="rId26" Type="http://schemas.openxmlformats.org/officeDocument/2006/relationships/image" Target="../media/image51.png" /><Relationship Id="rId27" Type="http://schemas.openxmlformats.org/officeDocument/2006/relationships/image" Target="../media/image52.svg" /><Relationship Id="rId28" Type="http://schemas.openxmlformats.org/officeDocument/2006/relationships/image" Target="../media/image53.png" /><Relationship Id="rId29" Type="http://schemas.openxmlformats.org/officeDocument/2006/relationships/image" Target="../media/image54.svg" /><Relationship Id="rId30" Type="http://schemas.openxmlformats.org/officeDocument/2006/relationships/image" Target="../media/image55.png" /><Relationship Id="rId31" Type="http://schemas.openxmlformats.org/officeDocument/2006/relationships/image" Target="../media/image56.svg" /><Relationship Id="rId32" Type="http://schemas.openxmlformats.org/officeDocument/2006/relationships/image" Target="../media/image55.png" /><Relationship Id="rId33" Type="http://schemas.openxmlformats.org/officeDocument/2006/relationships/image" Target="../media/image56.svg" /><Relationship Id="rId34" Type="http://schemas.openxmlformats.org/officeDocument/2006/relationships/image" Target="../media/image55.png" /><Relationship Id="rId35" Type="http://schemas.openxmlformats.org/officeDocument/2006/relationships/image" Target="../media/image56.svg" /><Relationship Id="rId36" Type="http://schemas.openxmlformats.org/officeDocument/2006/relationships/image" Target="../media/image55.png" /><Relationship Id="rId37" Type="http://schemas.openxmlformats.org/officeDocument/2006/relationships/image" Target="../media/image56.svg" /><Relationship Id="rId38" Type="http://schemas.openxmlformats.org/officeDocument/2006/relationships/image" Target="../media/image55.png" /><Relationship Id="rId39" Type="http://schemas.openxmlformats.org/officeDocument/2006/relationships/image" Target="../media/image56.svg" /><Relationship Id="rId40" Type="http://schemas.openxmlformats.org/officeDocument/2006/relationships/image" Target="../media/image55.png" /><Relationship Id="rId41" Type="http://schemas.openxmlformats.org/officeDocument/2006/relationships/image" Target="../media/image56.svg" /><Relationship Id="rId42" Type="http://schemas.openxmlformats.org/officeDocument/2006/relationships/image" Target="../media/image55.png" /><Relationship Id="rId43" Type="http://schemas.openxmlformats.org/officeDocument/2006/relationships/image" Target="../media/image56.svg" /><Relationship Id="rId44" Type="http://schemas.openxmlformats.org/officeDocument/2006/relationships/image" Target="../media/image55.png" /><Relationship Id="rId45" Type="http://schemas.openxmlformats.org/officeDocument/2006/relationships/image" Target="../media/image56.svg" /><Relationship Id="rId46" Type="http://schemas.openxmlformats.org/officeDocument/2006/relationships/image" Target="../media/image55.png" /><Relationship Id="rId47" Type="http://schemas.openxmlformats.org/officeDocument/2006/relationships/image" Target="../media/image56.svg" /><Relationship Id="rId48" Type="http://schemas.openxmlformats.org/officeDocument/2006/relationships/image" Target="../media/image55.png" /><Relationship Id="rId49" Type="http://schemas.openxmlformats.org/officeDocument/2006/relationships/image" Target="../media/image56.svg" /><Relationship Id="rId50" Type="http://schemas.openxmlformats.org/officeDocument/2006/relationships/image" Target="../media/image55.png" /><Relationship Id="rId51" Type="http://schemas.openxmlformats.org/officeDocument/2006/relationships/image" Target="../media/image56.svg" /><Relationship Id="rId52" Type="http://schemas.openxmlformats.org/officeDocument/2006/relationships/image" Target="../media/image55.png" /><Relationship Id="rId53" Type="http://schemas.openxmlformats.org/officeDocument/2006/relationships/image" Target="../media/image56.svg" /><Relationship Id="rId54" Type="http://schemas.openxmlformats.org/officeDocument/2006/relationships/image" Target="../media/image55.png" /><Relationship Id="rId55" Type="http://schemas.openxmlformats.org/officeDocument/2006/relationships/image" Target="../media/image56.svg" /><Relationship Id="rId56" Type="http://schemas.openxmlformats.org/officeDocument/2006/relationships/image" Target="../media/image55.png" /><Relationship Id="rId57" Type="http://schemas.openxmlformats.org/officeDocument/2006/relationships/image" Target="../media/image56.svg" /><Relationship Id="rId58" Type="http://schemas.openxmlformats.org/officeDocument/2006/relationships/image" Target="../media/image55.png" /><Relationship Id="rId59" Type="http://schemas.openxmlformats.org/officeDocument/2006/relationships/image" Target="../media/image56.svg" /><Relationship Id="rId60" Type="http://schemas.openxmlformats.org/officeDocument/2006/relationships/image" Target="../media/image55.png" /><Relationship Id="rId61" Type="http://schemas.openxmlformats.org/officeDocument/2006/relationships/image" Target="../media/image56.svg" /><Relationship Id="rId62" Type="http://schemas.openxmlformats.org/officeDocument/2006/relationships/image" Target="../media/image55.png" /><Relationship Id="rId63" Type="http://schemas.openxmlformats.org/officeDocument/2006/relationships/image" Target="../media/image56.svg" /><Relationship Id="rId64" Type="http://schemas.openxmlformats.org/officeDocument/2006/relationships/image" Target="../media/image55.png" /><Relationship Id="rId65" Type="http://schemas.openxmlformats.org/officeDocument/2006/relationships/image" Target="../media/image56.svg" /><Relationship Id="rId66" Type="http://schemas.openxmlformats.org/officeDocument/2006/relationships/image" Target="../media/image55.png" /><Relationship Id="rId67" Type="http://schemas.openxmlformats.org/officeDocument/2006/relationships/image" Target="../media/image56.svg" /><Relationship Id="rId68" Type="http://schemas.openxmlformats.org/officeDocument/2006/relationships/image" Target="../media/image55.png" /><Relationship Id="rId69" Type="http://schemas.openxmlformats.org/officeDocument/2006/relationships/image" Target="../media/image56.svg" /><Relationship Id="rId70" Type="http://schemas.openxmlformats.org/officeDocument/2006/relationships/image" Target="../media/image55.png" /><Relationship Id="rId71" Type="http://schemas.openxmlformats.org/officeDocument/2006/relationships/image" Target="../media/image56.svg" /><Relationship Id="rId72" Type="http://schemas.openxmlformats.org/officeDocument/2006/relationships/image" Target="../media/image55.png" /><Relationship Id="rId73" Type="http://schemas.openxmlformats.org/officeDocument/2006/relationships/image" Target="../media/image56.svg" /><Relationship Id="rId74" Type="http://schemas.openxmlformats.org/officeDocument/2006/relationships/image" Target="../media/image55.png" /><Relationship Id="rId75" Type="http://schemas.openxmlformats.org/officeDocument/2006/relationships/image" Target="../media/image56.svg" /><Relationship Id="rId76" Type="http://schemas.openxmlformats.org/officeDocument/2006/relationships/image" Target="../media/image55.png" /><Relationship Id="rId77" Type="http://schemas.openxmlformats.org/officeDocument/2006/relationships/image" Target="../media/image56.svg" /><Relationship Id="rId78" Type="http://schemas.openxmlformats.org/officeDocument/2006/relationships/image" Target="../media/image55.png" /><Relationship Id="rId79" Type="http://schemas.openxmlformats.org/officeDocument/2006/relationships/image" Target="../media/image56.svg" /><Relationship Id="rId80" Type="http://schemas.openxmlformats.org/officeDocument/2006/relationships/image" Target="../media/image55.png" /><Relationship Id="rId81" Type="http://schemas.openxmlformats.org/officeDocument/2006/relationships/image" Target="../media/image56.svg" /><Relationship Id="rId82" Type="http://schemas.openxmlformats.org/officeDocument/2006/relationships/image" Target="../media/image55.png" /><Relationship Id="rId83" Type="http://schemas.openxmlformats.org/officeDocument/2006/relationships/image" Target="../media/image56.svg" /><Relationship Id="rId84" Type="http://schemas.openxmlformats.org/officeDocument/2006/relationships/image" Target="../media/image55.png" /><Relationship Id="rId85" Type="http://schemas.openxmlformats.org/officeDocument/2006/relationships/image" Target="../media/image56.svg" /><Relationship Id="rId86" Type="http://schemas.openxmlformats.org/officeDocument/2006/relationships/image" Target="../media/image55.png" /><Relationship Id="rId87" Type="http://schemas.openxmlformats.org/officeDocument/2006/relationships/image" Target="../media/image56.svg" /><Relationship Id="rId88" Type="http://schemas.openxmlformats.org/officeDocument/2006/relationships/image" Target="../media/image55.png" /><Relationship Id="rId89" Type="http://schemas.openxmlformats.org/officeDocument/2006/relationships/image" Target="../media/image56.sv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46.png" /><Relationship Id="rId13" Type="http://schemas.openxmlformats.org/officeDocument/2006/relationships/image" Target="../media/image47.svg" /><Relationship Id="rId14" Type="http://schemas.openxmlformats.org/officeDocument/2006/relationships/chart" Target="../charts/chart43.xml" /><Relationship Id="rId15" Type="http://schemas.openxmlformats.org/officeDocument/2006/relationships/image" Target="../media/image2.png" /><Relationship Id="rId16" Type="http://schemas.openxmlformats.org/officeDocument/2006/relationships/image" Target="../media/image3.svg" /><Relationship Id="rId17" Type="http://schemas.openxmlformats.org/officeDocument/2006/relationships/image" Target="../media/image40.png" /><Relationship Id="rId18" Type="http://schemas.openxmlformats.org/officeDocument/2006/relationships/image" Target="../media/image41.svg" /><Relationship Id="rId19" Type="http://schemas.openxmlformats.org/officeDocument/2006/relationships/image" Target="../media/image51.png" /><Relationship Id="rId20" Type="http://schemas.openxmlformats.org/officeDocument/2006/relationships/image" Target="../media/image52.svg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4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2.png" /><Relationship Id="rId13" Type="http://schemas.openxmlformats.org/officeDocument/2006/relationships/image" Target="../media/image3.svg" /><Relationship Id="rId14" Type="http://schemas.openxmlformats.org/officeDocument/2006/relationships/image" Target="../media/image40.png" /><Relationship Id="rId15" Type="http://schemas.openxmlformats.org/officeDocument/2006/relationships/image" Target="../media/image41.svg" /><Relationship Id="rId16" Type="http://schemas.openxmlformats.org/officeDocument/2006/relationships/image" Target="../media/image42.png" /><Relationship Id="rId17" Type="http://schemas.openxmlformats.org/officeDocument/2006/relationships/image" Target="../media/image43.svg" /><Relationship Id="rId18" Type="http://schemas.openxmlformats.org/officeDocument/2006/relationships/image" Target="../media/image46.png" /><Relationship Id="rId19" Type="http://schemas.openxmlformats.org/officeDocument/2006/relationships/image" Target="../media/image47.svg" /><Relationship Id="rId20" Type="http://schemas.openxmlformats.org/officeDocument/2006/relationships/chart" Target="../charts/chart45.xml" /><Relationship Id="rId21" Type="http://schemas.openxmlformats.org/officeDocument/2006/relationships/image" Target="../media/image36.png" /><Relationship Id="rId22" Type="http://schemas.openxmlformats.org/officeDocument/2006/relationships/image" Target="../media/image37.svg" /><Relationship Id="rId23" Type="http://schemas.openxmlformats.org/officeDocument/2006/relationships/image" Target="../media/image36.png" /><Relationship Id="rId24" Type="http://schemas.openxmlformats.org/officeDocument/2006/relationships/image" Target="../media/image37.svg" /><Relationship Id="rId25" Type="http://schemas.openxmlformats.org/officeDocument/2006/relationships/chart" Target="../charts/chart46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8" Type="http://schemas.openxmlformats.org/officeDocument/2006/relationships/image" Target="../media/image40.png" /><Relationship Id="rId9" Type="http://schemas.openxmlformats.org/officeDocument/2006/relationships/image" Target="../media/image41.svg" /><Relationship Id="rId10" Type="http://schemas.openxmlformats.org/officeDocument/2006/relationships/image" Target="../media/image42.png" /><Relationship Id="rId11" Type="http://schemas.openxmlformats.org/officeDocument/2006/relationships/image" Target="../media/image43.svg" /><Relationship Id="rId12" Type="http://schemas.openxmlformats.org/officeDocument/2006/relationships/image" Target="../media/image36.png" /><Relationship Id="rId13" Type="http://schemas.openxmlformats.org/officeDocument/2006/relationships/image" Target="../media/image37.svg" /><Relationship Id="rId14" Type="http://schemas.openxmlformats.org/officeDocument/2006/relationships/image" Target="../media/image36.png" /><Relationship Id="rId15" Type="http://schemas.openxmlformats.org/officeDocument/2006/relationships/image" Target="../media/image37.svg" /></Relationships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mmaryTopBar"/>
          <p:cNvSpPr>
            <a:spLocks/>
          </p:cNvSpPr>
          <p:nvPr/>
        </p:nvSpPr>
        <p:spPr>
          <a:xfrm flipH="1">
            <a:off x="10385730" y="1318182"/>
            <a:ext cx="1577710" cy="566023"/>
          </a:xfrm>
          <a:prstGeom prst="parallelogram">
            <a:avLst>
              <a:gd name="adj" fmla="val 0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4" name="Rectangle 43"/>
          <p:cNvSpPr>
            <a:spLocks/>
          </p:cNvSpPr>
          <p:nvPr/>
        </p:nvSpPr>
        <p:spPr>
          <a:xfrm>
            <a:off x="221673" y="1939859"/>
            <a:ext cx="11741767" cy="38989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  <a:headEnd type="none"/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pic>
        <p:nvPicPr>
          <p:cNvPr id="7" name="Map1"/>
          <p:cNvPicPr>
            <a:picLocks noChangeAspect="1"/>
          </p:cNvPicPr>
          <p:nvPr/>
        </p:nvPicPr>
        <p:blipFill>
          <a:blip r:embed="rId47">
            <a:lum/>
          </a:blip>
          <a:srcRect/>
          <a:stretch>
            <a:fillRect/>
          </a:stretch>
        </p:blipFill>
        <p:spPr>
          <a:xfrm>
            <a:off x="212804" y="1947309"/>
            <a:ext cx="9576819" cy="430290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9" name="Rectangle 108"/>
          <p:cNvSpPr>
            <a:spLocks/>
          </p:cNvSpPr>
          <p:nvPr/>
        </p:nvSpPr>
        <p:spPr>
          <a:xfrm>
            <a:off x="8582436" y="1944847"/>
            <a:ext cx="1225221" cy="4083625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0"/>
                </a:schemeClr>
              </a:gs>
              <a:gs pos="84000">
                <a:srgbClr val="F2F2F2"/>
              </a:gs>
            </a:gsLst>
            <a:lin ang="0"/>
          </a:gra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Station"/>
          <p:cNvSpPr>
            <a:spLocks/>
          </p:cNvSpPr>
          <p:nvPr/>
        </p:nvSpPr>
        <p:spPr>
          <a:xfrm>
            <a:off x="1862138" y="5638867"/>
            <a:ext cx="10096802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0" name="Rectangle 39"/>
          <p:cNvSpPr>
            <a:spLocks/>
          </p:cNvSpPr>
          <p:nvPr/>
        </p:nvSpPr>
        <p:spPr>
          <a:xfrm>
            <a:off x="5265962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56" name="Rectangle 55"/>
          <p:cNvSpPr>
            <a:spLocks/>
          </p:cNvSpPr>
          <p:nvPr/>
        </p:nvSpPr>
        <p:spPr>
          <a:xfrm>
            <a:off x="5265962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4" name="Rectangle 73"/>
          <p:cNvSpPr>
            <a:spLocks/>
          </p:cNvSpPr>
          <p:nvPr/>
        </p:nvSpPr>
        <p:spPr>
          <a:xfrm>
            <a:off x="5265962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5" name="Rectangle 74"/>
          <p:cNvSpPr>
            <a:spLocks/>
          </p:cNvSpPr>
          <p:nvPr/>
        </p:nvSpPr>
        <p:spPr>
          <a:xfrm>
            <a:off x="7178484" y="2097720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79" name="Rectangle 78"/>
          <p:cNvSpPr>
            <a:spLocks/>
          </p:cNvSpPr>
          <p:nvPr/>
        </p:nvSpPr>
        <p:spPr>
          <a:xfrm>
            <a:off x="7178484" y="3286167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0" name="Rectangle 79"/>
          <p:cNvSpPr>
            <a:spLocks/>
          </p:cNvSpPr>
          <p:nvPr/>
        </p:nvSpPr>
        <p:spPr>
          <a:xfrm>
            <a:off x="7178484" y="4466522"/>
            <a:ext cx="1778441" cy="1097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6" name="summaryTopBar"/>
          <p:cNvSpPr>
            <a:spLocks/>
          </p:cNvSpPr>
          <p:nvPr/>
        </p:nvSpPr>
        <p:spPr>
          <a:xfrm>
            <a:off x="4709160" y="1318182"/>
            <a:ext cx="7178639" cy="566023"/>
          </a:xfrm>
          <a:prstGeom prst="parallelogram">
            <a:avLst>
              <a:gd name="adj" fmla="val 47718"/>
            </a:avLst>
          </a:prstGeom>
          <a:solidFill>
            <a:srgbClr val="F5F5F8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0" name="Station"/>
          <p:cNvSpPr>
            <a:spLocks/>
          </p:cNvSpPr>
          <p:nvPr/>
        </p:nvSpPr>
        <p:spPr>
          <a:xfrm>
            <a:off x="1975067" y="5717774"/>
            <a:ext cx="7753661" cy="537886"/>
          </a:xfrm>
          <a:prstGeom prst="parallelogram">
            <a:avLst>
              <a:gd name="adj" fmla="val 47135"/>
            </a:avLst>
          </a:prstGeom>
          <a:solidFill>
            <a:schemeClr val="bg2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43" name="Rectangle 42"/>
          <p:cNvSpPr>
            <a:spLocks/>
          </p:cNvSpPr>
          <p:nvPr/>
        </p:nvSpPr>
        <p:spPr>
          <a:xfrm>
            <a:off x="11364686" y="5636926"/>
            <a:ext cx="757238" cy="424421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5" name="competitorsWrap"/>
          <p:cNvSpPr>
            <a:spLocks/>
          </p:cNvSpPr>
          <p:nvPr/>
        </p:nvSpPr>
        <p:spPr>
          <a:xfrm>
            <a:off x="9137927" y="2098197"/>
            <a:ext cx="2654470" cy="37294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8" name="Rectangle 7"/>
          <p:cNvSpPr>
            <a:spLocks/>
          </p:cNvSpPr>
          <p:nvPr/>
        </p:nvSpPr>
        <p:spPr>
          <a:xfrm>
            <a:off x="9300911" y="4720490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9" name="Rectangle 8"/>
          <p:cNvSpPr>
            <a:spLocks/>
          </p:cNvSpPr>
          <p:nvPr/>
        </p:nvSpPr>
        <p:spPr>
          <a:xfrm>
            <a:off x="9300911" y="3636732"/>
            <a:ext cx="2333001" cy="90271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14" name="Competitor3Postcode"/>
          <p:cNvSpPr txBox="1">
            <a:spLocks noChangeArrowheads="1"/>
          </p:cNvSpPr>
          <p:nvPr/>
        </p:nvSpPr>
        <p:spPr>
          <a:xfrm>
            <a:off x="9637288" y="5044525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ST129AA</a:t>
            </a:r>
          </a:p>
        </p:txBody>
      </p:sp>
      <p:sp>
        <p:nvSpPr>
          <p:cNvPr id="15" name="Competitor3"/>
          <p:cNvSpPr txBox="1">
            <a:spLocks noChangeArrowheads="1"/>
          </p:cNvSpPr>
          <p:nvPr/>
        </p:nvSpPr>
        <p:spPr>
          <a:xfrm>
            <a:off x="9637288" y="479983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dirty="0">
                <a:latin typeface="Montserrat"/>
              </a:rPr>
              <a:t>Trailer</a:t>
            </a:r>
          </a:p>
        </p:txBody>
      </p:sp>
      <p:sp>
        <p:nvSpPr>
          <p:cNvPr id="18" name="CAMEOValue"/>
          <p:cNvSpPr txBox="1">
            <a:spLocks noChangeArrowheads="1"/>
          </p:cNvSpPr>
          <p:nvPr/>
        </p:nvSpPr>
        <p:spPr>
          <a:xfrm>
            <a:off x="7292475" y="3842956"/>
            <a:ext cx="1164101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20.36%</a:t>
            </a:r>
            <a:endParaRPr lang="en-GB" sz="1100" b="1" dirty="0">
              <a:latin typeface="Montserrat"/>
            </a:endParaRPr>
          </a:p>
        </p:txBody>
      </p:sp>
      <p:sp>
        <p:nvSpPr>
          <p:cNvPr id="19" name="CAMEO"/>
          <p:cNvSpPr txBox="1">
            <a:spLocks noChangeArrowheads="1"/>
          </p:cNvSpPr>
          <p:nvPr/>
        </p:nvSpPr>
        <p:spPr>
          <a:xfrm>
            <a:off x="7292475" y="4070495"/>
            <a:ext cx="59182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Content Communities</a:t>
            </a:r>
          </a:p>
        </p:txBody>
      </p:sp>
      <p:sp>
        <p:nvSpPr>
          <p:cNvPr id="21" name="Gender"/>
          <p:cNvSpPr txBox="1">
            <a:spLocks noChangeArrowheads="1"/>
          </p:cNvSpPr>
          <p:nvPr/>
        </p:nvSpPr>
        <p:spPr>
          <a:xfrm>
            <a:off x="7292475" y="2926084"/>
            <a:ext cx="577402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Male</a:t>
            </a:r>
          </a:p>
        </p:txBody>
      </p:sp>
      <p:sp>
        <p:nvSpPr>
          <p:cNvPr id="50" name="Station"/>
          <p:cNvSpPr>
            <a:spLocks/>
          </p:cNvSpPr>
          <p:nvPr/>
        </p:nvSpPr>
        <p:spPr>
          <a:xfrm>
            <a:off x="133783" y="1528498"/>
            <a:ext cx="4735307" cy="616793"/>
          </a:xfrm>
          <a:prstGeom prst="parallelogram">
            <a:avLst>
              <a:gd name="adj" fmla="val 46750"/>
            </a:avLst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ATV"/>
          <p:cNvSpPr txBox="1">
            <a:spLocks noChangeArrowheads="1"/>
          </p:cNvSpPr>
          <p:nvPr/>
        </p:nvSpPr>
        <p:spPr>
          <a:xfrm>
            <a:off x="5367827" y="2692634"/>
            <a:ext cx="904415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£17.32</a:t>
            </a:r>
            <a:endParaRPr lang="en-GB" sz="1100" b="1" dirty="0">
              <a:latin typeface="Montserrat"/>
            </a:endParaRPr>
          </a:p>
        </p:txBody>
      </p:sp>
      <p:sp>
        <p:nvSpPr>
          <p:cNvPr id="29" name="TVRegion"/>
          <p:cNvSpPr txBox="1">
            <a:spLocks noChangeArrowheads="1"/>
          </p:cNvSpPr>
          <p:nvPr/>
        </p:nvSpPr>
        <p:spPr>
          <a:xfrm>
            <a:off x="8731095" y="1539085"/>
            <a:ext cx="742511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Central</a:t>
            </a:r>
            <a:endParaRPr lang="en-GB" sz="900" dirty="0">
              <a:latin typeface="Montserrat"/>
            </a:endParaRPr>
          </a:p>
        </p:txBody>
      </p:sp>
      <p:sp>
        <p:nvSpPr>
          <p:cNvPr id="20" name="GenderValue"/>
          <p:cNvSpPr txBox="1">
            <a:spLocks noChangeArrowheads="1"/>
          </p:cNvSpPr>
          <p:nvPr/>
        </p:nvSpPr>
        <p:spPr>
          <a:xfrm>
            <a:off x="7292475" y="2695639"/>
            <a:ext cx="11496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63.16%</a:t>
            </a:r>
            <a:endParaRPr lang="en-GB" sz="1100" b="1" dirty="0">
              <a:latin typeface="Montserrat"/>
            </a:endParaRPr>
          </a:p>
        </p:txBody>
      </p:sp>
      <p:sp>
        <p:nvSpPr>
          <p:cNvPr id="30" name="StationDistance"/>
          <p:cNvSpPr txBox="1">
            <a:spLocks noChangeArrowheads="1"/>
          </p:cNvSpPr>
          <p:nvPr/>
        </p:nvSpPr>
        <p:spPr>
          <a:xfrm>
            <a:off x="2493387" y="5943449"/>
            <a:ext cx="110479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Stone (Staffs)(3.90 miles)</a:t>
            </a:r>
            <a:endParaRPr lang="en-GB" sz="900" dirty="0">
              <a:latin typeface="Montserrat"/>
            </a:endParaRPr>
          </a:p>
        </p:txBody>
      </p:sp>
      <p:sp>
        <p:nvSpPr>
          <p:cNvPr id="31" name="NearestStation"/>
          <p:cNvSpPr txBox="1">
            <a:spLocks noChangeArrowheads="1"/>
          </p:cNvSpPr>
          <p:nvPr/>
        </p:nvSpPr>
        <p:spPr>
          <a:xfrm>
            <a:off x="2505981" y="5792500"/>
            <a:ext cx="981359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Nearest Station</a:t>
            </a:r>
          </a:p>
        </p:txBody>
      </p:sp>
      <p:sp>
        <p:nvSpPr>
          <p:cNvPr id="32" name="Urbanicity"/>
          <p:cNvSpPr txBox="1">
            <a:spLocks noChangeArrowheads="1"/>
          </p:cNvSpPr>
          <p:nvPr/>
        </p:nvSpPr>
        <p:spPr>
          <a:xfrm>
            <a:off x="10519212" y="1539085"/>
            <a:ext cx="78258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Rural town and fringe</a:t>
            </a:r>
          </a:p>
        </p:txBody>
      </p:sp>
      <p:sp>
        <p:nvSpPr>
          <p:cNvPr id="33" name="Region"/>
          <p:cNvSpPr txBox="1">
            <a:spLocks noChangeArrowheads="1"/>
          </p:cNvSpPr>
          <p:nvPr/>
        </p:nvSpPr>
        <p:spPr>
          <a:xfrm>
            <a:off x="6944775" y="1539085"/>
            <a:ext cx="596638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West Midlands</a:t>
            </a:r>
          </a:p>
        </p:txBody>
      </p:sp>
      <p:sp>
        <p:nvSpPr>
          <p:cNvPr id="34" name="WorkArea"/>
          <p:cNvSpPr txBox="1">
            <a:spLocks noChangeArrowheads="1"/>
          </p:cNvSpPr>
          <p:nvPr/>
        </p:nvSpPr>
        <p:spPr>
          <a:xfrm>
            <a:off x="5157478" y="1539085"/>
            <a:ext cx="76655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Stoke-on-Trent</a:t>
            </a:r>
            <a:endParaRPr lang="en-GB" sz="900" dirty="0">
              <a:latin typeface="Montserrat"/>
            </a:endParaRPr>
          </a:p>
        </p:txBody>
      </p:sp>
      <p:sp>
        <p:nvSpPr>
          <p:cNvPr id="35" name="Postcode"/>
          <p:cNvSpPr txBox="1">
            <a:spLocks noChangeArrowheads="1"/>
          </p:cNvSpPr>
          <p:nvPr/>
        </p:nvSpPr>
        <p:spPr>
          <a:xfrm>
            <a:off x="828640" y="1725868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ST129DH</a:t>
            </a:r>
          </a:p>
        </p:txBody>
      </p:sp>
      <p:sp>
        <p:nvSpPr>
          <p:cNvPr id="36" name="ChainName"/>
          <p:cNvSpPr txBox="1">
            <a:spLocks noChangeArrowheads="1"/>
          </p:cNvSpPr>
          <p:nvPr/>
        </p:nvSpPr>
        <p:spPr>
          <a:xfrm>
            <a:off x="2090758" y="1723679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Punch - Fireside Inns</a:t>
            </a:r>
          </a:p>
        </p:txBody>
      </p:sp>
      <p:sp>
        <p:nvSpPr>
          <p:cNvPr id="37" name="VenueName"/>
          <p:cNvSpPr txBox="1">
            <a:spLocks noChangeArrowheads="1"/>
          </p:cNvSpPr>
          <p:nvPr/>
        </p:nvSpPr>
        <p:spPr>
          <a:xfrm>
            <a:off x="829599" y="1416348"/>
            <a:ext cx="2222500" cy="307777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400" dirty="0">
                <a:latin typeface="Montserrat"/>
              </a:rPr>
              <a:t>Plume Of Feathers ST129DH</a:t>
            </a:r>
          </a:p>
        </p:txBody>
      </p:sp>
      <p:sp>
        <p:nvSpPr>
          <p:cNvPr id="45" name="Rectangle 44"/>
          <p:cNvSpPr>
            <a:spLocks/>
          </p:cNvSpPr>
          <p:nvPr/>
        </p:nvSpPr>
        <p:spPr>
          <a:xfrm>
            <a:off x="9300912" y="2543786"/>
            <a:ext cx="2333001" cy="916436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  <a:headEnd type="none"/>
            <a:tailEnd type="none"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dirty="0">
                <a:latin typeface="Montserrat"/>
              </a:rPr>
              <a:t> </a:t>
            </a:r>
          </a:p>
        </p:txBody>
      </p:sp>
      <p:sp>
        <p:nvSpPr>
          <p:cNvPr id="46" name="Competitor1Postcode"/>
          <p:cNvSpPr txBox="1">
            <a:spLocks noChangeArrowheads="1"/>
          </p:cNvSpPr>
          <p:nvPr/>
        </p:nvSpPr>
        <p:spPr>
          <a:xfrm>
            <a:off x="9639185" y="2872463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ST129ER</a:t>
            </a:r>
          </a:p>
        </p:txBody>
      </p:sp>
      <p:sp>
        <p:nvSpPr>
          <p:cNvPr id="47" name="Competitor1"/>
          <p:cNvSpPr txBox="1">
            <a:spLocks noChangeArrowheads="1"/>
          </p:cNvSpPr>
          <p:nvPr/>
        </p:nvSpPr>
        <p:spPr>
          <a:xfrm>
            <a:off x="9639185" y="2618760"/>
            <a:ext cx="105349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Lunar Wedgwood</a:t>
            </a:r>
          </a:p>
        </p:txBody>
      </p:sp>
      <p:sp>
        <p:nvSpPr>
          <p:cNvPr id="48" name="Competitor2"/>
          <p:cNvSpPr txBox="1">
            <a:spLocks noChangeArrowheads="1"/>
          </p:cNvSpPr>
          <p:nvPr/>
        </p:nvSpPr>
        <p:spPr>
          <a:xfrm>
            <a:off x="9640466" y="3715353"/>
            <a:ext cx="1082348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050" dirty="0">
                <a:latin typeface="Montserrat"/>
              </a:rPr>
              <a:t>Lunar Stripe Payments</a:t>
            </a:r>
          </a:p>
        </p:txBody>
      </p:sp>
      <p:sp>
        <p:nvSpPr>
          <p:cNvPr id="49" name="Competitor2Postcode"/>
          <p:cNvSpPr txBox="1">
            <a:spLocks noChangeArrowheads="1"/>
          </p:cNvSpPr>
          <p:nvPr/>
        </p:nvSpPr>
        <p:spPr>
          <a:xfrm>
            <a:off x="9651298" y="3992352"/>
            <a:ext cx="72808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ST129ER</a:t>
            </a:r>
          </a:p>
        </p:txBody>
      </p:sp>
      <p:sp>
        <p:nvSpPr>
          <p:cNvPr id="59" name="Text4"/>
          <p:cNvSpPr txBox="1">
            <a:spLocks noChangeArrowheads="1"/>
          </p:cNvSpPr>
          <p:nvPr/>
        </p:nvSpPr>
        <p:spPr>
          <a:xfrm>
            <a:off x="5367827" y="2486122"/>
            <a:ext cx="4138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ATV</a:t>
            </a:r>
          </a:p>
        </p:txBody>
      </p:sp>
      <p:sp>
        <p:nvSpPr>
          <p:cNvPr id="60" name="Text2"/>
          <p:cNvSpPr txBox="1">
            <a:spLocks noChangeArrowheads="1"/>
          </p:cNvSpPr>
          <p:nvPr/>
        </p:nvSpPr>
        <p:spPr>
          <a:xfrm>
            <a:off x="7292475" y="3608179"/>
            <a:ext cx="1013419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Segmentation</a:t>
            </a:r>
          </a:p>
        </p:txBody>
      </p:sp>
      <p:sp>
        <p:nvSpPr>
          <p:cNvPr id="61" name="Text3"/>
          <p:cNvSpPr txBox="1">
            <a:spLocks noChangeArrowheads="1"/>
          </p:cNvSpPr>
          <p:nvPr/>
        </p:nvSpPr>
        <p:spPr>
          <a:xfrm>
            <a:off x="7292475" y="2490390"/>
            <a:ext cx="615874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Gender</a:t>
            </a:r>
          </a:p>
        </p:txBody>
      </p:sp>
      <p:sp>
        <p:nvSpPr>
          <p:cNvPr id="25" name="Affluence"/>
          <p:cNvSpPr txBox="1">
            <a:spLocks noChangeArrowheads="1"/>
          </p:cNvSpPr>
          <p:nvPr/>
        </p:nvSpPr>
        <p:spPr>
          <a:xfrm>
            <a:off x="5367827" y="4085195"/>
            <a:ext cx="67678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Middle Income</a:t>
            </a:r>
          </a:p>
        </p:txBody>
      </p:sp>
      <p:sp>
        <p:nvSpPr>
          <p:cNvPr id="24" name="AffluenceValue"/>
          <p:cNvSpPr txBox="1">
            <a:spLocks noChangeArrowheads="1"/>
          </p:cNvSpPr>
          <p:nvPr/>
        </p:nvSpPr>
        <p:spPr>
          <a:xfrm>
            <a:off x="5367827" y="3878389"/>
            <a:ext cx="1319592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57.84%</a:t>
            </a:r>
            <a:endParaRPr lang="en-GB" sz="1100" b="1" dirty="0">
              <a:latin typeface="Montserrat"/>
            </a:endParaRPr>
          </a:p>
        </p:txBody>
      </p:sp>
      <p:sp>
        <p:nvSpPr>
          <p:cNvPr id="62" name="Text5"/>
          <p:cNvSpPr txBox="1">
            <a:spLocks noChangeArrowheads="1"/>
          </p:cNvSpPr>
          <p:nvPr/>
        </p:nvSpPr>
        <p:spPr>
          <a:xfrm>
            <a:off x="5367827" y="3651870"/>
            <a:ext cx="734496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Affluence</a:t>
            </a:r>
          </a:p>
        </p:txBody>
      </p:sp>
      <p:sp>
        <p:nvSpPr>
          <p:cNvPr id="22" name="AgeValue"/>
          <p:cNvSpPr txBox="1">
            <a:spLocks noChangeArrowheads="1"/>
          </p:cNvSpPr>
          <p:nvPr/>
        </p:nvSpPr>
        <p:spPr>
          <a:xfrm>
            <a:off x="5367827" y="5059674"/>
            <a:ext cx="901209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28.62%</a:t>
            </a:r>
            <a:endParaRPr lang="en-GB" sz="1100" b="1" dirty="0">
              <a:latin typeface="Montserrat"/>
            </a:endParaRPr>
          </a:p>
        </p:txBody>
      </p:sp>
      <p:sp>
        <p:nvSpPr>
          <p:cNvPr id="23" name="Age"/>
          <p:cNvSpPr txBox="1">
            <a:spLocks noChangeArrowheads="1"/>
          </p:cNvSpPr>
          <p:nvPr/>
        </p:nvSpPr>
        <p:spPr>
          <a:xfrm>
            <a:off x="5367827" y="5327409"/>
            <a:ext cx="39946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55 to 64</a:t>
            </a:r>
          </a:p>
        </p:txBody>
      </p:sp>
      <p:sp>
        <p:nvSpPr>
          <p:cNvPr id="63" name="Text6"/>
          <p:cNvSpPr txBox="1">
            <a:spLocks noChangeArrowheads="1"/>
          </p:cNvSpPr>
          <p:nvPr/>
        </p:nvSpPr>
        <p:spPr>
          <a:xfrm>
            <a:off x="5367827" y="4821867"/>
            <a:ext cx="809837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Age Group</a:t>
            </a:r>
          </a:p>
        </p:txBody>
      </p:sp>
      <p:sp>
        <p:nvSpPr>
          <p:cNvPr id="64" name="Text1"/>
          <p:cNvSpPr txBox="1">
            <a:spLocks noChangeArrowheads="1"/>
          </p:cNvSpPr>
          <p:nvPr/>
        </p:nvSpPr>
        <p:spPr>
          <a:xfrm>
            <a:off x="7292475" y="4793240"/>
            <a:ext cx="683200" cy="3693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Visit Day</a:t>
            </a:r>
          </a:p>
          <a:p>
            <a:pPr defTabSz="914400"/>
            <a:endParaRPr lang="en-GB" sz="900" dirty="0">
              <a:latin typeface="Montserrat"/>
            </a:endParaRPr>
          </a:p>
        </p:txBody>
      </p:sp>
      <p:sp>
        <p:nvSpPr>
          <p:cNvPr id="16" name="WeekdayValue"/>
          <p:cNvSpPr txBox="1">
            <a:spLocks noChangeArrowheads="1"/>
          </p:cNvSpPr>
          <p:nvPr/>
        </p:nvSpPr>
        <p:spPr>
          <a:xfrm>
            <a:off x="7292475" y="5050410"/>
            <a:ext cx="130997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1100" b="1" dirty="0">
                <a:latin typeface="Montserrat"/>
              </a:rPr>
              <a:t>20.98%</a:t>
            </a:r>
            <a:endParaRPr lang="en-GB" sz="1100" b="1" dirty="0">
              <a:latin typeface="Montserrat"/>
            </a:endParaRPr>
          </a:p>
        </p:txBody>
      </p:sp>
      <p:sp>
        <p:nvSpPr>
          <p:cNvPr id="17" name="Weekday"/>
          <p:cNvSpPr txBox="1">
            <a:spLocks noChangeArrowheads="1"/>
          </p:cNvSpPr>
          <p:nvPr/>
        </p:nvSpPr>
        <p:spPr>
          <a:xfrm>
            <a:off x="7292475" y="5319836"/>
            <a:ext cx="692818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latin typeface="Montserrat"/>
              </a:rPr>
              <a:t>Sun</a:t>
            </a:r>
          </a:p>
        </p:txBody>
      </p:sp>
      <p:sp>
        <p:nvSpPr>
          <p:cNvPr id="76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77" name="Rectangle 76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4" name="Competitor1Chain"/>
          <p:cNvSpPr txBox="1">
            <a:spLocks noChangeArrowheads="1"/>
          </p:cNvSpPr>
          <p:nvPr/>
        </p:nvSpPr>
        <p:spPr>
          <a:xfrm>
            <a:off x="9815127" y="311708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51" name="Competitor2Chain"/>
          <p:cNvSpPr txBox="1">
            <a:spLocks noChangeArrowheads="1"/>
          </p:cNvSpPr>
          <p:nvPr/>
        </p:nvSpPr>
        <p:spPr>
          <a:xfrm>
            <a:off x="9834477" y="4212850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Restaurant</a:t>
            </a:r>
          </a:p>
        </p:txBody>
      </p:sp>
      <p:sp>
        <p:nvSpPr>
          <p:cNvPr id="68" name="Competitor3Chain"/>
          <p:cNvSpPr txBox="1">
            <a:spLocks noChangeArrowheads="1"/>
          </p:cNvSpPr>
          <p:nvPr/>
        </p:nvSpPr>
        <p:spPr>
          <a:xfrm>
            <a:off x="9810584" y="5274195"/>
            <a:ext cx="522900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Fast-Food</a:t>
            </a:r>
          </a:p>
        </p:txBody>
      </p:sp>
      <p:sp>
        <p:nvSpPr>
          <p:cNvPr id="69" name="Label"/>
          <p:cNvSpPr txBox="1">
            <a:spLocks noChangeArrowheads="1"/>
          </p:cNvSpPr>
          <p:nvPr/>
        </p:nvSpPr>
        <p:spPr>
          <a:xfrm>
            <a:off x="5165248" y="1391804"/>
            <a:ext cx="1202750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Work Area</a:t>
            </a:r>
          </a:p>
        </p:txBody>
      </p:sp>
      <p:sp>
        <p:nvSpPr>
          <p:cNvPr id="70" name="Label"/>
          <p:cNvSpPr txBox="1">
            <a:spLocks noChangeArrowheads="1"/>
          </p:cNvSpPr>
          <p:nvPr/>
        </p:nvSpPr>
        <p:spPr>
          <a:xfrm>
            <a:off x="6944775" y="1391804"/>
            <a:ext cx="551754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Region</a:t>
            </a:r>
          </a:p>
        </p:txBody>
      </p:sp>
      <p:sp>
        <p:nvSpPr>
          <p:cNvPr id="71" name="Label"/>
          <p:cNvSpPr txBox="1">
            <a:spLocks noChangeArrowheads="1"/>
          </p:cNvSpPr>
          <p:nvPr/>
        </p:nvSpPr>
        <p:spPr>
          <a:xfrm>
            <a:off x="10519212" y="1391804"/>
            <a:ext cx="716863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Urbanicity</a:t>
            </a:r>
          </a:p>
        </p:txBody>
      </p:sp>
      <p:sp>
        <p:nvSpPr>
          <p:cNvPr id="72" name="Label"/>
          <p:cNvSpPr txBox="1">
            <a:spLocks noChangeArrowheads="1"/>
          </p:cNvSpPr>
          <p:nvPr/>
        </p:nvSpPr>
        <p:spPr>
          <a:xfrm>
            <a:off x="8738659" y="1391804"/>
            <a:ext cx="710451" cy="215444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800" dirty="0">
                <a:solidFill>
                  <a:srgbClr val="2EADE4"/>
                </a:solidFill>
                <a:latin typeface="Montserrat"/>
              </a:rPr>
              <a:t>TV Region</a:t>
            </a:r>
          </a:p>
        </p:txBody>
      </p:sp>
      <p:pic>
        <p:nvPicPr>
          <p:cNvPr id="73" name="Graphic 72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3" name="Graphic 12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350991" y="1505264"/>
            <a:ext cx="365339" cy="36533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2001767" y="177426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Graphic 83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856957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Graphic 85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103857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Graphic 87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005195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Graphic 89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813330" y="1517430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Graphic 9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2326194" y="5902858"/>
            <a:ext cx="173121" cy="173121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Graphic 93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5458216" y="4617584"/>
            <a:ext cx="176376" cy="176376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Graphic 97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7395441" y="3451302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Graphic 99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458216" y="3451091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Graphic 10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458216" y="2257020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Graphic 103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7395441" y="2239109"/>
            <a:ext cx="176824" cy="17682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Graphic 105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7395441" y="4633379"/>
            <a:ext cx="164081" cy="176702"/>
          </a:xfrm>
          <a:prstGeom prst="rect">
            <a:avLst/>
          </a:prstGeom>
          <a:ln>
            <a:headEnd type="none"/>
            <a:tailEnd type="none"/>
          </a:ln>
        </p:spPr>
      </p:pic>
      <p:grpSp>
        <p:nvGrpSpPr>
          <p:cNvPr id="114" name="Group 113"/>
          <p:cNvGrpSpPr>
            <a:grpSpLocks/>
          </p:cNvGrpSpPr>
          <p:nvPr/>
        </p:nvGrpSpPr>
        <p:grpSpPr>
          <a:xfrm>
            <a:off x="11239887" y="2625880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1" name="Graphic 110"/>
            <p:cNvPicPr>
              <a:picLocks noChangeAspect="1"/>
            </p:cNvPicPr>
            <p:nvPr/>
          </p:nvPicPr>
          <p:blipFill>
            <a:blip r:embed="rId7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7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3" name="Graphic 112"/>
            <p:cNvPicPr>
              <a:picLocks noChangeAspect="1"/>
            </p:cNvPicPr>
            <p:nvPr/>
          </p:nvPicPr>
          <p:blipFill>
            <a:blip r:embed="rId78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79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5" name="Group 114"/>
          <p:cNvGrpSpPr>
            <a:grpSpLocks/>
          </p:cNvGrpSpPr>
          <p:nvPr/>
        </p:nvGrpSpPr>
        <p:grpSpPr>
          <a:xfrm>
            <a:off x="11239887" y="3722703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6" name="Graphic 115"/>
            <p:cNvPicPr>
              <a:picLocks noChangeAspect="1"/>
            </p:cNvPicPr>
            <p:nvPr/>
          </p:nvPicPr>
          <p:blipFill>
            <a:blip r:embed="rId80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1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17" name="Graphic 116"/>
            <p:cNvPicPr>
              <a:picLocks noChangeAspect="1"/>
            </p:cNvPicPr>
            <p:nvPr/>
          </p:nvPicPr>
          <p:blipFill>
            <a:blip r:embed="rId82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3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grpSp>
        <p:nvGrpSpPr>
          <p:cNvPr id="118" name="Group 117"/>
          <p:cNvGrpSpPr>
            <a:grpSpLocks/>
          </p:cNvGrpSpPr>
          <p:nvPr/>
        </p:nvGrpSpPr>
        <p:grpSpPr>
          <a:xfrm>
            <a:off x="11239887" y="4804215"/>
            <a:ext cx="495300" cy="390525"/>
            <a:chOff x="9411528" y="2976323"/>
            <a:chExt cx="495300" cy="390525"/>
          </a:xfrm>
          <a:ln>
            <a:headEnd type="none"/>
            <a:tailEnd type="none"/>
          </a:ln>
        </p:grpSpPr>
        <p:pic>
          <p:nvPicPr>
            <p:cNvPr id="119" name="Graphic 118"/>
            <p:cNvPicPr>
              <a:picLocks noChangeAspect="1"/>
            </p:cNvPicPr>
            <p:nvPr/>
          </p:nvPicPr>
          <p:blipFill>
            <a:blip r:embed="rId84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5"/>
                </a:ext>
              </a:extLst>
            </a:blip>
            <a:srcRect/>
            <a:stretch>
              <a:fillRect/>
            </a:stretch>
          </p:blipFill>
          <p:spPr>
            <a:xfrm>
              <a:off x="9411528" y="2976323"/>
              <a:ext cx="495300" cy="295275"/>
            </a:xfrm>
            <a:prstGeom prst="rect">
              <a:avLst/>
            </a:prstGeom>
            <a:ln>
              <a:headEnd type="none"/>
              <a:tailEnd type="none"/>
            </a:ln>
          </p:spPr>
        </p:pic>
        <p:pic>
          <p:nvPicPr>
            <p:cNvPr id="120" name="Graphic 119"/>
            <p:cNvPicPr>
              <a:picLocks noChangeAspect="1"/>
            </p:cNvPicPr>
            <p:nvPr/>
          </p:nvPicPr>
          <p:blipFill>
            <a:blip r:embed="rId86">
              <a:lum/>
              <a:extLst>
                <a:ext uri="{28A0092B-C50C-407E-A947-70E740481C1C}">
                  <a14:useLocalDpi xmlns:a14="http://schemas.microsoft.com/office/drawing/2016/SVG/main" val="0"/>
                </a:ext>
                <a:ext uri="{96DAC541-7B7A-43D3-8B79-37D633B846F1}">
                  <asvg:svgBlip xmlns:asvg="http://schemas.microsoft.com/office/drawing/2016/SVG/main" r:embed="rId87"/>
                </a:ext>
              </a:extLst>
            </a:blip>
            <a:srcRect/>
            <a:stretch>
              <a:fillRect/>
            </a:stretch>
          </p:blipFill>
          <p:spPr>
            <a:xfrm>
              <a:off x="9811578" y="3271598"/>
              <a:ext cx="95250" cy="95250"/>
            </a:xfrm>
            <a:prstGeom prst="rect">
              <a:avLst/>
            </a:prstGeom>
            <a:ln>
              <a:headEnd type="none"/>
              <a:tailEnd type="none"/>
            </a:ln>
          </p:spPr>
        </p:pic>
      </p:grpSp>
      <p:sp>
        <p:nvSpPr>
          <p:cNvPr id="65" name="Scroll: Horizontal 64"/>
          <p:cNvSpPr>
            <a:spLocks/>
          </p:cNvSpPr>
          <p:nvPr/>
        </p:nvSpPr>
        <p:spPr>
          <a:xfrm>
            <a:off x="11263868" y="4753966"/>
            <a:ext cx="551553" cy="383969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#3</a:t>
            </a:r>
          </a:p>
        </p:txBody>
      </p:sp>
      <p:sp>
        <p:nvSpPr>
          <p:cNvPr id="66" name="Scroll: Horizontal 65"/>
          <p:cNvSpPr>
            <a:spLocks/>
          </p:cNvSpPr>
          <p:nvPr/>
        </p:nvSpPr>
        <p:spPr>
          <a:xfrm>
            <a:off x="11254800" y="3673060"/>
            <a:ext cx="551553" cy="392505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#2</a:t>
            </a:r>
          </a:p>
        </p:txBody>
      </p:sp>
      <p:sp>
        <p:nvSpPr>
          <p:cNvPr id="67" name="Scroll: Horizontal 66"/>
          <p:cNvSpPr>
            <a:spLocks/>
          </p:cNvSpPr>
          <p:nvPr/>
        </p:nvSpPr>
        <p:spPr>
          <a:xfrm>
            <a:off x="11273246" y="2564609"/>
            <a:ext cx="542175" cy="404683"/>
          </a:xfrm>
          <a:prstGeom prst="horizontalScroll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defTabSz="914400"/>
            <a:r>
              <a:rPr lang="en-GB" sz="1400" dirty="0"/>
              <a:t>#1</a:t>
            </a:r>
          </a:p>
        </p:txBody>
      </p:sp>
      <p:pic>
        <p:nvPicPr>
          <p:cNvPr id="122" name="Graphic 12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 rot="5400000">
            <a:off x="9422830" y="268069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3" name="Graphic 122"/>
          <p:cNvPicPr>
            <a:picLocks noChangeAspect="1"/>
          </p:cNvPicPr>
          <p:nvPr/>
        </p:nvPicPr>
        <p:blipFill>
          <a:blip r:embed="rId9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1"/>
              </a:ext>
            </a:extLst>
          </a:blip>
          <a:srcRect/>
          <a:stretch>
            <a:fillRect/>
          </a:stretch>
        </p:blipFill>
        <p:spPr>
          <a:xfrm rot="5400000">
            <a:off x="9422830" y="3779351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24" name="Graphic 123"/>
          <p:cNvPicPr>
            <a:picLocks noChangeAspect="1"/>
          </p:cNvPicPr>
          <p:nvPr/>
        </p:nvPicPr>
        <p:blipFill>
          <a:blip r:embed="rId9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3"/>
              </a:ext>
            </a:extLst>
          </a:blip>
          <a:srcRect/>
          <a:stretch>
            <a:fillRect/>
          </a:stretch>
        </p:blipFill>
        <p:spPr>
          <a:xfrm rot="5400000">
            <a:off x="9422830" y="4863072"/>
            <a:ext cx="185275" cy="18527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7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Site Summary</a:t>
            </a:r>
          </a:p>
        </p:txBody>
      </p:sp>
      <p:pic>
        <p:nvPicPr>
          <p:cNvPr id="53" name="Graphic 52"/>
          <p:cNvPicPr>
            <a:picLocks noChangeAspect="1"/>
          </p:cNvPicPr>
          <p:nvPr/>
        </p:nvPicPr>
        <p:blipFill>
          <a:blip r:embed="rId9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5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8" name="Rectangle 57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2" name="Graphic 11"/>
          <p:cNvPicPr>
            <a:picLocks noChangeAspect="1"/>
          </p:cNvPicPr>
          <p:nvPr/>
        </p:nvPicPr>
        <p:blipFill>
          <a:blip r:embed="rId9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7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Graphic 86"/>
          <p:cNvPicPr>
            <a:picLocks noChangeAspect="1"/>
          </p:cNvPicPr>
          <p:nvPr/>
        </p:nvPicPr>
        <p:blipFill>
          <a:blip r:embed="rId9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9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97" name="Graphic 96"/>
          <p:cNvPicPr>
            <a:picLocks noChangeAspect="1"/>
          </p:cNvPicPr>
          <p:nvPr/>
        </p:nvPicPr>
        <p:blipFill>
          <a:blip r:embed="rId10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1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Graphic 98"/>
          <p:cNvPicPr>
            <a:picLocks noChangeAspect="1"/>
          </p:cNvPicPr>
          <p:nvPr/>
        </p:nvPicPr>
        <p:blipFill>
          <a:blip r:embed="rId10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3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5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10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121" name="Graphic 120"/>
          <p:cNvPicPr>
            <a:picLocks noChangeAspect="1"/>
          </p:cNvPicPr>
          <p:nvPr/>
        </p:nvPicPr>
        <p:blipFill>
          <a:blip r:embed="rId10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5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10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7"/>
              </a:ext>
            </a:extLst>
          </a:blip>
          <a:srcRect/>
          <a:stretch>
            <a:fillRect/>
          </a:stretch>
        </p:blipFill>
        <p:spPr>
          <a:xfrm>
            <a:off x="9721779" y="3157480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5" name="Text3"/>
          <p:cNvSpPr txBox="1">
            <a:spLocks noChangeArrowheads="1"/>
          </p:cNvSpPr>
          <p:nvPr/>
        </p:nvSpPr>
        <p:spPr>
          <a:xfrm>
            <a:off x="9276924" y="2203012"/>
            <a:ext cx="1154483" cy="230832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none">
            <a:spAutoFit/>
          </a:bodyPr>
          <a:lstStyle/>
          <a:p>
            <a:pPr defTabSz="914400"/>
            <a:r>
              <a:rPr lang="en-GB" sz="900" dirty="0">
                <a:latin typeface="Montserrat"/>
              </a:rPr>
              <a:t>Top Competitors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10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09"/>
              </a:ext>
            </a:extLst>
          </a:blip>
          <a:srcRect/>
          <a:stretch>
            <a:fillRect/>
          </a:stretch>
        </p:blipFill>
        <p:spPr>
          <a:xfrm>
            <a:off x="9721779" y="4235961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1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1"/>
              </a:ext>
            </a:extLst>
          </a:blip>
          <a:srcRect/>
          <a:stretch>
            <a:fillRect/>
          </a:stretch>
        </p:blipFill>
        <p:spPr>
          <a:xfrm>
            <a:off x="9721779" y="5334536"/>
            <a:ext cx="120827" cy="120827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4" name="VenueNameTriEnd"/>
          <p:cNvSpPr>
            <a:spLocks/>
          </p:cNvSpPr>
          <p:nvPr/>
        </p:nvSpPr>
        <p:spPr>
          <a:xfrm flipH="1" flipV="1">
            <a:off x="3052099" y="220268"/>
            <a:ext cx="215792" cy="353466"/>
          </a:xfrm>
          <a:prstGeom prst="triangle">
            <a:avLst>
              <a:gd name="adj" fmla="val 100000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8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9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2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790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89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Day of Week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is customer spend distributed throughout the week for Plume Of Feathers ST129DH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Weekpart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790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customer numbers for Plume Of Feathers ST129DH and 338 Chains in 1 Miles from 29/01/2025 - 21/01/2026 and the number of visits made Per Annum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frequently per year do customers visit Plume Of Feathers ST129DH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Visit Frequency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790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ATV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ATV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market share spend for Plume Of Feathers ST129DH and 338 Chains in 1 Miles from 29/01/2025 - 21/01/2026 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market share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Share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Age Range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age profile of customers who visit Plume Of Feathers ST129DH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469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2326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Affluence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affluence of customers who visit Plume Of Feathers ST129DH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Affluence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437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2150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Gender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gender profile of customers who visit Plume Of Feathers ST129DH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Gender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458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2243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Segment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Custom segmentation profile of customers who visit Plume Of Feathers ST129DH compare versus its competitors?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Punch Segmentation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790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% of spend for Plume Of Feathers ST129DH and 338 Chains in 1 Miles from 29/01/2025 - 21/01/2026 split by Distance travelled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spend profile of Plume Of Feathers ST129DH compare versus its competitors based on travel distances?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Spend by Distance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458 Competitor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6 Competitors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2240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Map1"/>
          <p:cNvPicPr>
            <a:picLocks noChangeAspect="1"/>
          </p:cNvPicPr>
          <p:nvPr/>
        </p:nvPicPr>
        <p:blipFill>
          <a:blip r:embed="rId17">
            <a:lum/>
          </a:blip>
          <a:srcRect/>
          <a:stretch>
            <a:fillRect/>
          </a:stretch>
        </p:blipFill>
        <p:spPr>
          <a:xfrm>
            <a:off x="193444" y="1617619"/>
            <a:ext cx="11831701" cy="5229954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" name="Graphic 9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062402" y="6027511"/>
            <a:ext cx="1080830" cy="630484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Rectangle 35"/>
          <p:cNvSpPr>
            <a:spLocks/>
          </p:cNvSpPr>
          <p:nvPr/>
        </p:nvSpPr>
        <p:spPr>
          <a:xfrm>
            <a:off x="0" y="663728"/>
            <a:ext cx="12191999" cy="951103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9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Plume Of Feathers ST129DH for 29/01/2025 - 21/01/2026 live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0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1" name="Rectangle 20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2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Where do customers of Plume Of Feathers ST129DH come from?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3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Map of Guest Origin</a:t>
            </a:r>
          </a:p>
        </p:txBody>
      </p:sp>
      <p:pic>
        <p:nvPicPr>
          <p:cNvPr id="24" name="Graphic 23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5" name="Rectangle 2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6" name="Graphic 25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1" name="Graphic 3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3" name="Rectangle 2"/>
          <p:cNvSpPr>
            <a:spLocks/>
          </p:cNvSpPr>
          <p:nvPr/>
        </p:nvSpPr>
        <p:spPr bwMode="white">
          <a:xfrm>
            <a:off x="48768" y="6377502"/>
            <a:ext cx="12094464" cy="2187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2240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888763" y="1663789"/>
          <a:ext cx="10348957" cy="4685078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3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For customers of Plume Of Feathers ST129DH, who are the top 20 competitors from 338 Chains in 1 Miles for 29/01/2025 - 21/01/2026 split by Venue</a:t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4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5" name="Rectangle 24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>
              <a:latin typeface="Montserrat"/>
            </a:endParaRPr>
          </a:p>
        </p:txBody>
      </p:sp>
      <p:sp>
        <p:nvSpPr>
          <p:cNvPr id="26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What are the Top 20 venues (by spend) that customers of Plume Of Feathers ST129DH also visit?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7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</a:t>
            </a:r>
          </a:p>
        </p:txBody>
      </p:sp>
      <p:pic>
        <p:nvPicPr>
          <p:cNvPr id="28" name="Graphic 27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9" name="Rectangle 28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0" name="Graphic 29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2" name="Graphic 31"/>
          <p:cNvPicPr>
            <a:picLocks noChangeAspect="1"/>
          </p:cNvPicPr>
          <p:nvPr/>
        </p:nvPicPr>
        <p:blipFill>
          <a:blip r:embed="rId2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3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4" name="Graphic 33"/>
          <p:cNvPicPr>
            <a:picLocks noChangeAspect="1"/>
          </p:cNvPicPr>
          <p:nvPr/>
        </p:nvPicPr>
        <p:blipFill>
          <a:blip r:embed="rId2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5" name="Graphic 34"/>
          <p:cNvPicPr>
            <a:picLocks noChangeAspect="1"/>
          </p:cNvPicPr>
          <p:nvPr/>
        </p:nvPicPr>
        <p:blipFill>
          <a:blip r:embed="rId2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6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7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8" name="Graphic 37"/>
          <p:cNvPicPr>
            <a:picLocks noChangeAspect="1"/>
          </p:cNvPicPr>
          <p:nvPr/>
        </p:nvPicPr>
        <p:blipFill>
          <a:blip r:embed="rId3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3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3"/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9" name="ComparisonChart"/>
          <p:cNvGraphicFramePr/>
          <p:nvPr/>
        </p:nvGraphicFramePr>
        <p:xfrm>
          <a:off x="221673" y="3176795"/>
          <a:ext cx="10853677" cy="3328576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8"/>
          </a:graphicData>
        </a:graphic>
      </p:graphicFrame>
      <p:graphicFrame>
        <p:nvGraphicFramePr>
          <p:cNvPr id="8" name="DifferenceChart"/>
          <p:cNvGraphicFramePr/>
          <p:nvPr/>
        </p:nvGraphicFramePr>
        <p:xfrm>
          <a:off x="221673" y="1614831"/>
          <a:ext cx="10853677" cy="1561964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9"/>
          </a:graphicData>
        </a:graphic>
      </p:graphicFrame>
      <p:pic>
        <p:nvPicPr>
          <p:cNvPr id="7" name="Graphic 6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5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6" name="Rectangle 25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7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has share of wallet of customers of Plume Of Feathers ST129DH changed between two date ranges?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8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Share of Wallet Change</a:t>
            </a:r>
          </a:p>
        </p:txBody>
      </p:sp>
      <p:pic>
        <p:nvPicPr>
          <p:cNvPr id="29" name="Graphic 28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0" name="Rectangle 2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31" name="Graphic 30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3" name="Graphic 32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4" name="Radius"/>
          <p:cNvSpPr>
            <a:spLocks/>
          </p:cNvSpPr>
          <p:nvPr/>
        </p:nvSpPr>
        <p:spPr>
          <a:xfrm>
            <a:off x="7642381" y="209428"/>
            <a:ext cx="1143727" cy="346966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1 Miles</a:t>
            </a:r>
          </a:p>
        </p:txBody>
      </p:sp>
      <p:pic>
        <p:nvPicPr>
          <p:cNvPr id="35" name="Graphic 34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6" name="Graphic 35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7" name="Chains"/>
          <p:cNvSpPr>
            <a:spLocks/>
          </p:cNvSpPr>
          <p:nvPr/>
        </p:nvSpPr>
        <p:spPr>
          <a:xfrm>
            <a:off x="8695793" y="212019"/>
            <a:ext cx="1283473" cy="34983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900" dirty="0">
                <a:latin typeface="Montserrat"/>
              </a:rPr>
              <a:t>338 Chains</a:t>
            </a:r>
          </a:p>
        </p:txBody>
      </p:sp>
      <p:sp>
        <p:nvSpPr>
          <p:cNvPr id="38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9" name="Graphic 38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3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4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5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>4570 Site Customers</a:t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4"/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35"/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9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/>
            </a:r>
            <a:endParaRPr lang="en-GB" sz="9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sz="1400" dirty="0">
              <a:latin typeface="Montserrat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1000" dirty="0">
                <a:solidFill>
                  <a:schemeClr val="bg2">
                    <a:lumMod val="25000"/>
                  </a:schemeClr>
                </a:solidFill>
                <a:latin typeface="Montserrat"/>
              </a:rPr>
              <a:t>How does the local area for Plume Of Feathers ST129DH compare to the national average (1 = low, 10 = high)</a:t>
            </a:r>
            <a:endParaRPr lang="en-GB" sz="1000" dirty="0">
              <a:solidFill>
                <a:schemeClr val="bg2">
                  <a:lumMod val="25000"/>
                </a:schemeClr>
              </a:solidFill>
              <a:latin typeface="Montserrat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defTabSz="914400"/>
            <a:r>
              <a:rPr lang="en-GB" sz="1100" dirty="0">
                <a:latin typeface="Montserrat"/>
              </a:rPr>
              <a:t>Market Summary</a:t>
            </a:r>
          </a:p>
        </p:txBody>
      </p:sp>
      <p:pic>
        <p:nvPicPr>
          <p:cNvPr id="23" name="Graphic 22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4" name="Rectangle 2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25" name="Graphic 24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7" name="Graphic 26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11427055" y="212020"/>
            <a:ext cx="571500" cy="35242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0" name="Graphic 29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2" name="DateRange"/>
          <p:cNvSpPr>
            <a:spLocks/>
          </p:cNvSpPr>
          <p:nvPr/>
        </p:nvSpPr>
        <p:spPr>
          <a:xfrm>
            <a:off x="9887119" y="212020"/>
            <a:ext cx="1891883" cy="352425"/>
          </a:xfrm>
          <a:prstGeom prst="parallelogram">
            <a:avLst>
              <a:gd name="adj" fmla="val 47603"/>
            </a:avLst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defTabSz="914400"/>
            <a:r>
              <a:rPr lang="en-GB" sz="900" dirty="0">
                <a:latin typeface="Montserrat"/>
              </a:rPr>
              <a:t>29/01/2025 - 21/01/2026</a:t>
            </a:r>
          </a:p>
        </p:txBody>
      </p:sp>
      <p:pic>
        <p:nvPicPr>
          <p:cNvPr id="33" name="Graphic 32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11728267" y="314336"/>
            <a:ext cx="123825" cy="13335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34" name="Graphic 33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2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endParaRPr lang="en-GB" sz="900" dirty="0">
              <a:latin typeface="Montserrat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sp>
        <p:nvSpPr>
          <p:cNvPr id="11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algn="ctr" defTabSz="914400"/>
            <a:r>
              <a:rPr lang="en-GB" sz="850" dirty="0">
                <a:solidFill>
                  <a:schemeClr val="tx1"/>
                </a:solidFill>
                <a:latin typeface="Montserrat"/>
              </a:rPr>
              <a:t/>
            </a:r>
            <a:endParaRPr lang="en-GB" sz="850" dirty="0">
              <a:solidFill>
                <a:schemeClr val="tx1"/>
              </a:solidFill>
              <a:latin typeface="Montserrat"/>
            </a:endParaRPr>
          </a:p>
        </p:txBody>
      </p:sp>
      <p:graphicFrame>
        <p:nvGraphicFramePr>
          <p:cNvPr id="35" name="Table 35"/>
          <p:cNvGraphicFramePr/>
          <p:nvPr/>
        </p:nvGraphicFramePr>
        <p:xfrm rot="0">
          <a:off x="508000" y="15240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524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Data Type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Name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250m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500m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500m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1 mile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 mile Spend vs National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Spend in 3 miles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 mile Spend vs National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Total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Annual Sales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£2.46M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£2.46M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£4.04M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£76.67M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Mon - Thu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39.9%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40.6%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Fri - Sat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38.9%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38.9%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44.4%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42.2%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Weekpart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Sun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 to 24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 to 34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35 to 44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45 to 54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55 to 64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65 to 74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75+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Business Elite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Prosperous Professionals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Flourishing Society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Content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White Collar Neighbourhoods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6.8%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Enterprising Mainstream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11.4%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Paying The Mortgage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17.6%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19.3%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Cash Conscious Communities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5.0%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On A Budget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5.5%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CAMEO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Value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4.9%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AB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25.2%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30.3%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22.1%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C1C2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59.2%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56.1%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56.7%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</a:t>
                      </a:r>
                      <a:endParaRPr/>
                    </a:p>
                  </a:txBody>
                  <a:tcPr horzOverflow="overflow"/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Affluence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DE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13.6%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21.2%</a:t>
                      </a:r>
                      <a:endParaRPr/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</a:t>
                      </a:r>
                      <a:endParaRPr/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raphic 71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4" name="Rectangle: Rounded Corners 13"/>
          <p:cNvSpPr>
            <a:spLocks/>
          </p:cNvSpPr>
          <p:nvPr/>
        </p:nvSpPr>
        <p:spPr>
          <a:xfrm>
            <a:off x="847760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31" name="Rectangle: Rounded Corners 30"/>
          <p:cNvSpPr>
            <a:spLocks/>
          </p:cNvSpPr>
          <p:nvPr/>
        </p:nvSpPr>
        <p:spPr>
          <a:xfrm>
            <a:off x="1940665" y="1715789"/>
            <a:ext cx="8318443" cy="236708"/>
          </a:xfrm>
          <a:prstGeom prst="roundRect">
            <a:avLst>
              <a:gd name="adj" fmla="val 50000"/>
            </a:avLst>
          </a:prstGeom>
          <a:solidFill>
            <a:srgbClr val="14256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9" name="Rectangle: Rounded Corners 8"/>
          <p:cNvSpPr>
            <a:spLocks/>
          </p:cNvSpPr>
          <p:nvPr/>
        </p:nvSpPr>
        <p:spPr>
          <a:xfrm>
            <a:off x="1284957" y="3075383"/>
            <a:ext cx="2147553" cy="1801511"/>
          </a:xfrm>
          <a:prstGeom prst="roundRect">
            <a:avLst>
              <a:gd name="adj" fmla="val 1681"/>
            </a:avLst>
          </a:prstGeom>
          <a:solidFill>
            <a:schemeClr val="bg1"/>
          </a:solidFill>
          <a:ln>
            <a:solidFill>
              <a:srgbClr val="D0CECE"/>
            </a:solidFill>
            <a:headEnd type="none"/>
            <a:tailEnd type="non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endParaRPr lang="en-GB" dirty="0"/>
          </a:p>
        </p:txBody>
      </p:sp>
      <p:sp>
        <p:nvSpPr>
          <p:cNvPr id="20" name="LocalPoor"/>
          <p:cNvSpPr txBox="1">
            <a:spLocks noChangeArrowheads="1"/>
          </p:cNvSpPr>
          <p:nvPr/>
        </p:nvSpPr>
        <p:spPr>
          <a:xfrm>
            <a:off x="822591" y="1692588"/>
            <a:ext cx="1118074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£3000</a:t>
            </a:r>
          </a:p>
        </p:txBody>
      </p:sp>
      <p:sp>
        <p:nvSpPr>
          <p:cNvPr id="21" name="LocalStar"/>
          <p:cNvSpPr txBox="1">
            <a:spLocks noChangeArrowheads="1"/>
          </p:cNvSpPr>
          <p:nvPr/>
        </p:nvSpPr>
        <p:spPr>
          <a:xfrm>
            <a:off x="10259108" y="1692588"/>
            <a:ext cx="1053448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£18000</a:t>
            </a:r>
          </a:p>
        </p:txBody>
      </p:sp>
      <p:sp>
        <p:nvSpPr>
          <p:cNvPr id="22" name="VenueAWT"/>
          <p:cNvSpPr>
            <a:spLocks/>
          </p:cNvSpPr>
          <p:nvPr/>
        </p:nvSpPr>
        <p:spPr>
          <a:xfrm>
            <a:off x="8988333" y="1351980"/>
            <a:ext cx="247828" cy="914400"/>
          </a:xfrm>
          <a:custGeom>
            <a:avLst/>
            <a:gdLst>
              <a:gd name="connsiteX0" fmla="*/ 0 w 247828"/>
              <a:gd name="connsiteY0" fmla="*/ 0 h 1185455"/>
              <a:gd name="connsiteX1" fmla="*/ 247828 w 247828"/>
              <a:gd name="connsiteY1" fmla="*/ 0 h 1185455"/>
              <a:gd name="connsiteX2" fmla="*/ 247828 w 247828"/>
              <a:gd name="connsiteY2" fmla="*/ 1063211 h 1185455"/>
              <a:gd name="connsiteX3" fmla="*/ 247828 w 247828"/>
              <a:gd name="connsiteY3" fmla="*/ 1066087 h 1185455"/>
              <a:gd name="connsiteX4" fmla="*/ 247240 w 247828"/>
              <a:gd name="connsiteY4" fmla="*/ 1066087 h 1185455"/>
              <a:gd name="connsiteX5" fmla="*/ 238090 w 247828"/>
              <a:gd name="connsiteY5" fmla="*/ 1110794 h 1185455"/>
              <a:gd name="connsiteX6" fmla="*/ 123914 w 247828"/>
              <a:gd name="connsiteY6" fmla="*/ 1185455 h 1185455"/>
              <a:gd name="connsiteX7" fmla="*/ 9738 w 247828"/>
              <a:gd name="connsiteY7" fmla="*/ 1110794 h 1185455"/>
              <a:gd name="connsiteX8" fmla="*/ 589 w 247828"/>
              <a:gd name="connsiteY8" fmla="*/ 1066087 h 1185455"/>
              <a:gd name="connsiteX9" fmla="*/ 0 w 247828"/>
              <a:gd name="connsiteY9" fmla="*/ 1066087 h 1185455"/>
              <a:gd name="connsiteX10" fmla="*/ 0 w 247828"/>
              <a:gd name="connsiteY10" fmla="*/ 1063211 h 1185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7828" h="1185455" fill="norm">
                <a:moveTo>
                  <a:pt x="0" y="0"/>
                </a:moveTo>
                <a:lnTo>
                  <a:pt x="247828" y="0"/>
                </a:lnTo>
                <a:lnTo>
                  <a:pt x="247828" y="1063211"/>
                </a:lnTo>
                <a:lnTo>
                  <a:pt x="247828" y="1066087"/>
                </a:lnTo>
                <a:lnTo>
                  <a:pt x="247240" y="1066087"/>
                </a:lnTo>
                <a:lnTo>
                  <a:pt x="238090" y="1110794"/>
                </a:lnTo>
                <a:cubicBezTo>
                  <a:pt x="219279" y="1154669"/>
                  <a:pt x="175241" y="1185455"/>
                  <a:pt x="123914" y="1185455"/>
                </a:cubicBezTo>
                <a:cubicBezTo>
                  <a:pt x="72587" y="1185455"/>
                  <a:pt x="28549" y="1154669"/>
                  <a:pt x="9738" y="1110794"/>
                </a:cubicBezTo>
                <a:lnTo>
                  <a:pt x="589" y="1066087"/>
                </a:lnTo>
                <a:lnTo>
                  <a:pt x="0" y="1066087"/>
                </a:lnTo>
                <a:lnTo>
                  <a:pt x="0" y="1063211"/>
                </a:lnTo>
                <a:close/>
              </a:path>
            </a:pathLst>
          </a:custGeom>
          <a:solidFill>
            <a:srgbClr val="2EADE4"/>
          </a:solidFill>
          <a:ln w="38100"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3" name="LocalPoorAWT"/>
          <p:cNvSpPr>
            <a:spLocks/>
          </p:cNvSpPr>
          <p:nvPr/>
        </p:nvSpPr>
        <p:spPr>
          <a:xfrm>
            <a:off x="2459830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C0000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4" name="LocalAverageAWT"/>
          <p:cNvSpPr>
            <a:spLocks/>
          </p:cNvSpPr>
          <p:nvPr/>
        </p:nvSpPr>
        <p:spPr>
          <a:xfrm>
            <a:off x="4272247" y="1378688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206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5" name="LocalGoodAWT"/>
          <p:cNvSpPr>
            <a:spLocks/>
          </p:cNvSpPr>
          <p:nvPr/>
        </p:nvSpPr>
        <p:spPr>
          <a:xfrm>
            <a:off x="6532847" y="1372550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00B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LocalStarAWT"/>
          <p:cNvSpPr>
            <a:spLocks/>
          </p:cNvSpPr>
          <p:nvPr/>
        </p:nvSpPr>
        <p:spPr>
          <a:xfrm>
            <a:off x="9466547" y="1361829"/>
            <a:ext cx="205098" cy="867660"/>
          </a:xfrm>
          <a:custGeom>
            <a:avLst/>
            <a:gdLst>
              <a:gd name="connsiteX0" fmla="*/ 55547 w 205098"/>
              <a:gd name="connsiteY0" fmla="*/ 0 h 867660"/>
              <a:gd name="connsiteX1" fmla="*/ 149551 w 205098"/>
              <a:gd name="connsiteY1" fmla="*/ 0 h 867660"/>
              <a:gd name="connsiteX2" fmla="*/ 149551 w 205098"/>
              <a:gd name="connsiteY2" fmla="*/ 689787 h 867660"/>
              <a:gd name="connsiteX3" fmla="*/ 175062 w 205098"/>
              <a:gd name="connsiteY3" fmla="*/ 705700 h 867660"/>
              <a:gd name="connsiteX4" fmla="*/ 205098 w 205098"/>
              <a:gd name="connsiteY4" fmla="*/ 772786 h 867660"/>
              <a:gd name="connsiteX5" fmla="*/ 102549 w 205098"/>
              <a:gd name="connsiteY5" fmla="*/ 867660 h 867660"/>
              <a:gd name="connsiteX6" fmla="*/ 0 w 205098"/>
              <a:gd name="connsiteY6" fmla="*/ 772786 h 867660"/>
              <a:gd name="connsiteX7" fmla="*/ 30036 w 205098"/>
              <a:gd name="connsiteY7" fmla="*/ 705700 h 867660"/>
              <a:gd name="connsiteX8" fmla="*/ 55547 w 205098"/>
              <a:gd name="connsiteY8" fmla="*/ 689787 h 86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098" h="867660" fill="norm">
                <a:moveTo>
                  <a:pt x="55547" y="0"/>
                </a:moveTo>
                <a:lnTo>
                  <a:pt x="149551" y="0"/>
                </a:lnTo>
                <a:lnTo>
                  <a:pt x="149551" y="689787"/>
                </a:lnTo>
                <a:lnTo>
                  <a:pt x="175062" y="705700"/>
                </a:lnTo>
                <a:cubicBezTo>
                  <a:pt x="193620" y="722869"/>
                  <a:pt x="205098" y="746588"/>
                  <a:pt x="205098" y="772786"/>
                </a:cubicBezTo>
                <a:cubicBezTo>
                  <a:pt x="205098" y="825183"/>
                  <a:pt x="159185" y="867660"/>
                  <a:pt x="102549" y="867660"/>
                </a:cubicBezTo>
                <a:cubicBezTo>
                  <a:pt x="45913" y="867660"/>
                  <a:pt x="0" y="825183"/>
                  <a:pt x="0" y="772786"/>
                </a:cubicBezTo>
                <a:cubicBezTo>
                  <a:pt x="0" y="746588"/>
                  <a:pt x="11479" y="722869"/>
                  <a:pt x="30036" y="705700"/>
                </a:cubicBezTo>
                <a:lnTo>
                  <a:pt x="55547" y="689787"/>
                </a:lnTo>
                <a:close/>
              </a:path>
            </a:pathLst>
          </a:custGeom>
          <a:solidFill>
            <a:srgbClr val="92D050"/>
          </a:solidFill>
          <a:ln>
            <a:solidFill>
              <a:schemeClr val="bg1"/>
            </a:solidFill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>
            <a:no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6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0" name="Rectangle 5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1</a:t>
            </a:r>
          </a:p>
        </p:txBody>
      </p:sp>
      <p:pic>
        <p:nvPicPr>
          <p:cNvPr id="63" name="Graphic 62"/>
          <p:cNvPicPr>
            <a:picLocks noChangeAspect="1"/>
          </p:cNvPicPr>
          <p:nvPr/>
        </p:nvPicPr>
        <p:blipFill>
          <a:blip r:embed="rId2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64" name="Rectangle 63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2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</a:t>
            </a:r>
            <a:r>
              <a:rPr lang="en-GB" sz="850" b="0" i="0" u="none" strike="noStrike" cap="none" spc="20" kern="8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Intel</a:t>
            </a:r>
          </a:p>
        </p:txBody>
      </p:sp>
      <p:pic>
        <p:nvPicPr>
          <p:cNvPr id="65" name="Graphic 64"/>
          <p:cNvPicPr>
            <a:picLocks noChangeAspect="1"/>
          </p:cNvPicPr>
          <p:nvPr/>
        </p:nvPicPr>
        <p:blipFill>
          <a:blip r:embed="rId2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69" name="Graphic 68"/>
          <p:cNvPicPr>
            <a:picLocks noChangeAspect="1"/>
          </p:cNvPicPr>
          <p:nvPr/>
        </p:nvPicPr>
        <p:blipFill>
          <a:blip r:embed="rId2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2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3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Plume Of Feathers ST129DH</a:t>
            </a:r>
          </a:p>
        </p:txBody>
      </p:sp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Characteristics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8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0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2" name="ConceptFitText"/>
          <p:cNvSpPr txBox="1">
            <a:spLocks noChangeArrowheads="1"/>
          </p:cNvSpPr>
          <p:nvPr/>
        </p:nvSpPr>
        <p:spPr>
          <a:xfrm>
            <a:off x="1284957" y="4177139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Our Local Destination</a:t>
            </a:r>
          </a:p>
        </p:txBody>
      </p:sp>
      <p:sp>
        <p:nvSpPr>
          <p:cNvPr id="45" name="ConceptFitHeader"/>
          <p:cNvSpPr txBox="1">
            <a:spLocks noChangeArrowheads="1"/>
          </p:cNvSpPr>
          <p:nvPr/>
        </p:nvSpPr>
        <p:spPr>
          <a:xfrm>
            <a:off x="1277954" y="3308201"/>
            <a:ext cx="2147554" cy="261610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OCC Concept Fit</a:t>
            </a:r>
          </a:p>
        </p:txBody>
      </p:sp>
      <p:cxnSp>
        <p:nvCxnSpPr>
          <p:cNvPr id="51" name="Straight Connector 50"/>
          <p:cNvCxnSpPr/>
          <p:nvPr/>
        </p:nvCxnSpPr>
        <p:spPr>
          <a:xfrm>
            <a:off x="1290918" y="3926348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1" name="Graphic 80"/>
          <p:cNvPicPr>
            <a:picLocks noChangeAspect="1"/>
          </p:cNvPicPr>
          <p:nvPr/>
        </p:nvPicPr>
        <p:blipFill>
          <a:blip r:embed="rId2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4182473" y="2336363"/>
            <a:ext cx="3538167" cy="343969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2" name="StarA1" hidden="1"/>
          <p:cNvPicPr>
            <a:picLocks noChangeAspect="1"/>
          </p:cNvPicPr>
          <p:nvPr/>
        </p:nvPicPr>
        <p:blipFill>
          <a:blip r:embed="rId3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4635549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3" name="StarA2" hidden="1"/>
          <p:cNvPicPr>
            <a:picLocks noChangeAspect="1"/>
          </p:cNvPicPr>
          <p:nvPr/>
        </p:nvPicPr>
        <p:blipFill>
          <a:blip r:embed="rId3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5173073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4" name="StarA3" hidden="1"/>
          <p:cNvPicPr>
            <a:picLocks noChangeAspect="1"/>
          </p:cNvPicPr>
          <p:nvPr/>
        </p:nvPicPr>
        <p:blipFill>
          <a:blip r:embed="rId3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5713498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5" name="StarA4" hidden="1"/>
          <p:cNvPicPr>
            <a:picLocks noChangeAspect="1"/>
          </p:cNvPicPr>
          <p:nvPr/>
        </p:nvPicPr>
        <p:blipFill>
          <a:blip r:embed="rId3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6248312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6" name="StarA5" hidden="1"/>
          <p:cNvPicPr>
            <a:picLocks noChangeAspect="1"/>
          </p:cNvPicPr>
          <p:nvPr/>
        </p:nvPicPr>
        <p:blipFill>
          <a:blip r:embed="rId3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/>
          <a:stretch>
            <a:fillRect/>
          </a:stretch>
        </p:blipFill>
        <p:spPr>
          <a:xfrm>
            <a:off x="6785836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7" name="StarA6" hidden="1"/>
          <p:cNvPicPr>
            <a:picLocks noChangeAspect="1"/>
          </p:cNvPicPr>
          <p:nvPr/>
        </p:nvPicPr>
        <p:blipFill>
          <a:blip r:embed="rId4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/>
          <a:stretch>
            <a:fillRect/>
          </a:stretch>
        </p:blipFill>
        <p:spPr>
          <a:xfrm>
            <a:off x="7326261" y="2550613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8" name="StarB1" hidden="1"/>
          <p:cNvPicPr>
            <a:picLocks noChangeAspect="1"/>
          </p:cNvPicPr>
          <p:nvPr/>
        </p:nvPicPr>
        <p:blipFill>
          <a:blip r:embed="rId4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/>
          <a:stretch>
            <a:fillRect/>
          </a:stretch>
        </p:blipFill>
        <p:spPr>
          <a:xfrm>
            <a:off x="4635549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89" name="StarB2" hidden="1"/>
          <p:cNvPicPr>
            <a:picLocks noChangeAspect="1"/>
          </p:cNvPicPr>
          <p:nvPr/>
        </p:nvPicPr>
        <p:blipFill>
          <a:blip r:embed="rId4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/>
          <a:stretch>
            <a:fillRect/>
          </a:stretch>
        </p:blipFill>
        <p:spPr>
          <a:xfrm>
            <a:off x="5173073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0" name="StarB3" hidden="1"/>
          <p:cNvPicPr>
            <a:picLocks noChangeAspect="1"/>
          </p:cNvPicPr>
          <p:nvPr/>
        </p:nvPicPr>
        <p:blipFill>
          <a:blip r:embed="rId4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/>
          <a:stretch>
            <a:fillRect/>
          </a:stretch>
        </p:blipFill>
        <p:spPr>
          <a:xfrm>
            <a:off x="5713498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1" name="StarB4" hidden="1"/>
          <p:cNvPicPr>
            <a:picLocks noChangeAspect="1"/>
          </p:cNvPicPr>
          <p:nvPr/>
        </p:nvPicPr>
        <p:blipFill>
          <a:blip r:embed="rId4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/>
          <a:stretch>
            <a:fillRect/>
          </a:stretch>
        </p:blipFill>
        <p:spPr>
          <a:xfrm>
            <a:off x="6248312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2" name="StarB5" hidden="1"/>
          <p:cNvPicPr>
            <a:picLocks noChangeAspect="1"/>
          </p:cNvPicPr>
          <p:nvPr/>
        </p:nvPicPr>
        <p:blipFill>
          <a:blip r:embed="rId5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/>
          <a:stretch>
            <a:fillRect/>
          </a:stretch>
        </p:blipFill>
        <p:spPr>
          <a:xfrm>
            <a:off x="6785836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3" name="StarB6" hidden="1"/>
          <p:cNvPicPr>
            <a:picLocks noChangeAspect="1"/>
          </p:cNvPicPr>
          <p:nvPr/>
        </p:nvPicPr>
        <p:blipFill>
          <a:blip r:embed="rId5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/>
          <a:stretch>
            <a:fillRect/>
          </a:stretch>
        </p:blipFill>
        <p:spPr>
          <a:xfrm>
            <a:off x="7326261" y="317631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4" name="StarC1" hidden="1"/>
          <p:cNvPicPr>
            <a:picLocks noChangeAspect="1"/>
          </p:cNvPicPr>
          <p:nvPr/>
        </p:nvPicPr>
        <p:blipFill>
          <a:blip r:embed="rId5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/>
          <a:stretch>
            <a:fillRect/>
          </a:stretch>
        </p:blipFill>
        <p:spPr>
          <a:xfrm>
            <a:off x="4635549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5" name="StarC2" hidden="1"/>
          <p:cNvPicPr>
            <a:picLocks noChangeAspect="1"/>
          </p:cNvPicPr>
          <p:nvPr/>
        </p:nvPicPr>
        <p:blipFill>
          <a:blip r:embed="rId5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/>
          <a:stretch>
            <a:fillRect/>
          </a:stretch>
        </p:blipFill>
        <p:spPr>
          <a:xfrm>
            <a:off x="5173073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6" name="StarC3" hidden="1"/>
          <p:cNvPicPr>
            <a:picLocks noChangeAspect="1"/>
          </p:cNvPicPr>
          <p:nvPr/>
        </p:nvPicPr>
        <p:blipFill>
          <a:blip r:embed="rId5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/>
          <a:stretch>
            <a:fillRect/>
          </a:stretch>
        </p:blipFill>
        <p:spPr>
          <a:xfrm>
            <a:off x="5713498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7" name="StarC4" hidden="1"/>
          <p:cNvPicPr>
            <a:picLocks noChangeAspect="1"/>
          </p:cNvPicPr>
          <p:nvPr/>
        </p:nvPicPr>
        <p:blipFill>
          <a:blip r:embed="rId6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/>
          <a:stretch>
            <a:fillRect/>
          </a:stretch>
        </p:blipFill>
        <p:spPr>
          <a:xfrm>
            <a:off x="6248312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8" name="StarC5" hidden="1"/>
          <p:cNvPicPr>
            <a:picLocks noChangeAspect="1"/>
          </p:cNvPicPr>
          <p:nvPr/>
        </p:nvPicPr>
        <p:blipFill>
          <a:blip r:embed="rId6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/>
          <a:stretch>
            <a:fillRect/>
          </a:stretch>
        </p:blipFill>
        <p:spPr>
          <a:xfrm>
            <a:off x="6785836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99" name="StarC6" hidden="1"/>
          <p:cNvPicPr>
            <a:picLocks noChangeAspect="1"/>
          </p:cNvPicPr>
          <p:nvPr/>
        </p:nvPicPr>
        <p:blipFill>
          <a:blip r:embed="rId6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/>
          <a:stretch>
            <a:fillRect/>
          </a:stretch>
        </p:blipFill>
        <p:spPr>
          <a:xfrm>
            <a:off x="7326261" y="38011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0" name="StarD1" hidden="1"/>
          <p:cNvPicPr>
            <a:picLocks noChangeAspect="1"/>
          </p:cNvPicPr>
          <p:nvPr/>
        </p:nvPicPr>
        <p:blipFill>
          <a:blip r:embed="rId6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/>
          <a:stretch>
            <a:fillRect/>
          </a:stretch>
        </p:blipFill>
        <p:spPr>
          <a:xfrm>
            <a:off x="4635549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1" name="StarD2" hidden="1"/>
          <p:cNvPicPr>
            <a:picLocks noChangeAspect="1"/>
          </p:cNvPicPr>
          <p:nvPr/>
        </p:nvPicPr>
        <p:blipFill>
          <a:blip r:embed="rId6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/>
          <a:stretch>
            <a:fillRect/>
          </a:stretch>
        </p:blipFill>
        <p:spPr>
          <a:xfrm>
            <a:off x="5173073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2" name="StarD3" hidden="1"/>
          <p:cNvPicPr>
            <a:picLocks noChangeAspect="1"/>
          </p:cNvPicPr>
          <p:nvPr/>
        </p:nvPicPr>
        <p:blipFill>
          <a:blip r:embed="rId7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/>
          <a:stretch>
            <a:fillRect/>
          </a:stretch>
        </p:blipFill>
        <p:spPr>
          <a:xfrm>
            <a:off x="5713498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3" name="StarD4" hidden="1"/>
          <p:cNvPicPr>
            <a:picLocks noChangeAspect="1"/>
          </p:cNvPicPr>
          <p:nvPr/>
        </p:nvPicPr>
        <p:blipFill>
          <a:blip r:embed="rId7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/>
          <a:stretch>
            <a:fillRect/>
          </a:stretch>
        </p:blipFill>
        <p:spPr>
          <a:xfrm>
            <a:off x="6248312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4" name="StarD5" hidden="1"/>
          <p:cNvPicPr>
            <a:picLocks noChangeAspect="1"/>
          </p:cNvPicPr>
          <p:nvPr/>
        </p:nvPicPr>
        <p:blipFill>
          <a:blip r:embed="rId7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/>
          <a:stretch>
            <a:fillRect/>
          </a:stretch>
        </p:blipFill>
        <p:spPr>
          <a:xfrm>
            <a:off x="6785836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5" name="StarD6" hidden="1"/>
          <p:cNvPicPr>
            <a:picLocks noChangeAspect="1"/>
          </p:cNvPicPr>
          <p:nvPr/>
        </p:nvPicPr>
        <p:blipFill>
          <a:blip r:embed="rId7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/>
          <a:stretch>
            <a:fillRect/>
          </a:stretch>
        </p:blipFill>
        <p:spPr>
          <a:xfrm>
            <a:off x="7326261" y="4426850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6" name="StarE1" hidden="1"/>
          <p:cNvPicPr>
            <a:picLocks noChangeAspect="1"/>
          </p:cNvPicPr>
          <p:nvPr/>
        </p:nvPicPr>
        <p:blipFill>
          <a:blip r:embed="rId7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/>
          <a:stretch>
            <a:fillRect/>
          </a:stretch>
        </p:blipFill>
        <p:spPr>
          <a:xfrm>
            <a:off x="4635549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7" name="StarE2" hidden="1"/>
          <p:cNvPicPr>
            <a:picLocks noChangeAspect="1"/>
          </p:cNvPicPr>
          <p:nvPr/>
        </p:nvPicPr>
        <p:blipFill>
          <a:blip r:embed="rId8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/>
          <a:stretch>
            <a:fillRect/>
          </a:stretch>
        </p:blipFill>
        <p:spPr>
          <a:xfrm>
            <a:off x="5173073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8" name="StarE3" hidden="1"/>
          <p:cNvPicPr>
            <a:picLocks noChangeAspect="1"/>
          </p:cNvPicPr>
          <p:nvPr/>
        </p:nvPicPr>
        <p:blipFill>
          <a:blip r:embed="rId8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3"/>
              </a:ext>
            </a:extLst>
          </a:blip>
          <a:srcRect/>
          <a:stretch>
            <a:fillRect/>
          </a:stretch>
        </p:blipFill>
        <p:spPr>
          <a:xfrm>
            <a:off x="5713498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09" name="StarE4" hidden="1"/>
          <p:cNvPicPr>
            <a:picLocks noChangeAspect="1"/>
          </p:cNvPicPr>
          <p:nvPr/>
        </p:nvPicPr>
        <p:blipFill>
          <a:blip r:embed="rId8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5"/>
              </a:ext>
            </a:extLst>
          </a:blip>
          <a:srcRect/>
          <a:stretch>
            <a:fillRect/>
          </a:stretch>
        </p:blipFill>
        <p:spPr>
          <a:xfrm>
            <a:off x="6248312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0" name="StarE5"/>
          <p:cNvPicPr>
            <a:picLocks noChangeAspect="1"/>
          </p:cNvPicPr>
          <p:nvPr/>
        </p:nvPicPr>
        <p:blipFill>
          <a:blip r:embed="rId8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7"/>
              </a:ext>
            </a:extLst>
          </a:blip>
          <a:srcRect/>
          <a:stretch>
            <a:fillRect/>
          </a:stretch>
        </p:blipFill>
        <p:spPr>
          <a:xfrm>
            <a:off x="6785836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111" name="StarE6" hidden="1"/>
          <p:cNvPicPr>
            <a:picLocks noChangeAspect="1"/>
          </p:cNvPicPr>
          <p:nvPr/>
        </p:nvPicPr>
        <p:blipFill>
          <a:blip r:embed="rId8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89"/>
              </a:ext>
            </a:extLst>
          </a:blip>
          <a:srcRect/>
          <a:stretch>
            <a:fillRect/>
          </a:stretch>
        </p:blipFill>
        <p:spPr>
          <a:xfrm>
            <a:off x="7326261" y="5055382"/>
            <a:ext cx="228479" cy="228479"/>
          </a:xfrm>
          <a:prstGeom prst="rect">
            <a:avLst/>
          </a:prstGeom>
          <a:ln>
            <a:headEnd type="none"/>
            <a:tailEnd type="none"/>
          </a:ln>
        </p:spPr>
      </p:pic>
      <p:cxnSp>
        <p:nvCxnSpPr>
          <p:cNvPr id="128" name="Straight Connector 127"/>
          <p:cNvCxnSpPr/>
          <p:nvPr/>
        </p:nvCxnSpPr>
        <p:spPr>
          <a:xfrm>
            <a:off x="8477607" y="3920995"/>
            <a:ext cx="2147553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headEnd type="none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1" name="AchievableAWT"/>
          <p:cNvSpPr txBox="1">
            <a:spLocks noChangeArrowheads="1"/>
          </p:cNvSpPr>
          <p:nvPr/>
        </p:nvSpPr>
        <p:spPr>
          <a:xfrm>
            <a:off x="8477607" y="4176606"/>
            <a:ext cx="2147553" cy="2769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200" b="1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£17500</a:t>
            </a:r>
          </a:p>
        </p:txBody>
      </p:sp>
      <p:sp>
        <p:nvSpPr>
          <p:cNvPr id="132" name="Header111"/>
          <p:cNvSpPr txBox="1">
            <a:spLocks noChangeArrowheads="1"/>
          </p:cNvSpPr>
          <p:nvPr/>
        </p:nvSpPr>
        <p:spPr>
          <a:xfrm>
            <a:off x="8477607" y="3256182"/>
            <a:ext cx="2147554" cy="548099"/>
          </a:xfrm>
          <a:prstGeom prst="rect">
            <a:avLst/>
          </a:prstGeom>
          <a:noFill/>
          <a:ln>
            <a:headEnd type="none"/>
            <a:tailEnd type="none"/>
          </a:ln>
        </p:spPr>
        <p:txBody>
          <a:bodyPr wrap="square">
            <a:spAutoFit/>
          </a:bodyPr>
          <a:lstStyle/>
          <a:p>
            <a:pPr marL="0" indent="0" rtl="0" algn="ctr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Achievable Average Weekly Takings</a:t>
            </a:r>
          </a:p>
        </p:txBody>
      </p:sp>
      <p:grpSp>
        <p:nvGrpSpPr>
          <p:cNvPr id="152" name="Group 151"/>
          <p:cNvGrpSpPr>
            <a:grpSpLocks/>
          </p:cNvGrpSpPr>
          <p:nvPr/>
        </p:nvGrpSpPr>
        <p:grpSpPr>
          <a:xfrm>
            <a:off x="694148" y="6011710"/>
            <a:ext cx="10798129" cy="439608"/>
            <a:chOff x="837023" y="6011710"/>
            <a:chExt cx="10798129" cy="439608"/>
          </a:xfrm>
          <a:ln>
            <a:headEnd type="none"/>
            <a:tailEnd type="none"/>
          </a:ln>
        </p:grpSpPr>
        <p:sp>
          <p:nvSpPr>
            <p:cNvPr id="137" name="TextBox 136"/>
            <p:cNvSpPr txBox="1">
              <a:spLocks noChangeArrowheads="1"/>
            </p:cNvSpPr>
            <p:nvPr/>
          </p:nvSpPr>
          <p:spPr>
            <a:xfrm>
              <a:off x="837023" y="6011710"/>
              <a:ext cx="10798129" cy="439608"/>
            </a:xfrm>
            <a:prstGeom prst="rect">
              <a:avLst/>
            </a:prstGeom>
            <a:noFill/>
            <a:ln>
              <a:headEnd type="none"/>
              <a:tailEnd type="none"/>
            </a:ln>
          </p:spPr>
          <p:txBody>
            <a:bodyPr wrap="square">
              <a:spAutoFit/>
            </a:bodyPr>
            <a:lstStyle/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    Food-Led High Affluence          B    Food-Led Mid Affluence          C    Wet-Led Mid/High Affluence          D    Wet-Led Low Affluence          E    Food-Led Low Affluence  </a:t>
              </a:r>
              <a:endParaRPr lang="en-GB" sz="800" dirty="0">
                <a:solidFill>
                  <a:srgbClr val="000000">
                    <a:lumMod val="65000"/>
                    <a:lumOff val="35000"/>
                  </a:srgbClr>
                </a:solidFill>
                <a:latin typeface="Montserrat"/>
              </a:endParaRPr>
            </a:p>
            <a:p>
              <a:pPr marL="0" indent="0" rtl="0" algn="ctr" defTabSz="9144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000000">
                      <a:lumMod val="65000"/>
                      <a:lumOff val="35000"/>
                    </a:srgbClr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          AWT        2    Local Regulars          3    Local Passing Trade          4    Destination Wet-Led          5    Destination Food-Led          6    Destination Very Food-Led</a:t>
              </a:r>
            </a:p>
          </p:txBody>
        </p:sp>
        <p:sp>
          <p:nvSpPr>
            <p:cNvPr id="138" name="Rectangle 137"/>
            <p:cNvSpPr>
              <a:spLocks/>
            </p:cNvSpPr>
            <p:nvPr/>
          </p:nvSpPr>
          <p:spPr>
            <a:xfrm>
              <a:off x="2004286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39" name="Rectangle 138"/>
            <p:cNvSpPr>
              <a:spLocks/>
            </p:cNvSpPr>
            <p:nvPr/>
          </p:nvSpPr>
          <p:spPr>
            <a:xfrm>
              <a:off x="3735454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B</a:t>
              </a:r>
            </a:p>
          </p:txBody>
        </p:sp>
        <p:sp>
          <p:nvSpPr>
            <p:cNvPr id="140" name="Rectangle 139"/>
            <p:cNvSpPr>
              <a:spLocks/>
            </p:cNvSpPr>
            <p:nvPr/>
          </p:nvSpPr>
          <p:spPr>
            <a:xfrm>
              <a:off x="5409477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141" name="Rectangle 140"/>
            <p:cNvSpPr>
              <a:spLocks/>
            </p:cNvSpPr>
            <p:nvPr/>
          </p:nvSpPr>
          <p:spPr>
            <a:xfrm>
              <a:off x="2316365" y="6269677"/>
              <a:ext cx="140680" cy="140678"/>
            </a:xfrm>
            <a:prstGeom prst="rect">
              <a:avLst/>
            </a:prstGeom>
            <a:solidFill>
              <a:srgbClr val="7F7F7F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142" name="Rectangle 141"/>
            <p:cNvSpPr>
              <a:spLocks/>
            </p:cNvSpPr>
            <p:nvPr/>
          </p:nvSpPr>
          <p:spPr>
            <a:xfrm>
              <a:off x="2931917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43" name="Rectangle 142"/>
            <p:cNvSpPr>
              <a:spLocks/>
            </p:cNvSpPr>
            <p:nvPr/>
          </p:nvSpPr>
          <p:spPr>
            <a:xfrm>
              <a:off x="4112424" y="626967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144" name="Rectangle 143"/>
            <p:cNvSpPr>
              <a:spLocks/>
            </p:cNvSpPr>
            <p:nvPr/>
          </p:nvSpPr>
          <p:spPr>
            <a:xfrm>
              <a:off x="5562608" y="6270806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145" name="Rectangle 144"/>
            <p:cNvSpPr>
              <a:spLocks/>
            </p:cNvSpPr>
            <p:nvPr/>
          </p:nvSpPr>
          <p:spPr>
            <a:xfrm>
              <a:off x="7063636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6" name="Rectangle 145"/>
            <p:cNvSpPr>
              <a:spLocks/>
            </p:cNvSpPr>
            <p:nvPr/>
          </p:nvSpPr>
          <p:spPr>
            <a:xfrm>
              <a:off x="8609060" y="6270858"/>
              <a:ext cx="140680" cy="140678"/>
            </a:xfrm>
            <a:prstGeom prst="rect">
              <a:avLst/>
            </a:prstGeom>
            <a:solidFill>
              <a:srgbClr val="007071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147" name="Rectangle 146"/>
            <p:cNvSpPr>
              <a:spLocks/>
            </p:cNvSpPr>
            <p:nvPr/>
          </p:nvSpPr>
          <p:spPr>
            <a:xfrm>
              <a:off x="7326388" y="6089292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D</a:t>
              </a:r>
            </a:p>
          </p:txBody>
        </p:sp>
        <p:sp>
          <p:nvSpPr>
            <p:cNvPr id="148" name="Rectangle 147"/>
            <p:cNvSpPr>
              <a:spLocks/>
            </p:cNvSpPr>
            <p:nvPr/>
          </p:nvSpPr>
          <p:spPr>
            <a:xfrm>
              <a:off x="8980073" y="6088105"/>
              <a:ext cx="140680" cy="140678"/>
            </a:xfrm>
            <a:prstGeom prst="rect">
              <a:avLst/>
            </a:prstGeom>
            <a:solidFill>
              <a:srgbClr val="B29C85"/>
            </a:solidFill>
            <a:ln>
              <a:noFill/>
              <a:headEnd type="none"/>
              <a:tailEnd type="none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 wrap="square"/>
            <a:lstStyle/>
            <a:p>
              <a:pPr marL="0" indent="0" rtl="0" algn="ctr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GB" sz="800" b="0" i="0" u="none" strike="noStrike" cap="none" spc="0" kern="120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ontserrat"/>
                  <a:ea typeface="+mn-ea"/>
                  <a:cs typeface="+mn-cs"/>
                </a:rPr>
                <a:t>E</a:t>
              </a: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/>
          <p:cNvPicPr>
            <a:picLocks noChangeAspect="1"/>
          </p:cNvPicPr>
          <p:nvPr/>
        </p:nvPicPr>
        <p:blipFill>
          <a:blip r:embed="rId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8" name="DisplayChart"/>
          <p:cNvGraphicFramePr/>
          <p:nvPr/>
        </p:nvGraphicFramePr>
        <p:xfrm>
          <a:off x="761872" y="1546566"/>
          <a:ext cx="10677221" cy="4910193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14"/>
          </a:graphicData>
        </a:graphic>
      </p:graphicFrame>
      <p:pic>
        <p:nvPicPr>
          <p:cNvPr id="4" name="Graphic 3"/>
          <p:cNvPicPr>
            <a:picLocks noChangeAspect="1"/>
          </p:cNvPicPr>
          <p:nvPr/>
        </p:nvPicPr>
        <p:blipFill>
          <a:blip r:embed="rId15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Site Potential 2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7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" name="Graphic 1"/>
          <p:cNvPicPr>
            <a:picLocks noChangeAspect="1"/>
          </p:cNvPicPr>
          <p:nvPr/>
        </p:nvPicPr>
        <p:blipFill>
          <a:blip r:embed="rId19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301615" y="751438"/>
            <a:ext cx="278402" cy="497148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Concept Recommendation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4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Rectangle 12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5" name="Graphic 14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7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1439096" y="6204295"/>
            <a:ext cx="559459" cy="23501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market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Market Profile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6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9" name="Graphic 28"/>
          <p:cNvPicPr>
            <a:picLocks noChangeAspect="1"/>
          </p:cNvPicPr>
          <p:nvPr/>
        </p:nvPicPr>
        <p:blipFill>
          <a:blip r:embed="rId1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292671" y="1614831"/>
            <a:ext cx="4483693" cy="1883452"/>
          </a:xfrm>
          <a:prstGeom prst="rect">
            <a:avLst/>
          </a:prstGeom>
          <a:ln>
            <a:headEnd type="none"/>
            <a:tailEnd type="none"/>
          </a:ln>
        </p:spPr>
      </p:pic>
      <p:graphicFrame>
        <p:nvGraphicFramePr>
          <p:cNvPr id="30" name="DisplayChart"/>
          <p:cNvGraphicFramePr/>
          <p:nvPr/>
        </p:nvGraphicFramePr>
        <p:xfrm>
          <a:off x="393876" y="1555554"/>
          <a:ext cx="4530948" cy="4913719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0"/>
          </a:graphicData>
        </a:graphic>
      </p:graphicFrame>
      <p:sp>
        <p:nvSpPr>
          <p:cNvPr id="32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4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5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9" name="Graphic 8"/>
          <p:cNvPicPr>
            <a:picLocks noChangeAspect="1"/>
          </p:cNvPicPr>
          <p:nvPr/>
        </p:nvPicPr>
        <p:blipFill>
          <a:blip r:embed="rId21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0" name="Rectangle 9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11" name="Graphic 10"/>
          <p:cNvPicPr>
            <a:picLocks noChangeAspect="1"/>
          </p:cNvPicPr>
          <p:nvPr/>
        </p:nvPicPr>
        <p:blipFill>
          <a:blip r:embed="rId23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3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graphicFrame>
        <p:nvGraphicFramePr>
          <p:cNvPr id="36" name="Table 36"/>
          <p:cNvGraphicFramePr/>
          <p:nvPr/>
        </p:nvGraphicFramePr>
        <p:xfrm rot="0">
          <a:off x="5334000" y="2413000"/>
          <a:ext cx="5080000" cy="825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31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  <a:gridCol w="508000"/>
              </a:tblGrid>
              <a:tr h="8255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vert="vert270"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Plume Of Feathers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889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20.63%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2.78%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9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29.26%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16.48%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098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16.41%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2.98%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7.94%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32.45%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97273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8.89%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6.07%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470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28.67%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11.39%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11.22%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11.03%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7.12%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15.56%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17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Plume Of Feathers vs Local Catchment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117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-1.72%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5686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16.89%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8.86%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-5.87%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-2.66%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5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-3.74%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313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-15.97%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Plume Of Feathers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11.74%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6823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-3.29%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0.59%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0.45%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9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-5.48%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-2.00%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5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-2.92%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0.92%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Local Catchment vs Punch T&amp;L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7.52%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7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-1.57%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5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-16.30%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-8.41%</a:t>
                      </a:r>
                      <a:endParaRPr/>
                    </a:p>
                  </a:txBody>
                  <a:tcPr horzOverflow="overflow">
                    <a:solidFill>
                      <a:srgbClr val="C04242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0.39%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0.66%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5098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0.82%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5215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16.89%</a:t>
                      </a:r>
                      <a:endParaRPr/>
                    </a:p>
                  </a:txBody>
                  <a:tcPr horzOverflow="overflow">
                    <a:solidFill>
                      <a:srgbClr val="4FC042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0" name=""/>
          <p:cNvGraphicFramePr/>
          <p:nvPr/>
        </p:nvGraphicFramePr>
        <p:xfrm rot="0">
          <a:off x="0" y="0"/>
          <a:ext cx="0" cy="0"/>
        </p:xfrm>
        <a:graphic>
          <a:graphicData uri="http://schemas.openxmlformats.org/drawingml/2006/chart">
            <c:chart xmlns:r="http://schemas.openxmlformats.org/officeDocument/2006/relationships" xmlns:c="http://schemas.openxmlformats.org/drawingml/2006/chart" r:id="rId25"/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portDescription"/>
          <p:cNvSpPr>
            <a:spLocks/>
          </p:cNvSpPr>
          <p:nvPr/>
        </p:nvSpPr>
        <p:spPr>
          <a:xfrm>
            <a:off x="3238499" y="1173576"/>
            <a:ext cx="8760056" cy="302387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9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9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9" name="Header"/>
          <p:cNvSpPr>
            <a:spLocks/>
          </p:cNvSpPr>
          <p:nvPr/>
        </p:nvSpPr>
        <p:spPr>
          <a:xfrm>
            <a:off x="-8965" y="168"/>
            <a:ext cx="12200965" cy="751270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4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0" name="Rectangle 19"/>
          <p:cNvSpPr>
            <a:spLocks/>
          </p:cNvSpPr>
          <p:nvPr/>
        </p:nvSpPr>
        <p:spPr>
          <a:xfrm>
            <a:off x="-8966" y="739934"/>
            <a:ext cx="838565" cy="497878"/>
          </a:xfrm>
          <a:prstGeom prst="rect">
            <a:avLst/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18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ReportHeader"/>
          <p:cNvSpPr>
            <a:spLocks/>
          </p:cNvSpPr>
          <p:nvPr/>
        </p:nvSpPr>
        <p:spPr>
          <a:xfrm>
            <a:off x="3238498" y="807671"/>
            <a:ext cx="8760057" cy="365962"/>
          </a:xfrm>
          <a:prstGeom prst="rect">
            <a:avLst/>
          </a:prstGeom>
          <a:solidFill>
            <a:schemeClr val="bg1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000" b="0" i="0" u="none" strike="noStrike" cap="none" spc="0" kern="120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Mix of spend by customer segment in Punch site and local competitors</a:t>
            </a:r>
            <a:endParaRPr lang="en-GB" sz="1000" b="0" i="0" u="none" strike="noStrike" cap="none" spc="0" kern="120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2" name="SubHeader"/>
          <p:cNvSpPr>
            <a:spLocks/>
          </p:cNvSpPr>
          <p:nvPr/>
        </p:nvSpPr>
        <p:spPr>
          <a:xfrm>
            <a:off x="488839" y="739934"/>
            <a:ext cx="2749661" cy="497878"/>
          </a:xfrm>
          <a:prstGeom prst="parallelogram">
            <a:avLst>
              <a:gd name="adj" fmla="val 54111"/>
            </a:avLst>
          </a:prstGeom>
          <a:solidFill>
            <a:srgbClr val="3A454F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anchor="t" wrap="square"/>
          <a:lstStyle/>
          <a:p>
            <a:pPr marL="0" indent="0" rtl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b="0" i="0" u="none" strike="noStrike" cap="none" spc="0" kern="120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Local Competitor Profiles</a:t>
            </a:r>
          </a:p>
        </p:txBody>
      </p:sp>
      <p:pic>
        <p:nvPicPr>
          <p:cNvPr id="27" name="Graphic 26"/>
          <p:cNvPicPr>
            <a:picLocks noChangeAspect="1"/>
          </p:cNvPicPr>
          <p:nvPr/>
        </p:nvPicPr>
        <p:blipFill>
          <a:blip r:embed="rId8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959533" y="174526"/>
            <a:ext cx="474606" cy="304492"/>
          </a:xfrm>
          <a:prstGeom prst="rect">
            <a:avLst/>
          </a:prstGeom>
          <a:ln>
            <a:headEnd type="none"/>
            <a:tailEnd type="none"/>
          </a:ln>
        </p:spPr>
      </p:pic>
      <p:pic>
        <p:nvPicPr>
          <p:cNvPr id="28" name="Graphic 27"/>
          <p:cNvPicPr>
            <a:picLocks noChangeAspect="1"/>
          </p:cNvPicPr>
          <p:nvPr/>
        </p:nvPicPr>
        <p:blipFill>
          <a:blip r:embed="rId10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0137" y="760427"/>
            <a:ext cx="278402" cy="278400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15" name="FooterStart"/>
          <p:cNvSpPr>
            <a:spLocks/>
          </p:cNvSpPr>
          <p:nvPr/>
        </p:nvSpPr>
        <p:spPr>
          <a:xfrm>
            <a:off x="0" y="6604080"/>
            <a:ext cx="12192000" cy="254069"/>
          </a:xfrm>
          <a:prstGeom prst="parallelogram">
            <a:avLst>
              <a:gd name="adj" fmla="val 0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en-GB" sz="900" b="0" i="0" u="none" strike="noStrike" cap="none" spc="0" kern="120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6" name="FooterInfo3"/>
          <p:cNvSpPr>
            <a:spLocks/>
          </p:cNvSpPr>
          <p:nvPr/>
        </p:nvSpPr>
        <p:spPr>
          <a:xfrm>
            <a:off x="8185608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17" name="FooterInfo2"/>
          <p:cNvSpPr>
            <a:spLocks/>
          </p:cNvSpPr>
          <p:nvPr/>
        </p:nvSpPr>
        <p:spPr>
          <a:xfrm>
            <a:off x="4091236" y="6623021"/>
            <a:ext cx="4006392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FooterInfo1"/>
          <p:cNvSpPr>
            <a:spLocks/>
          </p:cNvSpPr>
          <p:nvPr/>
        </p:nvSpPr>
        <p:spPr>
          <a:xfrm>
            <a:off x="-8967" y="6619343"/>
            <a:ext cx="4015359" cy="231018"/>
          </a:xfrm>
          <a:prstGeom prst="parallelogram">
            <a:avLst>
              <a:gd name="adj" fmla="val 47603"/>
            </a:avLst>
          </a:prstGeom>
          <a:solidFill>
            <a:srgbClr val="E7E6E6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54000" anchor="ctr" wrap="none"/>
          <a:lstStyle/>
          <a:p>
            <a:pPr marL="0" indent="0" rt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850" b="0" i="0" u="none" strike="noStrike" cap="none" spc="0" kern="120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/>
            </a:r>
            <a:endParaRPr lang="en-GB" sz="850" b="0" i="0" u="none" strike="noStrike" cap="none" spc="0" kern="120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pic>
        <p:nvPicPr>
          <p:cNvPr id="4" name="Graphic 3"/>
          <p:cNvPicPr>
            <a:picLocks noChangeAspect="1"/>
          </p:cNvPicPr>
          <p:nvPr/>
        </p:nvPicPr>
        <p:blipFill>
          <a:blip r:embed="rId12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09043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5" name="Rectangle 4"/>
          <p:cNvSpPr>
            <a:spLocks/>
          </p:cNvSpPr>
          <p:nvPr/>
        </p:nvSpPr>
        <p:spPr>
          <a:xfrm>
            <a:off x="216914" y="253920"/>
            <a:ext cx="783762" cy="270940"/>
          </a:xfrm>
          <a:prstGeom prst="rect">
            <a:avLst/>
          </a:prstGeom>
          <a:noFill/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wrap="square"/>
          <a:lstStyle/>
          <a:p>
            <a:pPr algn="ctr" defTabSz="914400"/>
            <a:r>
              <a:rPr lang="en-GB" sz="850" spc="20" dirty="0">
                <a:latin typeface="Montserrat"/>
              </a:rPr>
              <a:t>Site </a:t>
            </a:r>
            <a:r>
              <a:rPr lang="en-GB" sz="850" spc="20" kern="800" dirty="0">
                <a:latin typeface="Montserrat"/>
              </a:rPr>
              <a:t>Intel</a:t>
            </a:r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14">
            <a:lum/>
            <a:extLst>
              <a:ext uri="{28A0092B-C50C-407E-A947-70E740481C1C}">
                <a14:useLocalDpi xmlns:a14="http://schemas.microsoft.com/office/drawing/2016/SVG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0800000">
            <a:off x="1015089" y="215718"/>
            <a:ext cx="908910" cy="353465"/>
          </a:xfrm>
          <a:prstGeom prst="rect">
            <a:avLst/>
          </a:prstGeom>
          <a:ln>
            <a:headEnd type="none"/>
            <a:tailEnd type="none"/>
          </a:ln>
        </p:spPr>
      </p:pic>
      <p:sp>
        <p:nvSpPr>
          <p:cNvPr id="8" name="VenueName"/>
          <p:cNvSpPr>
            <a:spLocks/>
          </p:cNvSpPr>
          <p:nvPr/>
        </p:nvSpPr>
        <p:spPr>
          <a:xfrm>
            <a:off x="1192682" y="220269"/>
            <a:ext cx="2222500" cy="348914"/>
          </a:xfrm>
          <a:prstGeom prst="rect">
            <a:avLst/>
          </a:prstGeom>
          <a:solidFill>
            <a:srgbClr val="2EADE4"/>
          </a:solidFill>
          <a:ln>
            <a:noFill/>
            <a:headEnd type="non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7200" rIns="90000" bIns="118800" anchor="ctr" wrap="none">
            <a:spAutoFit/>
          </a:bodyPr>
          <a:lstStyle/>
          <a:p>
            <a:pPr defTabSz="914400"/>
            <a:r>
              <a:rPr lang="en-GB" sz="850" dirty="0">
                <a:latin typeface="Montserrat"/>
              </a:rPr>
              <a:t>Plume Of Feathers ST129DH</a:t>
            </a:r>
          </a:p>
        </p:txBody>
      </p:sp>
      <p:graphicFrame>
        <p:nvGraphicFramePr>
          <p:cNvPr id="29" name="Table 29"/>
          <p:cNvGraphicFramePr/>
          <p:nvPr/>
        </p:nvGraphicFramePr>
        <p:xfrm rot="0">
          <a:off x="508000" y="1447800"/>
          <a:ext cx="11430000" cy="25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254000">
                <a:tc>
                  <a:txBody>
                    <a:bodyPr/>
                    <a:lstStyle/>
                    <a:p>
                      <a:pPr defTabSz="914400">
                        <a:defRPr sz="100" dirty="0"/>
                      </a:pP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Customer Count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Family Familiar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Occasional &amp; Local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Mid-Week Seniors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Part Of The Pub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Metro Sophisticates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Young &amp; Connected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Bubbly Weekenders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Upmarket Diners</a:t>
                      </a:r>
                      <a:endParaRPr/>
                    </a:p>
                  </a:txBody>
                  <a:tcPr horzOverflow="overflow">
                    <a:solidFill>
                      <a:srgbClr val="B4B4B4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Plume Of Feathers ST129DH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889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20.63%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2.78%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29.26%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11.84%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5.74%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901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9.03%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4.20%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90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16.48%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156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Lunar Wedgwood ST129ER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149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16.94%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5294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4.59%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13.18%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196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3.01%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11.68%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705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12.55%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6392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8.53%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882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29.48%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Lunar Stripe Payments ST129ER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3.70%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9607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12.34%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83.95%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Trailer ST129AA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12</a:t>
                      </a:r>
                      <a:endParaRPr/>
                    </a:p>
                  </a:txBody>
                  <a:tcPr horzOverflow="overflow"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70.52%</a:t>
                      </a:r>
                      <a:endParaRPr/>
                    </a:p>
                  </a:txBody>
                  <a:tcPr horzOverflow="overflow">
                    <a:solidFill>
                      <a:srgbClr val="F8696B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10.85%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85098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18.62%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7411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600" dirty="0">
                          <a:latin typeface="Montserrat"/>
                          <a:ea typeface="Montserrat"/>
                          <a:cs typeface="Montserrat"/>
                        </a:defRPr>
                      </a:pPr>
                      <a:r>
                        <a:rPr/>
                        <a:t>0.00%</a:t>
                      </a:r>
                      <a:endParaRPr/>
                    </a:p>
                  </a:txBody>
                  <a:tcPr horzOverflow="overflow">
                    <a:solidFill>
                      <a:srgbClr val="5A8AC6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/>
        </a:gradFill>
      </a:fillStyleLst>
      <a:lnStyleLst>
        <a:ln w="6350" cap="flat">
          <a:solidFill>
            <a:schemeClr val="phClr"/>
          </a:solidFill>
          <a:prstDash val="solid"/>
          <a:miter/>
          <a:headEnd type="none"/>
          <a:tailEnd type="none"/>
        </a:ln>
        <a:ln w="12700" cap="flat">
          <a:solidFill>
            <a:schemeClr val="phClr"/>
          </a:solidFill>
          <a:prstDash val="solid"/>
          <a:miter/>
          <a:headEnd type="none"/>
          <a:tailEnd type="none"/>
        </a:ln>
        <a:ln w="19050" cap="flat">
          <a:solidFill>
            <a:schemeClr val="phClr"/>
          </a:solidFill>
          <a:prstDash val="solid"/>
          <a:miter/>
          <a:headEnd type="none"/>
          <a:tailEnd type="none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Characters>0</Characters>
  <Company/>
  <Lines>0</Lines>
  <MMClips>0</MMClips>
  <Notes>0</Notes>
  <Pages>0</Pages>
  <Paragraphs>198</Paragraphs>
  <PresentationFormat>Widescreen</PresentationFormat>
  <HiddenSlides>0</HiddenSlides>
  <LinksUpToDate>false</LinksUpToDate>
  <ScaleCrop>false</ScaleCrop>
  <Slides>16</Slides>
  <TotalTime>8489</TotalTime>
  <Words>470</Words>
  <AppVersion>12.0000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Hospitality Data Insights Ltd</dc:creator>
  <cp:lastModifiedBy>Tom</cp:lastModifiedBy>
  <dcterms:created xsi:type="dcterms:W3CDTF">2023-02-27T15:44:52Z</dcterms:created>
  <dcterms:modified xsi:type="dcterms:W3CDTF">2024-05-10T09:01:36Z</dcterms:modified>
  <cp:revision>134</cp:revision>
  <dc:title>PowerPoint Presentation</dc:title>
</cp:coreProperties>
</file>