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FBB-4A5D-93C4-86074D8AA0E4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9.2399999999999996E-2</c:v>
                </c:pt>
                <c:pt idx="1">
                  <c:v>9.7900000000000001E-2</c:v>
                </c:pt>
                <c:pt idx="2">
                  <c:v>0.11609999999999999</c:v>
                </c:pt>
                <c:pt idx="3">
                  <c:v>0.11990000000000001</c:v>
                </c:pt>
                <c:pt idx="4">
                  <c:v>0.19719999999999999</c:v>
                </c:pt>
                <c:pt idx="5">
                  <c:v>0.2233</c:v>
                </c:pt>
                <c:pt idx="6">
                  <c:v>0.15290000000000001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BB-4A5D-93C4-86074D8AA0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5.0500000000000003E-2</c:v>
                </c:pt>
                <c:pt idx="1">
                  <c:v>7.3700000000000002E-2</c:v>
                </c:pt>
                <c:pt idx="2">
                  <c:v>0.1135</c:v>
                </c:pt>
                <c:pt idx="3">
                  <c:v>8.2199999999999995E-2</c:v>
                </c:pt>
                <c:pt idx="4">
                  <c:v>0.22650000000000001</c:v>
                </c:pt>
                <c:pt idx="5">
                  <c:v>0.30420000000000003</c:v>
                </c:pt>
                <c:pt idx="6">
                  <c:v>0.14910000000000001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BB-4A5D-93C4-86074D8AA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-4.19E-2</c:v>
                </c:pt>
                <c:pt idx="1">
                  <c:v>-2.4199999999999999E-2</c:v>
                </c:pt>
                <c:pt idx="2">
                  <c:v>-2.5999999999999999E-3</c:v>
                </c:pt>
                <c:pt idx="3">
                  <c:v>-3.7699999999999997E-2</c:v>
                </c:pt>
                <c:pt idx="4">
                  <c:v>2.93E-2</c:v>
                </c:pt>
                <c:pt idx="5">
                  <c:v>8.09E-2</c:v>
                </c:pt>
                <c:pt idx="6">
                  <c:v>-3.8E-3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544-4E1F-AF32-0C4ADAA7C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E56-46B5-9FE3-D5CCE1380089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0.57889999999999997</c:v>
                </c:pt>
                <c:pt idx="1">
                  <c:v>0.2419</c:v>
                </c:pt>
                <c:pt idx="2">
                  <c:v>7.1400000000000005E-2</c:v>
                </c:pt>
                <c:pt idx="3">
                  <c:v>5.2200000000000003E-2</c:v>
                </c:pt>
                <c:pt idx="4">
                  <c:v>5.5300000000000002E-2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56-46B5-9FE3-D5CCE1380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0.44550000000000001</c:v>
                </c:pt>
                <c:pt idx="1">
                  <c:v>0.30859999999999999</c:v>
                </c:pt>
                <c:pt idx="2">
                  <c:v>0.1167</c:v>
                </c:pt>
                <c:pt idx="3">
                  <c:v>5.9400000000000001E-2</c:v>
                </c:pt>
                <c:pt idx="4">
                  <c:v>6.9500000000000006E-2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56-46B5-9FE3-D5CCE1380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-0.13339999999999999</c:v>
                </c:pt>
                <c:pt idx="1">
                  <c:v>6.6699999999999995E-2</c:v>
                </c:pt>
                <c:pt idx="2">
                  <c:v>4.53E-2</c:v>
                </c:pt>
                <c:pt idx="3">
                  <c:v>7.1999999999999998E-3</c:v>
                </c:pt>
                <c:pt idx="4">
                  <c:v>1.4200000000000001E-2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043-47D6-8A64-7F16672A8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523-429C-BA80-13571808B5DA}"/>
              </c:ext>
            </c:extLst>
          </c:dPt>
          <c:cat>
            <c:strRef>
              <c:f>'Sheet1'!$A$2:$A$19</c:f>
              <c:strCache>
                <c:ptCount val="18"/>
                <c:pt idx="0">
                  <c:v>Miller &amp; Carter Rickmansworth WD31AT</c:v>
                </c:pt>
                <c:pt idx="1">
                  <c:v>Maurizios Restaurant WD31BX</c:v>
                </c:pt>
                <c:pt idx="2">
                  <c:v>Halfway House Rickmansworth WD37DQ</c:v>
                </c:pt>
                <c:pt idx="3">
                  <c:v>Mangal Express WD31EE</c:v>
                </c:pt>
                <c:pt idx="4">
                  <c:v>Royal British Legion Rickmansworth WD31BN</c:v>
                </c:pt>
                <c:pt idx="5">
                  <c:v>Shish Meze WD37BE</c:v>
                </c:pt>
                <c:pt idx="6">
                  <c:v>Kebab Centre WD37BE</c:v>
                </c:pt>
                <c:pt idx="7">
                  <c:v>KFC Rickmansworth Uxbridge Road WD37DW</c:v>
                </c:pt>
                <c:pt idx="8">
                  <c:v>Costa Coffee WD31AR</c:v>
                </c:pt>
                <c:pt idx="9">
                  <c:v>Feathers (Rickmansworth) WD31DJ</c:v>
                </c:pt>
                <c:pt idx="10">
                  <c:v>Woks Cookin WD37DW</c:v>
                </c:pt>
                <c:pt idx="11">
                  <c:v>Starbucks WD31AR</c:v>
                </c:pt>
                <c:pt idx="12">
                  <c:v>Coach &amp; Horses (Rickmansworth) WD31ER</c:v>
                </c:pt>
                <c:pt idx="13">
                  <c:v>The Pennsylvanian WD31AN</c:v>
                </c:pt>
                <c:pt idx="14">
                  <c:v>The Western Sports &amp; Social WD31BB</c:v>
                </c:pt>
                <c:pt idx="15">
                  <c:v>White Bear (Rickmansworth) WD31JQ</c:v>
                </c:pt>
                <c:pt idx="16">
                  <c:v>Pour Me WD37BE</c:v>
                </c:pt>
                <c:pt idx="17">
                  <c:v>Fox &amp; Hounds Rickmansworth WD31AY</c:v>
                </c:pt>
              </c:strCache>
            </c:strRef>
          </c:cat>
          <c:val>
            <c:numRef>
              <c:f>'Sheet1'!$B$2:$B$19</c:f>
              <c:numCache>
                <c:formatCode>General</c:formatCode>
                <c:ptCount val="18"/>
                <c:pt idx="0">
                  <c:v>73.161199999999994</c:v>
                </c:pt>
                <c:pt idx="1">
                  <c:v>67.172399999999996</c:v>
                </c:pt>
                <c:pt idx="2">
                  <c:v>14.049799999999999</c:v>
                </c:pt>
                <c:pt idx="3">
                  <c:v>20.356300000000001</c:v>
                </c:pt>
                <c:pt idx="4">
                  <c:v>8.3414000000000001</c:v>
                </c:pt>
                <c:pt idx="5">
                  <c:v>37.018500000000003</c:v>
                </c:pt>
                <c:pt idx="6">
                  <c:v>19.323799999999999</c:v>
                </c:pt>
                <c:pt idx="7">
                  <c:v>11.806900000000001</c:v>
                </c:pt>
                <c:pt idx="8">
                  <c:v>6.7275999999999998</c:v>
                </c:pt>
                <c:pt idx="9">
                  <c:v>23.357199999999999</c:v>
                </c:pt>
                <c:pt idx="10">
                  <c:v>33.218299999999999</c:v>
                </c:pt>
                <c:pt idx="11">
                  <c:v>6.8536000000000001</c:v>
                </c:pt>
                <c:pt idx="12">
                  <c:v>14.217499999999999</c:v>
                </c:pt>
                <c:pt idx="13">
                  <c:v>7.8977000000000004</c:v>
                </c:pt>
                <c:pt idx="14">
                  <c:v>11.466799999999999</c:v>
                </c:pt>
                <c:pt idx="15">
                  <c:v>26.692</c:v>
                </c:pt>
                <c:pt idx="16">
                  <c:v>23.008800000000001</c:v>
                </c:pt>
                <c:pt idx="17">
                  <c:v>26.248899999999999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23-429C-BA80-13571808B5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'Sheet1'!$A$2:$A$19</c:f>
              <c:strCache>
                <c:ptCount val="18"/>
                <c:pt idx="0">
                  <c:v>Miller &amp; Carter Rickmansworth WD31AT</c:v>
                </c:pt>
                <c:pt idx="1">
                  <c:v>Maurizios Restaurant WD31BX</c:v>
                </c:pt>
                <c:pt idx="2">
                  <c:v>Halfway House Rickmansworth WD37DQ</c:v>
                </c:pt>
                <c:pt idx="3">
                  <c:v>Mangal Express WD31EE</c:v>
                </c:pt>
                <c:pt idx="4">
                  <c:v>Royal British Legion Rickmansworth WD31BN</c:v>
                </c:pt>
                <c:pt idx="5">
                  <c:v>Shish Meze WD37BE</c:v>
                </c:pt>
                <c:pt idx="6">
                  <c:v>Kebab Centre WD37BE</c:v>
                </c:pt>
                <c:pt idx="7">
                  <c:v>KFC Rickmansworth Uxbridge Road WD37DW</c:v>
                </c:pt>
                <c:pt idx="8">
                  <c:v>Costa Coffee WD31AR</c:v>
                </c:pt>
                <c:pt idx="9">
                  <c:v>Feathers (Rickmansworth) WD31DJ</c:v>
                </c:pt>
                <c:pt idx="10">
                  <c:v>Woks Cookin WD37DW</c:v>
                </c:pt>
                <c:pt idx="11">
                  <c:v>Starbucks WD31AR</c:v>
                </c:pt>
                <c:pt idx="12">
                  <c:v>Coach &amp; Horses (Rickmansworth) WD31ER</c:v>
                </c:pt>
                <c:pt idx="13">
                  <c:v>The Pennsylvanian WD31AN</c:v>
                </c:pt>
                <c:pt idx="14">
                  <c:v>The Western Sports &amp; Social WD31BB</c:v>
                </c:pt>
                <c:pt idx="15">
                  <c:v>White Bear (Rickmansworth) WD31JQ</c:v>
                </c:pt>
                <c:pt idx="16">
                  <c:v>Pour Me WD37BE</c:v>
                </c:pt>
                <c:pt idx="17">
                  <c:v>Fox &amp; Hounds Rickmansworth WD31AY</c:v>
                </c:pt>
              </c:strCache>
            </c:strRef>
          </c:cat>
          <c:val>
            <c:numRef>
              <c:f>'Sheet1'!$C$2:$C$19</c:f>
              <c:numCache>
                <c:formatCode>General</c:formatCode>
                <c:ptCount val="18"/>
                <c:pt idx="0">
                  <c:v>81.637799999999999</c:v>
                </c:pt>
                <c:pt idx="1">
                  <c:v>72.313599999999994</c:v>
                </c:pt>
                <c:pt idx="2">
                  <c:v>18.9313</c:v>
                </c:pt>
                <c:pt idx="3">
                  <c:v>23.223800000000001</c:v>
                </c:pt>
                <c:pt idx="4">
                  <c:v>9.8643999999999998</c:v>
                </c:pt>
                <c:pt idx="5">
                  <c:v>38.384399999999999</c:v>
                </c:pt>
                <c:pt idx="6">
                  <c:v>20.436499999999999</c:v>
                </c:pt>
                <c:pt idx="7">
                  <c:v>12.776199999999999</c:v>
                </c:pt>
                <c:pt idx="8">
                  <c:v>7.4333999999999998</c:v>
                </c:pt>
                <c:pt idx="9">
                  <c:v>23.996200000000002</c:v>
                </c:pt>
                <c:pt idx="10">
                  <c:v>33.833300000000001</c:v>
                </c:pt>
                <c:pt idx="11">
                  <c:v>6.9865000000000004</c:v>
                </c:pt>
                <c:pt idx="12">
                  <c:v>14.3225</c:v>
                </c:pt>
                <c:pt idx="13">
                  <c:v>7.7965999999999998</c:v>
                </c:pt>
                <c:pt idx="14">
                  <c:v>10.923299999999999</c:v>
                </c:pt>
                <c:pt idx="15">
                  <c:v>25.824200000000001</c:v>
                </c:pt>
                <c:pt idx="16">
                  <c:v>19.659500000000001</c:v>
                </c:pt>
                <c:pt idx="17">
                  <c:v>12.1275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23-429C-BA80-13571808B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Miller &amp; Carter Rickmansworth WD31AT</c:v>
                </c:pt>
                <c:pt idx="1">
                  <c:v>Maurizios Restaurant WD31BX</c:v>
                </c:pt>
              </c:strCache>
            </c:strRef>
          </c:cat>
          <c:val>
            <c:numRef>
              <c:f>'Sheet1'!$D$2:$D$19</c:f>
              <c:numCache>
                <c:formatCode>General</c:formatCode>
                <c:ptCount val="18"/>
                <c:pt idx="0">
                  <c:v>8.4765999999999995</c:v>
                </c:pt>
                <c:pt idx="1">
                  <c:v>5.1412000000000004</c:v>
                </c:pt>
                <c:pt idx="2">
                  <c:v>4.8815</c:v>
                </c:pt>
                <c:pt idx="3">
                  <c:v>2.8675000000000002</c:v>
                </c:pt>
                <c:pt idx="4">
                  <c:v>1.5229999999999999</c:v>
                </c:pt>
                <c:pt idx="5">
                  <c:v>1.3658999999999999</c:v>
                </c:pt>
                <c:pt idx="6">
                  <c:v>1.1127</c:v>
                </c:pt>
                <c:pt idx="7">
                  <c:v>0.96930000000000005</c:v>
                </c:pt>
                <c:pt idx="8">
                  <c:v>0.70579999999999998</c:v>
                </c:pt>
                <c:pt idx="9">
                  <c:v>0.63900000000000001</c:v>
                </c:pt>
                <c:pt idx="10">
                  <c:v>0.61499999999999999</c:v>
                </c:pt>
                <c:pt idx="11">
                  <c:v>0.13289999999999999</c:v>
                </c:pt>
                <c:pt idx="12">
                  <c:v>0.105</c:v>
                </c:pt>
                <c:pt idx="13">
                  <c:v>-0.1011</c:v>
                </c:pt>
                <c:pt idx="14">
                  <c:v>-0.54349999999999998</c:v>
                </c:pt>
                <c:pt idx="15">
                  <c:v>-0.86780000000000002</c:v>
                </c:pt>
                <c:pt idx="16">
                  <c:v>-3.3492999999999999</c:v>
                </c:pt>
                <c:pt idx="17">
                  <c:v>-14.1214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AF5-41F9-9015-6244CE26A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716-47F1-907A-A6F51CF824A2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WD31AQ</c:v>
                </c:pt>
                <c:pt idx="1">
                  <c:v>Shish Meze WD37BE</c:v>
                </c:pt>
                <c:pt idx="2">
                  <c:v>Mangal Grill WD31EE</c:v>
                </c:pt>
                <c:pt idx="3">
                  <c:v>Halfway House Rickmansworth WD37DQ</c:v>
                </c:pt>
                <c:pt idx="4">
                  <c:v>Feathers (Rickmansworth) WD31DJ</c:v>
                </c:pt>
                <c:pt idx="5">
                  <c:v>Royal British Legion Rickmansworth WD31BN</c:v>
                </c:pt>
                <c:pt idx="6">
                  <c:v>Maurizios Restaurant WD31BX</c:v>
                </c:pt>
                <c:pt idx="7">
                  <c:v>KFC Rickmansworth Uxbridge Road WD37DW</c:v>
                </c:pt>
                <c:pt idx="8">
                  <c:v>Coach &amp; Horses (Rickmansworth) WD31ER</c:v>
                </c:pt>
                <c:pt idx="9">
                  <c:v>White Bear (Rickmansworth) WD31JQ</c:v>
                </c:pt>
                <c:pt idx="10">
                  <c:v>Woks Cookin WD37DW</c:v>
                </c:pt>
                <c:pt idx="11">
                  <c:v>Pour Me WD37BE</c:v>
                </c:pt>
                <c:pt idx="12">
                  <c:v>Starbucks WD31AR</c:v>
                </c:pt>
                <c:pt idx="13">
                  <c:v>Kebab Centre WD37BE</c:v>
                </c:pt>
                <c:pt idx="14">
                  <c:v>The Western Sports &amp; Social WD31BB</c:v>
                </c:pt>
                <c:pt idx="15">
                  <c:v>The Pennsylvanian WD31AN</c:v>
                </c:pt>
                <c:pt idx="16">
                  <c:v>Mangal Express WD31EE</c:v>
                </c:pt>
                <c:pt idx="17">
                  <c:v>Costa Coffee WD31AR</c:v>
                </c:pt>
                <c:pt idx="18">
                  <c:v>Miller &amp; Carter Rickmansworth WD31AT</c:v>
                </c:pt>
                <c:pt idx="19">
                  <c:v>Fox &amp; Hounds Rickmansworth WD31AY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4.5999999999999999E-3</c:v>
                </c:pt>
                <c:pt idx="2">
                  <c:v>0</c:v>
                </c:pt>
                <c:pt idx="3">
                  <c:v>2.1600000000000001E-2</c:v>
                </c:pt>
                <c:pt idx="4">
                  <c:v>0.1555</c:v>
                </c:pt>
                <c:pt idx="5">
                  <c:v>8.6999999999999994E-3</c:v>
                </c:pt>
                <c:pt idx="6">
                  <c:v>4.4999999999999998E-2</c:v>
                </c:pt>
                <c:pt idx="7">
                  <c:v>3.7400000000000003E-2</c:v>
                </c:pt>
                <c:pt idx="8">
                  <c:v>6.6799999999999998E-2</c:v>
                </c:pt>
                <c:pt idx="9">
                  <c:v>8.5199999999999998E-2</c:v>
                </c:pt>
                <c:pt idx="10">
                  <c:v>5.1999999999999998E-2</c:v>
                </c:pt>
                <c:pt idx="11">
                  <c:v>1.9599999999999999E-2</c:v>
                </c:pt>
                <c:pt idx="12">
                  <c:v>4.1700000000000001E-2</c:v>
                </c:pt>
                <c:pt idx="13">
                  <c:v>4.7399999999999998E-2</c:v>
                </c:pt>
                <c:pt idx="14">
                  <c:v>4.5400000000000003E-2</c:v>
                </c:pt>
                <c:pt idx="15">
                  <c:v>8.3299999999999999E-2</c:v>
                </c:pt>
                <c:pt idx="16">
                  <c:v>4.2200000000000001E-2</c:v>
                </c:pt>
                <c:pt idx="17">
                  <c:v>5.6500000000000002E-2</c:v>
                </c:pt>
                <c:pt idx="18">
                  <c:v>0.121</c:v>
                </c:pt>
                <c:pt idx="19">
                  <c:v>6.5100000000000005E-2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16-47F1-907A-A6F51CF824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WD31AQ</c:v>
                </c:pt>
                <c:pt idx="1">
                  <c:v>Shish Meze WD37BE</c:v>
                </c:pt>
                <c:pt idx="2">
                  <c:v>Mangal Grill WD31EE</c:v>
                </c:pt>
                <c:pt idx="3">
                  <c:v>Halfway House Rickmansworth WD37DQ</c:v>
                </c:pt>
                <c:pt idx="4">
                  <c:v>Feathers (Rickmansworth) WD31DJ</c:v>
                </c:pt>
                <c:pt idx="5">
                  <c:v>Royal British Legion Rickmansworth WD31BN</c:v>
                </c:pt>
                <c:pt idx="6">
                  <c:v>Maurizios Restaurant WD31BX</c:v>
                </c:pt>
                <c:pt idx="7">
                  <c:v>KFC Rickmansworth Uxbridge Road WD37DW</c:v>
                </c:pt>
                <c:pt idx="8">
                  <c:v>Coach &amp; Horses (Rickmansworth) WD31ER</c:v>
                </c:pt>
                <c:pt idx="9">
                  <c:v>White Bear (Rickmansworth) WD31JQ</c:v>
                </c:pt>
                <c:pt idx="10">
                  <c:v>Woks Cookin WD37DW</c:v>
                </c:pt>
                <c:pt idx="11">
                  <c:v>Pour Me WD37BE</c:v>
                </c:pt>
                <c:pt idx="12">
                  <c:v>Starbucks WD31AR</c:v>
                </c:pt>
                <c:pt idx="13">
                  <c:v>Kebab Centre WD37BE</c:v>
                </c:pt>
                <c:pt idx="14">
                  <c:v>The Western Sports &amp; Social WD31BB</c:v>
                </c:pt>
                <c:pt idx="15">
                  <c:v>The Pennsylvanian WD31AN</c:v>
                </c:pt>
                <c:pt idx="16">
                  <c:v>Mangal Express WD31EE</c:v>
                </c:pt>
                <c:pt idx="17">
                  <c:v>Costa Coffee WD31AR</c:v>
                </c:pt>
                <c:pt idx="18">
                  <c:v>Miller &amp; Carter Rickmansworth WD31AT</c:v>
                </c:pt>
                <c:pt idx="19">
                  <c:v>Fox &amp; Hounds Rickmansworth WD31AY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5.6800000000000003E-2</c:v>
                </c:pt>
                <c:pt idx="1">
                  <c:v>3.0700000000000002E-2</c:v>
                </c:pt>
                <c:pt idx="2">
                  <c:v>1.9300000000000001E-2</c:v>
                </c:pt>
                <c:pt idx="3">
                  <c:v>3.95E-2</c:v>
                </c:pt>
                <c:pt idx="4">
                  <c:v>0.16800000000000001</c:v>
                </c:pt>
                <c:pt idx="5">
                  <c:v>1.11E-2</c:v>
                </c:pt>
                <c:pt idx="6">
                  <c:v>4.6199999999999998E-2</c:v>
                </c:pt>
                <c:pt idx="7">
                  <c:v>3.5499999999999997E-2</c:v>
                </c:pt>
                <c:pt idx="8">
                  <c:v>6.4399999999999999E-2</c:v>
                </c:pt>
                <c:pt idx="9">
                  <c:v>8.2600000000000007E-2</c:v>
                </c:pt>
                <c:pt idx="10">
                  <c:v>4.8800000000000003E-2</c:v>
                </c:pt>
                <c:pt idx="11">
                  <c:v>1.43E-2</c:v>
                </c:pt>
                <c:pt idx="12">
                  <c:v>3.61E-2</c:v>
                </c:pt>
                <c:pt idx="13">
                  <c:v>3.8699999999999998E-2</c:v>
                </c:pt>
                <c:pt idx="14">
                  <c:v>3.6299999999999999E-2</c:v>
                </c:pt>
                <c:pt idx="15">
                  <c:v>7.3599999999999999E-2</c:v>
                </c:pt>
                <c:pt idx="16">
                  <c:v>3.1699999999999999E-2</c:v>
                </c:pt>
                <c:pt idx="17">
                  <c:v>4.1099999999999998E-2</c:v>
                </c:pt>
                <c:pt idx="18">
                  <c:v>9.98E-2</c:v>
                </c:pt>
                <c:pt idx="19">
                  <c:v>2.46E-2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16-47F1-907A-A6F51CF82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WD31AQ</c:v>
                </c:pt>
                <c:pt idx="1">
                  <c:v>Shish Meze WD37BE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5.6800000000000003E-2</c:v>
                </c:pt>
                <c:pt idx="1">
                  <c:v>2.6100000000000002E-2</c:v>
                </c:pt>
                <c:pt idx="2">
                  <c:v>1.9300000000000001E-2</c:v>
                </c:pt>
                <c:pt idx="3">
                  <c:v>1.7899999999999999E-2</c:v>
                </c:pt>
                <c:pt idx="4">
                  <c:v>1.2500000000000001E-2</c:v>
                </c:pt>
                <c:pt idx="5">
                  <c:v>2.3999999999999998E-3</c:v>
                </c:pt>
                <c:pt idx="6">
                  <c:v>1.1999999999999999E-3</c:v>
                </c:pt>
                <c:pt idx="7">
                  <c:v>-1.9E-3</c:v>
                </c:pt>
                <c:pt idx="8">
                  <c:v>-2.3999999999999998E-3</c:v>
                </c:pt>
                <c:pt idx="9">
                  <c:v>-2.5999999999999999E-3</c:v>
                </c:pt>
                <c:pt idx="10">
                  <c:v>-3.2000000000000002E-3</c:v>
                </c:pt>
                <c:pt idx="11">
                  <c:v>-5.3E-3</c:v>
                </c:pt>
                <c:pt idx="12">
                  <c:v>-5.5999999999999999E-3</c:v>
                </c:pt>
                <c:pt idx="13">
                  <c:v>-8.6999999999999994E-3</c:v>
                </c:pt>
                <c:pt idx="14">
                  <c:v>-9.1000000000000004E-3</c:v>
                </c:pt>
                <c:pt idx="15">
                  <c:v>-9.7000000000000003E-3</c:v>
                </c:pt>
                <c:pt idx="16">
                  <c:v>-1.0500000000000001E-2</c:v>
                </c:pt>
                <c:pt idx="17">
                  <c:v>-1.54E-2</c:v>
                </c:pt>
                <c:pt idx="18">
                  <c:v>-2.12E-2</c:v>
                </c:pt>
                <c:pt idx="19">
                  <c:v>-4.0500000000000001E-2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45A-4D2C-8CBA-4CA768578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C60-4D40-A84C-2E0E9DC42F6D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5.2600000000000001E-2</c:v>
                </c:pt>
                <c:pt idx="1">
                  <c:v>0.12039999999999999</c:v>
                </c:pt>
                <c:pt idx="2">
                  <c:v>0.2218</c:v>
                </c:pt>
                <c:pt idx="3">
                  <c:v>0.21560000000000001</c:v>
                </c:pt>
                <c:pt idx="4">
                  <c:v>0.2286</c:v>
                </c:pt>
                <c:pt idx="5">
                  <c:v>0.1138</c:v>
                </c:pt>
                <c:pt idx="6">
                  <c:v>4.6899999999999997E-2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60-4D40-A84C-2E0E9DC42F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4.7899999999999998E-2</c:v>
                </c:pt>
                <c:pt idx="1">
                  <c:v>0.16550000000000001</c:v>
                </c:pt>
                <c:pt idx="2">
                  <c:v>0.29089999999999999</c:v>
                </c:pt>
                <c:pt idx="3">
                  <c:v>0.27389999999999998</c:v>
                </c:pt>
                <c:pt idx="4">
                  <c:v>0.15040000000000001</c:v>
                </c:pt>
                <c:pt idx="5">
                  <c:v>6.25E-2</c:v>
                </c:pt>
                <c:pt idx="6">
                  <c:v>8.5000000000000006E-3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60-4D40-A84C-2E0E9DC42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-4.7000000000000002E-3</c:v>
                </c:pt>
                <c:pt idx="1">
                  <c:v>4.5100000000000001E-2</c:v>
                </c:pt>
                <c:pt idx="2">
                  <c:v>6.9099999999999995E-2</c:v>
                </c:pt>
                <c:pt idx="3">
                  <c:v>5.8299999999999998E-2</c:v>
                </c:pt>
                <c:pt idx="4">
                  <c:v>-7.8200000000000006E-2</c:v>
                </c:pt>
                <c:pt idx="5">
                  <c:v>-5.1299999999999998E-2</c:v>
                </c:pt>
                <c:pt idx="6">
                  <c:v>-3.8399999999999997E-2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4E1-4348-B1BF-F0929DBFA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5E8-485A-935D-5214792E0FB1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0.50249999999999995</c:v>
                </c:pt>
                <c:pt idx="1">
                  <c:v>0.3745</c:v>
                </c:pt>
                <c:pt idx="2">
                  <c:v>0.1229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E8-485A-935D-5214792E0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0.37519999999999998</c:v>
                </c:pt>
                <c:pt idx="1">
                  <c:v>0.42309999999999998</c:v>
                </c:pt>
                <c:pt idx="2">
                  <c:v>0.20150000000000001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E8-485A-935D-5214792E0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-0.1273</c:v>
                </c:pt>
                <c:pt idx="1">
                  <c:v>4.8599999999999997E-2</c:v>
                </c:pt>
                <c:pt idx="2">
                  <c:v>7.8600000000000003E-2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532-4561-A154-DC69B2362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8F3-4466-9F61-EC83F737000D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0.40849999999999997</c:v>
                </c:pt>
                <c:pt idx="1">
                  <c:v>0.59140000000000004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F3-4466-9F61-EC83F73700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0.1474</c:v>
                </c:pt>
                <c:pt idx="1">
                  <c:v>0.85250000000000004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F3-4466-9F61-EC83F7370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-0.2611</c:v>
                </c:pt>
                <c:pt idx="1">
                  <c:v>0.2611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BC0-4DDD-B339-FB1A88B4E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944-4AD2-8762-EACB8D5211FD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9.1899999999999996E-2</c:v>
                </c:pt>
                <c:pt idx="1">
                  <c:v>3.5200000000000002E-2</c:v>
                </c:pt>
                <c:pt idx="2">
                  <c:v>0.19620000000000001</c:v>
                </c:pt>
                <c:pt idx="3">
                  <c:v>5.9299999999999999E-2</c:v>
                </c:pt>
                <c:pt idx="4">
                  <c:v>0.1206</c:v>
                </c:pt>
                <c:pt idx="5">
                  <c:v>0.10390000000000001</c:v>
                </c:pt>
                <c:pt idx="6">
                  <c:v>6.8000000000000005E-2</c:v>
                </c:pt>
                <c:pt idx="7">
                  <c:v>0.32450000000000001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44-4AD2-8762-EACB8D5211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3.3000000000000002E-2</c:v>
                </c:pt>
                <c:pt idx="1">
                  <c:v>2.2100000000000002E-2</c:v>
                </c:pt>
                <c:pt idx="2">
                  <c:v>0.30630000000000002</c:v>
                </c:pt>
                <c:pt idx="3">
                  <c:v>4.4699999999999997E-2</c:v>
                </c:pt>
                <c:pt idx="4">
                  <c:v>0.42</c:v>
                </c:pt>
                <c:pt idx="5">
                  <c:v>8.3500000000000005E-2</c:v>
                </c:pt>
                <c:pt idx="6">
                  <c:v>2.1999999999999999E-2</c:v>
                </c:pt>
                <c:pt idx="7">
                  <c:v>6.8000000000000005E-2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44-4AD2-8762-EACB8D521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-5.8900000000000001E-2</c:v>
                </c:pt>
                <c:pt idx="1">
                  <c:v>-1.3100000000000001E-2</c:v>
                </c:pt>
                <c:pt idx="2">
                  <c:v>0.1101</c:v>
                </c:pt>
                <c:pt idx="3">
                  <c:v>-1.46E-2</c:v>
                </c:pt>
                <c:pt idx="4">
                  <c:v>0.2994</c:v>
                </c:pt>
                <c:pt idx="5">
                  <c:v>-2.0400000000000001E-2</c:v>
                </c:pt>
                <c:pt idx="6">
                  <c:v>-4.5999999999999999E-2</c:v>
                </c:pt>
                <c:pt idx="7">
                  <c:v>-0.25650000000000001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1D2-4953-B847-F1B2D9811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81D-4532-B828-7FF4C97758E5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0.22950000000000001</c:v>
                </c:pt>
                <c:pt idx="1">
                  <c:v>0.2286</c:v>
                </c:pt>
                <c:pt idx="2">
                  <c:v>0.1016</c:v>
                </c:pt>
                <c:pt idx="3">
                  <c:v>9.9599999999999994E-2</c:v>
                </c:pt>
                <c:pt idx="4">
                  <c:v>0.15720000000000001</c:v>
                </c:pt>
                <c:pt idx="5">
                  <c:v>0.1285</c:v>
                </c:pt>
                <c:pt idx="6">
                  <c:v>5.45E-2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1D-4532-B828-7FF4C97758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 Western Sports &amp; Social WD31BB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0.37459999999999999</c:v>
                </c:pt>
                <c:pt idx="1">
                  <c:v>0.308</c:v>
                </c:pt>
                <c:pt idx="2">
                  <c:v>8.7300000000000003E-2</c:v>
                </c:pt>
                <c:pt idx="3">
                  <c:v>0.1051</c:v>
                </c:pt>
                <c:pt idx="4">
                  <c:v>4.2200000000000001E-2</c:v>
                </c:pt>
                <c:pt idx="5">
                  <c:v>3.0599999999999999E-2</c:v>
                </c:pt>
                <c:pt idx="6">
                  <c:v>5.1799999999999999E-2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1D-4532-B828-7FF4C9775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0.14510000000000001</c:v>
                </c:pt>
                <c:pt idx="1">
                  <c:v>7.9399999999999998E-2</c:v>
                </c:pt>
                <c:pt idx="2">
                  <c:v>-1.43E-2</c:v>
                </c:pt>
                <c:pt idx="3">
                  <c:v>5.4999999999999997E-3</c:v>
                </c:pt>
                <c:pt idx="4">
                  <c:v>-0.115</c:v>
                </c:pt>
                <c:pt idx="5">
                  <c:v>-9.7900000000000001E-2</c:v>
                </c:pt>
                <c:pt idx="6">
                  <c:v>-2.7000000000000001E-3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5B7-4F4F-B940-F4CBA62B7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The Western Sports &amp; Social WD31BB</c:v>
                </c:pt>
                <c:pt idx="1">
                  <c:v>Feathers (Rickmansworth) WD31DJ</c:v>
                </c:pt>
                <c:pt idx="2">
                  <c:v>Coach &amp; Horses (Rickmansworth) WD31ER</c:v>
                </c:pt>
                <c:pt idx="3">
                  <c:v>The Pennsylvanian WD31AN</c:v>
                </c:pt>
                <c:pt idx="4">
                  <c:v>White Bear (Rickmansworth) WD31JQ</c:v>
                </c:pt>
                <c:pt idx="5">
                  <c:v>Fox &amp; Hounds Rickmansworth WD31AY</c:v>
                </c:pt>
                <c:pt idx="6">
                  <c:v>Halfway House Rickmansworth WD37DQ</c:v>
                </c:pt>
                <c:pt idx="7">
                  <c:v>Mcdonalds WD31AQ</c:v>
                </c:pt>
                <c:pt idx="8">
                  <c:v>Royal British Legion Rickmansworth WD31BN</c:v>
                </c:pt>
                <c:pt idx="9">
                  <c:v>Woks Cookin WD37DW</c:v>
                </c:pt>
                <c:pt idx="10">
                  <c:v>Kebab Centre WD37BE</c:v>
                </c:pt>
                <c:pt idx="11">
                  <c:v>Miller &amp; Carter Rickmansworth WD31AT</c:v>
                </c:pt>
                <c:pt idx="12">
                  <c:v>Costa Coffee WD31AR</c:v>
                </c:pt>
                <c:pt idx="13">
                  <c:v>Pour Me WD37BE</c:v>
                </c:pt>
                <c:pt idx="14">
                  <c:v>Mangal Grill WD31EE</c:v>
                </c:pt>
                <c:pt idx="15">
                  <c:v>Shish Meze WD37BE</c:v>
                </c:pt>
                <c:pt idx="16">
                  <c:v>KFC Rickmansworth Uxbridge Road WD37DW</c:v>
                </c:pt>
                <c:pt idx="17">
                  <c:v>Maurizios Restaurant WD31BX</c:v>
                </c:pt>
                <c:pt idx="18">
                  <c:v>Starbucks WD31AR</c:v>
                </c:pt>
                <c:pt idx="19">
                  <c:v>Mangal Express WD31EE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0.1668</c:v>
                </c:pt>
                <c:pt idx="1">
                  <c:v>0.15970000000000001</c:v>
                </c:pt>
                <c:pt idx="2">
                  <c:v>9.9699999999999997E-2</c:v>
                </c:pt>
                <c:pt idx="3">
                  <c:v>8.3599999999999994E-2</c:v>
                </c:pt>
                <c:pt idx="4">
                  <c:v>6.7599999999999993E-2</c:v>
                </c:pt>
                <c:pt idx="5">
                  <c:v>6.4600000000000005E-2</c:v>
                </c:pt>
                <c:pt idx="6">
                  <c:v>6.0100000000000001E-2</c:v>
                </c:pt>
                <c:pt idx="7">
                  <c:v>3.4000000000000002E-2</c:v>
                </c:pt>
                <c:pt idx="8">
                  <c:v>3.32E-2</c:v>
                </c:pt>
                <c:pt idx="9">
                  <c:v>2.9000000000000001E-2</c:v>
                </c:pt>
                <c:pt idx="10">
                  <c:v>2.3900000000000001E-2</c:v>
                </c:pt>
                <c:pt idx="11">
                  <c:v>2.3300000000000001E-2</c:v>
                </c:pt>
                <c:pt idx="12">
                  <c:v>2.2100000000000002E-2</c:v>
                </c:pt>
                <c:pt idx="13">
                  <c:v>1.9699999999999999E-2</c:v>
                </c:pt>
                <c:pt idx="14">
                  <c:v>1.95E-2</c:v>
                </c:pt>
                <c:pt idx="15">
                  <c:v>1.9E-2</c:v>
                </c:pt>
                <c:pt idx="16">
                  <c:v>1.8800000000000001E-2</c:v>
                </c:pt>
                <c:pt idx="17">
                  <c:v>1.8700000000000001E-2</c:v>
                </c:pt>
                <c:pt idx="18">
                  <c:v>1.7899999999999999E-2</c:v>
                </c:pt>
                <c:pt idx="19">
                  <c:v>1.78E-2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4-488D-965F-A5E571C7F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C46-4F8D-AE97-F4366E171364}"/>
              </c:ext>
            </c:extLst>
          </c:dPt>
          <c:cat>
            <c:strRef>
              <c:f>'Sheet1'!$A$2:$A$21</c:f>
              <c:strCache>
                <c:ptCount val="20"/>
                <c:pt idx="0">
                  <c:v>Mcdonalds WD31AQ</c:v>
                </c:pt>
                <c:pt idx="1">
                  <c:v>Halfway House Rickmansworth WD37DQ</c:v>
                </c:pt>
                <c:pt idx="2">
                  <c:v>Mangal Grill WD31EE</c:v>
                </c:pt>
                <c:pt idx="3">
                  <c:v>Shish Meze WD37BE</c:v>
                </c:pt>
                <c:pt idx="4">
                  <c:v>Royal British Legion Rickmansworth WD31BN</c:v>
                </c:pt>
                <c:pt idx="5">
                  <c:v>White Bear (Rickmansworth) WD31JQ</c:v>
                </c:pt>
                <c:pt idx="6">
                  <c:v>Coach &amp; Horses (Rickmansworth) WD31ER</c:v>
                </c:pt>
                <c:pt idx="7">
                  <c:v>Maurizios Restaurant WD31BX</c:v>
                </c:pt>
                <c:pt idx="8">
                  <c:v>Woks Cookin WD37DW</c:v>
                </c:pt>
                <c:pt idx="9">
                  <c:v>KFC Rickmansworth Uxbridge Road WD37DW</c:v>
                </c:pt>
                <c:pt idx="10">
                  <c:v>Starbucks WD31AR</c:v>
                </c:pt>
                <c:pt idx="11">
                  <c:v>Pour Me WD37BE</c:v>
                </c:pt>
                <c:pt idx="12">
                  <c:v>Feathers (Rickmansworth) WD31DJ</c:v>
                </c:pt>
                <c:pt idx="13">
                  <c:v>Kebab Centre WD37BE</c:v>
                </c:pt>
                <c:pt idx="14">
                  <c:v>Miller &amp; Carter Rickmansworth WD31AT</c:v>
                </c:pt>
                <c:pt idx="15">
                  <c:v>Mangal Express WD31EE</c:v>
                </c:pt>
                <c:pt idx="16">
                  <c:v>Costa Coffee WD31AR</c:v>
                </c:pt>
                <c:pt idx="17">
                  <c:v>The Pennsylvanian WD31AN</c:v>
                </c:pt>
                <c:pt idx="18">
                  <c:v>The Western Sports &amp; Social WD31BB</c:v>
                </c:pt>
                <c:pt idx="19">
                  <c:v>Fox &amp; Hounds Rickmansworth WD31AY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2.8899999999999999E-2</c:v>
                </c:pt>
                <c:pt idx="2">
                  <c:v>0</c:v>
                </c:pt>
                <c:pt idx="3">
                  <c:v>3.5999999999999999E-3</c:v>
                </c:pt>
                <c:pt idx="4">
                  <c:v>1.46E-2</c:v>
                </c:pt>
                <c:pt idx="5">
                  <c:v>9.5000000000000001E-2</c:v>
                </c:pt>
                <c:pt idx="6">
                  <c:v>8.5500000000000007E-2</c:v>
                </c:pt>
                <c:pt idx="7">
                  <c:v>2.41E-2</c:v>
                </c:pt>
                <c:pt idx="8">
                  <c:v>3.39E-2</c:v>
                </c:pt>
                <c:pt idx="9">
                  <c:v>2.4799999999999999E-2</c:v>
                </c:pt>
                <c:pt idx="10">
                  <c:v>2.3E-2</c:v>
                </c:pt>
                <c:pt idx="11">
                  <c:v>2.6100000000000002E-2</c:v>
                </c:pt>
                <c:pt idx="12">
                  <c:v>0.17019999999999999</c:v>
                </c:pt>
                <c:pt idx="13">
                  <c:v>3.2599999999999997E-2</c:v>
                </c:pt>
                <c:pt idx="14">
                  <c:v>3.5900000000000001E-2</c:v>
                </c:pt>
                <c:pt idx="15">
                  <c:v>2.4500000000000001E-2</c:v>
                </c:pt>
                <c:pt idx="16">
                  <c:v>2.9600000000000001E-2</c:v>
                </c:pt>
                <c:pt idx="17">
                  <c:v>9.8199999999999996E-2</c:v>
                </c:pt>
                <c:pt idx="18">
                  <c:v>0.15870000000000001</c:v>
                </c:pt>
                <c:pt idx="19">
                  <c:v>9.01E-2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46-4F8D-AE97-F4366E1713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Mcdonalds WD31AQ</c:v>
                </c:pt>
                <c:pt idx="1">
                  <c:v>Halfway House Rickmansworth WD37DQ</c:v>
                </c:pt>
                <c:pt idx="2">
                  <c:v>Mangal Grill WD31EE</c:v>
                </c:pt>
                <c:pt idx="3">
                  <c:v>Shish Meze WD37BE</c:v>
                </c:pt>
                <c:pt idx="4">
                  <c:v>Royal British Legion Rickmansworth WD31BN</c:v>
                </c:pt>
                <c:pt idx="5">
                  <c:v>White Bear (Rickmansworth) WD31JQ</c:v>
                </c:pt>
                <c:pt idx="6">
                  <c:v>Coach &amp; Horses (Rickmansworth) WD31ER</c:v>
                </c:pt>
                <c:pt idx="7">
                  <c:v>Maurizios Restaurant WD31BX</c:v>
                </c:pt>
                <c:pt idx="8">
                  <c:v>Woks Cookin WD37DW</c:v>
                </c:pt>
                <c:pt idx="9">
                  <c:v>KFC Rickmansworth Uxbridge Road WD37DW</c:v>
                </c:pt>
                <c:pt idx="10">
                  <c:v>Starbucks WD31AR</c:v>
                </c:pt>
                <c:pt idx="11">
                  <c:v>Pour Me WD37BE</c:v>
                </c:pt>
                <c:pt idx="12">
                  <c:v>Feathers (Rickmansworth) WD31DJ</c:v>
                </c:pt>
                <c:pt idx="13">
                  <c:v>Kebab Centre WD37BE</c:v>
                </c:pt>
                <c:pt idx="14">
                  <c:v>Miller &amp; Carter Rickmansworth WD31AT</c:v>
                </c:pt>
                <c:pt idx="15">
                  <c:v>Mangal Express WD31EE</c:v>
                </c:pt>
                <c:pt idx="16">
                  <c:v>Costa Coffee WD31AR</c:v>
                </c:pt>
                <c:pt idx="17">
                  <c:v>The Pennsylvanian WD31AN</c:v>
                </c:pt>
                <c:pt idx="18">
                  <c:v>The Western Sports &amp; Social WD31BB</c:v>
                </c:pt>
                <c:pt idx="19">
                  <c:v>Fox &amp; Hounds Rickmansworth WD31AY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3.7600000000000001E-2</c:v>
                </c:pt>
                <c:pt idx="1">
                  <c:v>5.3699999999999998E-2</c:v>
                </c:pt>
                <c:pt idx="2">
                  <c:v>1.7500000000000002E-2</c:v>
                </c:pt>
                <c:pt idx="3">
                  <c:v>0.02</c:v>
                </c:pt>
                <c:pt idx="4">
                  <c:v>2.6700000000000002E-2</c:v>
                </c:pt>
                <c:pt idx="5">
                  <c:v>0.10680000000000001</c:v>
                </c:pt>
                <c:pt idx="6">
                  <c:v>8.9200000000000002E-2</c:v>
                </c:pt>
                <c:pt idx="7">
                  <c:v>2.7199999999999998E-2</c:v>
                </c:pt>
                <c:pt idx="8">
                  <c:v>3.44E-2</c:v>
                </c:pt>
                <c:pt idx="9">
                  <c:v>2.12E-2</c:v>
                </c:pt>
                <c:pt idx="10">
                  <c:v>1.89E-2</c:v>
                </c:pt>
                <c:pt idx="11">
                  <c:v>2.1399999999999999E-2</c:v>
                </c:pt>
                <c:pt idx="12">
                  <c:v>0.16539999999999999</c:v>
                </c:pt>
                <c:pt idx="13">
                  <c:v>2.76E-2</c:v>
                </c:pt>
                <c:pt idx="14">
                  <c:v>2.92E-2</c:v>
                </c:pt>
                <c:pt idx="15">
                  <c:v>1.67E-2</c:v>
                </c:pt>
                <c:pt idx="16">
                  <c:v>2.06E-2</c:v>
                </c:pt>
                <c:pt idx="17">
                  <c:v>8.1799999999999998E-2</c:v>
                </c:pt>
                <c:pt idx="18">
                  <c:v>0.12759999999999999</c:v>
                </c:pt>
                <c:pt idx="19">
                  <c:v>5.57E-2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46-4F8D-AE97-F4366E171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Mcdonalds WD31AQ</c:v>
                </c:pt>
                <c:pt idx="1">
                  <c:v>Halfway House Rickmansworth WD37DQ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3.7600000000000001E-2</c:v>
                </c:pt>
                <c:pt idx="1">
                  <c:v>2.4799999999999999E-2</c:v>
                </c:pt>
                <c:pt idx="2">
                  <c:v>1.7500000000000002E-2</c:v>
                </c:pt>
                <c:pt idx="3">
                  <c:v>1.6400000000000001E-2</c:v>
                </c:pt>
                <c:pt idx="4">
                  <c:v>1.21E-2</c:v>
                </c:pt>
                <c:pt idx="5">
                  <c:v>1.18E-2</c:v>
                </c:pt>
                <c:pt idx="6">
                  <c:v>3.7000000000000002E-3</c:v>
                </c:pt>
                <c:pt idx="7">
                  <c:v>3.0999999999999999E-3</c:v>
                </c:pt>
                <c:pt idx="8">
                  <c:v>5.0000000000000001E-4</c:v>
                </c:pt>
                <c:pt idx="9">
                  <c:v>-3.5999999999999999E-3</c:v>
                </c:pt>
                <c:pt idx="10">
                  <c:v>-4.1000000000000003E-3</c:v>
                </c:pt>
                <c:pt idx="11">
                  <c:v>-4.7000000000000002E-3</c:v>
                </c:pt>
                <c:pt idx="12">
                  <c:v>-4.7999999999999996E-3</c:v>
                </c:pt>
                <c:pt idx="13">
                  <c:v>-5.0000000000000001E-3</c:v>
                </c:pt>
                <c:pt idx="14">
                  <c:v>-6.7000000000000002E-3</c:v>
                </c:pt>
                <c:pt idx="15">
                  <c:v>-7.7999999999999996E-3</c:v>
                </c:pt>
                <c:pt idx="16">
                  <c:v>-8.9999999999999993E-3</c:v>
                </c:pt>
                <c:pt idx="17">
                  <c:v>-1.6400000000000001E-2</c:v>
                </c:pt>
                <c:pt idx="18">
                  <c:v>-3.1099999999999999E-2</c:v>
                </c:pt>
                <c:pt idx="19">
                  <c:v>-3.44E-2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A20-4FBF-8658-CE6597488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195164974607409E-2"/>
          <c:y val="2.8981141881795684E-2"/>
          <c:w val="0.87665894018354529"/>
          <c:h val="0.780626545636800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0.66955166991721204</c:v>
                </c:pt>
                <c:pt idx="1">
                  <c:v>0.63378621157288395</c:v>
                </c:pt>
                <c:pt idx="2">
                  <c:v>0.29558313453780399</c:v>
                </c:pt>
                <c:pt idx="3">
                  <c:v>0.75090465328690703</c:v>
                </c:pt>
                <c:pt idx="4">
                  <c:v>0.77525064810187105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6D-41BF-BA58-95A765183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310496"/>
        <c:axId val="6744946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OK Match</c:v>
                </c:pt>
              </c:strCache>
            </c:strRef>
          </c:tx>
          <c:spPr>
            <a:ln w="25400">
              <a:solidFill>
                <a:srgbClr val="4FC042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0.7</c:v>
                </c:pt>
                <c:pt idx="1">
                  <c:v>0.7</c:v>
                </c:pt>
                <c:pt idx="2">
                  <c:v>0.7</c:v>
                </c:pt>
                <c:pt idx="3">
                  <c:v>0.7</c:v>
                </c:pt>
                <c:pt idx="4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6D-41BF-BA58-95A7651833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Perfect Match</c:v>
                </c:pt>
              </c:strCache>
            </c:strRef>
          </c:tx>
          <c:spPr>
            <a:ln w="25400">
              <a:solidFill>
                <a:srgbClr val="FDBC05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'Sheet1'!$A$2:$A$6</c:f>
              <c:strCache>
                <c:ptCount val="5"/>
                <c:pt idx="0">
                  <c:v>Fireside Town &amp; City</c:v>
                </c:pt>
                <c:pt idx="1">
                  <c:v>Fireside Collection</c:v>
                </c:pt>
                <c:pt idx="2">
                  <c:v>Mighty Local</c:v>
                </c:pt>
                <c:pt idx="3">
                  <c:v>Our Local</c:v>
                </c:pt>
                <c:pt idx="4">
                  <c:v>Fireside Inns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6D-41BF-BA58-95A765183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5310496"/>
        <c:axId val="674494656"/>
      </c:lineChart>
      <c:catAx>
        <c:axId val="465310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674494656"/>
        <c:crosses val="autoZero"/>
        <c:auto val="1"/>
        <c:lblAlgn val="ctr"/>
        <c:lblOffset val="100"/>
        <c:noMultiLvlLbl val="0"/>
      </c:catAx>
      <c:valAx>
        <c:axId val="67449465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465310496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875835073117734"/>
          <c:y val="0.91744133071755041"/>
          <c:w val="0.42245608584537614"/>
          <c:h val="4.376182361874574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61528757337316E-2"/>
          <c:y val="7.4179455520350268E-2"/>
          <c:w val="0.83239026358280876"/>
          <c:h val="0.76754836815047833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 Western Sports &amp; Social</c:v>
                </c:pt>
              </c:strCache>
            </c:strRef>
          </c:tx>
          <c:spPr>
            <a:solidFill>
              <a:srgbClr val="2EADE4">
                <a:alpha val="50000"/>
              </a:srgbClr>
            </a:solidFill>
            <a:ln w="12700">
              <a:solidFill>
                <a:srgbClr val="2EADE4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3.3000000000000002E-2</c:v>
                </c:pt>
                <c:pt idx="1">
                  <c:v>2.2100000000000002E-2</c:v>
                </c:pt>
                <c:pt idx="2">
                  <c:v>0.30630000000000002</c:v>
                </c:pt>
                <c:pt idx="3">
                  <c:v>4.4699999999999997E-2</c:v>
                </c:pt>
                <c:pt idx="4">
                  <c:v>0.42</c:v>
                </c:pt>
                <c:pt idx="5">
                  <c:v>8.3500000000000005E-2</c:v>
                </c:pt>
                <c:pt idx="6">
                  <c:v>2.1999999999999999E-2</c:v>
                </c:pt>
                <c:pt idx="7">
                  <c:v>6.8000000000000005E-2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61-4E1E-A648-DA4D072DA2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Local Catchment</c:v>
                </c:pt>
              </c:strCache>
            </c:strRef>
          </c:tx>
          <c:spPr>
            <a:solidFill>
              <a:srgbClr val="142561">
                <a:alpha val="50000"/>
              </a:srgbClr>
            </a:solidFill>
            <a:ln w="12700">
              <a:solidFill>
                <a:srgbClr val="142561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9.1899999999999996E-2</c:v>
                </c:pt>
                <c:pt idx="1">
                  <c:v>3.5200000000000002E-2</c:v>
                </c:pt>
                <c:pt idx="2">
                  <c:v>0.19620000000000001</c:v>
                </c:pt>
                <c:pt idx="3">
                  <c:v>5.9299999999999999E-2</c:v>
                </c:pt>
                <c:pt idx="4">
                  <c:v>0.1206</c:v>
                </c:pt>
                <c:pt idx="5">
                  <c:v>0.10390000000000001</c:v>
                </c:pt>
                <c:pt idx="6">
                  <c:v>6.8000000000000005E-2</c:v>
                </c:pt>
                <c:pt idx="7">
                  <c:v>0.32450000000000001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61-4E1E-A648-DA4D072DA2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Punch T&amp;L</c:v>
                </c:pt>
              </c:strCache>
            </c:strRef>
          </c:tx>
          <c:spPr>
            <a:solidFill>
              <a:srgbClr val="FA8D38">
                <a:alpha val="50000"/>
              </a:srgbClr>
            </a:solidFill>
            <a:ln w="12700">
              <a:solidFill>
                <a:srgbClr val="FA8D38"/>
              </a:solidFill>
              <a:prstDash val="solid"/>
              <a:round/>
            </a:ln>
            <a:effectLst/>
          </c:spPr>
          <c:cat>
            <c:strRef>
              <c:f>'Sheet1'!$E$2:$E$9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8.8700000000000001E-2</c:v>
                </c:pt>
                <c:pt idx="1">
                  <c:v>6.08E-2</c:v>
                </c:pt>
                <c:pt idx="2">
                  <c:v>0.28770000000000001</c:v>
                </c:pt>
                <c:pt idx="3">
                  <c:v>0.1099</c:v>
                </c:pt>
                <c:pt idx="4">
                  <c:v>0.1135</c:v>
                </c:pt>
                <c:pt idx="5">
                  <c:v>0.1101</c:v>
                </c:pt>
                <c:pt idx="6">
                  <c:v>7.0800000000000002E-2</c:v>
                </c:pt>
                <c:pt idx="7">
                  <c:v>0.15809999999999999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61-4E1E-A648-DA4D072DA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1977920"/>
        <c:axId val="1975830976"/>
      </c:radarChart>
      <c:catAx>
        <c:axId val="1201977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975830976"/>
        <c:crosses val="autoZero"/>
        <c:auto val="1"/>
        <c:lblAlgn val="ctr"/>
        <c:lblOffset val="100"/>
        <c:noMultiLvlLbl val="0"/>
      </c:catAx>
      <c:valAx>
        <c:axId val="197583097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  <a:round/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noFill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201977920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t"/>
      <c:legendEntry>
        <c:idx val="1"/>
        <c:txPr>
          <a:bodyPr/>
          <a:lstStyle/>
          <a:p>
            <a:pPr>
              <a:defRPr sz="800" b="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94337913910013982"/>
          <c:w val="1"/>
          <c:h val="5.2891099389281319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9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29/09/2026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.svg"/><Relationship Id="rId7" Type="http://schemas.openxmlformats.org/officeDocument/2006/relationships/image" Target="../media/image28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4.xml"/><Relationship Id="rId3" Type="http://schemas.openxmlformats.org/officeDocument/2006/relationships/chart" Target="../charts/chart43.xml"/><Relationship Id="rId7" Type="http://schemas.openxmlformats.org/officeDocument/2006/relationships/image" Target="../media/image19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1.sv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6.xml"/><Relationship Id="rId3" Type="http://schemas.openxmlformats.org/officeDocument/2006/relationships/image" Target="../media/image21.svg"/><Relationship Id="rId7" Type="http://schemas.openxmlformats.org/officeDocument/2006/relationships/image" Target="../media/image19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5.xml"/><Relationship Id="rId5" Type="http://schemas.openxmlformats.org/officeDocument/2006/relationships/image" Target="../media/image24.sv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WD31AN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The Pennsylvanian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26.04%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White Collar Neighbourhoods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£10.92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85.25%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Rickmansworth(0.17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East of England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WD31BB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- Fireside Inns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30226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The Western Sports &amp; Social WD31BB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WD31DJ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Feathers (Rickmansworth)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Coach &amp; Horses (Rickmansworth)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WD31ER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42.31%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29.10%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35 to 44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30.42%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Pub Partners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Pub Partners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JD Wetherspoon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38521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62017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The Western Sports &amp; Social WD31BB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62017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The Western Sports &amp; Social WD31BB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The Western Sports &amp; Social WD31BB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62017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The Western Sports &amp; Social WD31BB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The Western Sports &amp; Social WD31BB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27108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The Western Sports &amp; Social WD31BB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25211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296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The Western Sports &amp; Social WD31BB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26259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306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The Western Sports &amp; Social WD31BB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62017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The Western Sports &amp; Social WD31BB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The Western Sports &amp; Social WD31BB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26242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128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The Western Sports &amp; Social WD31BB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The Western Sports &amp; Social WD31BB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305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The Western Sports &amp; Social WD31BB,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The Western Sports &amp; Social WD31BB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The Western Sports &amp; Social WD31BB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891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The Western Sports &amp; Social WD31BB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£5.37M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£16.34M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£27.22M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£68.89M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7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Rectangle: Rounded Corners 13"/>
          <p:cNvSpPr>
            <a:spLocks/>
          </p:cNvSpPr>
          <p:nvPr/>
        </p:nvSpPr>
        <p:spPr>
          <a:xfrm>
            <a:off x="847760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31" name="Rectangle: Rounded Corners 30"/>
          <p:cNvSpPr>
            <a:spLocks/>
          </p:cNvSpPr>
          <p:nvPr/>
        </p:nvSpPr>
        <p:spPr>
          <a:xfrm>
            <a:off x="1940665" y="1715789"/>
            <a:ext cx="8318443" cy="236708"/>
          </a:xfrm>
          <a:prstGeom prst="roundRect">
            <a:avLst>
              <a:gd name="adj" fmla="val 50000"/>
            </a:avLst>
          </a:prstGeom>
          <a:solidFill>
            <a:srgbClr val="14256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9" name="Rectangle: Rounded Corners 8"/>
          <p:cNvSpPr>
            <a:spLocks/>
          </p:cNvSpPr>
          <p:nvPr/>
        </p:nvSpPr>
        <p:spPr>
          <a:xfrm>
            <a:off x="1284957" y="3075383"/>
            <a:ext cx="2147553" cy="1801511"/>
          </a:xfrm>
          <a:prstGeom prst="roundRect">
            <a:avLst>
              <a:gd name="adj" fmla="val 1681"/>
            </a:avLst>
          </a:prstGeom>
          <a:solidFill>
            <a:schemeClr val="bg1"/>
          </a:solidFill>
          <a:ln>
            <a:solidFill>
              <a:srgbClr val="D0CECE"/>
            </a:solidFill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0" name="LocalPoor"/>
          <p:cNvSpPr txBox="1">
            <a:spLocks noChangeArrowheads="1"/>
          </p:cNvSpPr>
          <p:nvPr/>
        </p:nvSpPr>
        <p:spPr>
          <a:xfrm>
            <a:off x="822591" y="1692588"/>
            <a:ext cx="1118074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£3000</a:t>
            </a:r>
          </a:p>
        </p:txBody>
      </p:sp>
      <p:sp>
        <p:nvSpPr>
          <p:cNvPr id="21" name="LocalStar"/>
          <p:cNvSpPr txBox="1">
            <a:spLocks noChangeArrowheads="1"/>
          </p:cNvSpPr>
          <p:nvPr/>
        </p:nvSpPr>
        <p:spPr>
          <a:xfrm>
            <a:off x="10259108" y="1692588"/>
            <a:ext cx="1053448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£18000</a:t>
            </a:r>
          </a:p>
        </p:txBody>
      </p:sp>
      <p:sp>
        <p:nvSpPr>
          <p:cNvPr id="22" name="VenueAWT"/>
          <p:cNvSpPr>
            <a:spLocks/>
          </p:cNvSpPr>
          <p:nvPr/>
        </p:nvSpPr>
        <p:spPr>
          <a:xfrm>
            <a:off x="7807233" y="1351980"/>
            <a:ext cx="247828" cy="914400"/>
          </a:xfrm>
          <a:custGeom>
            <a:avLst/>
            <a:gdLst>
              <a:gd name="connsiteX0" fmla="*/ 0 w 247828"/>
              <a:gd name="connsiteY0" fmla="*/ 0 h 1185455"/>
              <a:gd name="connsiteX1" fmla="*/ 247828 w 247828"/>
              <a:gd name="connsiteY1" fmla="*/ 0 h 1185455"/>
              <a:gd name="connsiteX2" fmla="*/ 247828 w 247828"/>
              <a:gd name="connsiteY2" fmla="*/ 1063211 h 1185455"/>
              <a:gd name="connsiteX3" fmla="*/ 247828 w 247828"/>
              <a:gd name="connsiteY3" fmla="*/ 1066087 h 1185455"/>
              <a:gd name="connsiteX4" fmla="*/ 247240 w 247828"/>
              <a:gd name="connsiteY4" fmla="*/ 1066087 h 1185455"/>
              <a:gd name="connsiteX5" fmla="*/ 238090 w 247828"/>
              <a:gd name="connsiteY5" fmla="*/ 1110794 h 1185455"/>
              <a:gd name="connsiteX6" fmla="*/ 123914 w 247828"/>
              <a:gd name="connsiteY6" fmla="*/ 1185455 h 1185455"/>
              <a:gd name="connsiteX7" fmla="*/ 9738 w 247828"/>
              <a:gd name="connsiteY7" fmla="*/ 1110794 h 1185455"/>
              <a:gd name="connsiteX8" fmla="*/ 589 w 247828"/>
              <a:gd name="connsiteY8" fmla="*/ 1066087 h 1185455"/>
              <a:gd name="connsiteX9" fmla="*/ 0 w 247828"/>
              <a:gd name="connsiteY9" fmla="*/ 1066087 h 1185455"/>
              <a:gd name="connsiteX10" fmla="*/ 0 w 247828"/>
              <a:gd name="connsiteY10" fmla="*/ 1063211 h 11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7828" h="1185455">
                <a:moveTo>
                  <a:pt x="0" y="0"/>
                </a:moveTo>
                <a:lnTo>
                  <a:pt x="247828" y="0"/>
                </a:lnTo>
                <a:lnTo>
                  <a:pt x="247828" y="1063211"/>
                </a:lnTo>
                <a:lnTo>
                  <a:pt x="247828" y="1066087"/>
                </a:lnTo>
                <a:lnTo>
                  <a:pt x="247240" y="1066087"/>
                </a:lnTo>
                <a:lnTo>
                  <a:pt x="238090" y="1110794"/>
                </a:lnTo>
                <a:cubicBezTo>
                  <a:pt x="219279" y="1154669"/>
                  <a:pt x="175241" y="1185455"/>
                  <a:pt x="123914" y="1185455"/>
                </a:cubicBezTo>
                <a:cubicBezTo>
                  <a:pt x="72587" y="1185455"/>
                  <a:pt x="28549" y="1154669"/>
                  <a:pt x="9738" y="1110794"/>
                </a:cubicBezTo>
                <a:lnTo>
                  <a:pt x="589" y="1066087"/>
                </a:lnTo>
                <a:lnTo>
                  <a:pt x="0" y="1066087"/>
                </a:lnTo>
                <a:lnTo>
                  <a:pt x="0" y="1063211"/>
                </a:lnTo>
                <a:close/>
              </a:path>
            </a:pathLst>
          </a:custGeom>
          <a:solidFill>
            <a:srgbClr val="2EADE4"/>
          </a:solidFill>
          <a:ln w="38100"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3" name="LocalPoorAWT"/>
          <p:cNvSpPr>
            <a:spLocks/>
          </p:cNvSpPr>
          <p:nvPr/>
        </p:nvSpPr>
        <p:spPr>
          <a:xfrm>
            <a:off x="2459830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4" name="LocalAverageAWT"/>
          <p:cNvSpPr>
            <a:spLocks/>
          </p:cNvSpPr>
          <p:nvPr/>
        </p:nvSpPr>
        <p:spPr>
          <a:xfrm>
            <a:off x="4335747" y="1378688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206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5" name="LocalGoodAWT"/>
          <p:cNvSpPr>
            <a:spLocks/>
          </p:cNvSpPr>
          <p:nvPr/>
        </p:nvSpPr>
        <p:spPr>
          <a:xfrm>
            <a:off x="6672547" y="1372550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LocalStarAWT"/>
          <p:cNvSpPr>
            <a:spLocks/>
          </p:cNvSpPr>
          <p:nvPr/>
        </p:nvSpPr>
        <p:spPr>
          <a:xfrm>
            <a:off x="9466547" y="1361829"/>
            <a:ext cx="205098" cy="867660"/>
          </a:xfrm>
          <a:custGeom>
            <a:avLst/>
            <a:gdLst>
              <a:gd name="connsiteX0" fmla="*/ 55547 w 205098"/>
              <a:gd name="connsiteY0" fmla="*/ 0 h 867660"/>
              <a:gd name="connsiteX1" fmla="*/ 149551 w 205098"/>
              <a:gd name="connsiteY1" fmla="*/ 0 h 867660"/>
              <a:gd name="connsiteX2" fmla="*/ 149551 w 205098"/>
              <a:gd name="connsiteY2" fmla="*/ 689787 h 867660"/>
              <a:gd name="connsiteX3" fmla="*/ 175062 w 205098"/>
              <a:gd name="connsiteY3" fmla="*/ 705700 h 867660"/>
              <a:gd name="connsiteX4" fmla="*/ 205098 w 205098"/>
              <a:gd name="connsiteY4" fmla="*/ 772786 h 867660"/>
              <a:gd name="connsiteX5" fmla="*/ 102549 w 205098"/>
              <a:gd name="connsiteY5" fmla="*/ 867660 h 867660"/>
              <a:gd name="connsiteX6" fmla="*/ 0 w 205098"/>
              <a:gd name="connsiteY6" fmla="*/ 772786 h 867660"/>
              <a:gd name="connsiteX7" fmla="*/ 30036 w 205098"/>
              <a:gd name="connsiteY7" fmla="*/ 705700 h 867660"/>
              <a:gd name="connsiteX8" fmla="*/ 55547 w 205098"/>
              <a:gd name="connsiteY8" fmla="*/ 689787 h 86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98" h="867660">
                <a:moveTo>
                  <a:pt x="55547" y="0"/>
                </a:moveTo>
                <a:lnTo>
                  <a:pt x="149551" y="0"/>
                </a:lnTo>
                <a:lnTo>
                  <a:pt x="149551" y="689787"/>
                </a:lnTo>
                <a:lnTo>
                  <a:pt x="175062" y="705700"/>
                </a:lnTo>
                <a:cubicBezTo>
                  <a:pt x="193620" y="722869"/>
                  <a:pt x="205098" y="746588"/>
                  <a:pt x="205098" y="772786"/>
                </a:cubicBezTo>
                <a:cubicBezTo>
                  <a:pt x="205098" y="825183"/>
                  <a:pt x="159185" y="867660"/>
                  <a:pt x="102549" y="867660"/>
                </a:cubicBezTo>
                <a:cubicBezTo>
                  <a:pt x="45913" y="867660"/>
                  <a:pt x="0" y="825183"/>
                  <a:pt x="0" y="772786"/>
                </a:cubicBezTo>
                <a:cubicBezTo>
                  <a:pt x="0" y="746588"/>
                  <a:pt x="11479" y="722869"/>
                  <a:pt x="30036" y="705700"/>
                </a:cubicBezTo>
                <a:lnTo>
                  <a:pt x="55547" y="689787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6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0" name="Rectangle 5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1</a:t>
            </a:r>
          </a:p>
        </p:txBody>
      </p:sp>
      <p:pic>
        <p:nvPicPr>
          <p:cNvPr id="63" name="Graphic 6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64" name="Rectangle 6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</a:t>
            </a:r>
            <a:r>
              <a:rPr lang="en-GB" sz="850" b="0" i="0" u="none" strike="noStrike" kern="800" cap="none" spc="2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Intel</a:t>
            </a:r>
          </a:p>
        </p:txBody>
      </p:sp>
      <p:pic>
        <p:nvPicPr>
          <p:cNvPr id="65" name="Graphic 6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69" name="Graphic 6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85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The Western Sports &amp; Social WD31BB</a:t>
            </a:r>
          </a:p>
        </p:txBody>
      </p:sp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Characteristics</a:t>
            </a:r>
          </a:p>
        </p:txBody>
      </p:sp>
      <p:sp>
        <p:nvSpPr>
          <p:cNvPr id="8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0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2" name="ConceptFitText"/>
          <p:cNvSpPr txBox="1">
            <a:spLocks noChangeArrowheads="1"/>
          </p:cNvSpPr>
          <p:nvPr/>
        </p:nvSpPr>
        <p:spPr>
          <a:xfrm>
            <a:off x="1284957" y="4177139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Fireside Scenic</a:t>
            </a:r>
          </a:p>
        </p:txBody>
      </p:sp>
      <p:sp>
        <p:nvSpPr>
          <p:cNvPr id="45" name="ConceptFitHeader"/>
          <p:cNvSpPr txBox="1">
            <a:spLocks noChangeArrowheads="1"/>
          </p:cNvSpPr>
          <p:nvPr/>
        </p:nvSpPr>
        <p:spPr>
          <a:xfrm>
            <a:off x="1277954" y="3308201"/>
            <a:ext cx="214755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OCC Concept Fit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1290918" y="3926348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1" name="Graphic 8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182473" y="2336363"/>
            <a:ext cx="3538167" cy="343969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2" name="StarA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3" name="StarA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StarA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5" name="StarA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StarA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StarA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2550613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StarB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9" name="StarB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StarB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1" name="StarB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StarB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3" name="StarB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17631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StarC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5" name="StarC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6" name="StarC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7" name="StarC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StarC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StarC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38011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StarD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1" name="StarD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StarD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3" name="StarD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StarD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5" name="StarD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4426850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StarE1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635549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7" name="StarE2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73073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8" name="StarE3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13498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9" name="StarE4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248312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0" name="StarE5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85836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1" name="StarE6" hidden="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6261" y="5055382"/>
            <a:ext cx="228479" cy="228479"/>
          </a:xfrm>
          <a:prstGeom prst="rect">
            <a:avLst/>
          </a:prstGeom>
          <a:ln>
            <a:headEnd type="none"/>
            <a:tailEnd type="none"/>
          </a:ln>
        </p:spPr>
      </p:pic>
      <p:cxnSp>
        <p:nvCxnSpPr>
          <p:cNvPr id="128" name="Straight Connector 127"/>
          <p:cNvCxnSpPr/>
          <p:nvPr/>
        </p:nvCxnSpPr>
        <p:spPr>
          <a:xfrm>
            <a:off x="8477607" y="3920995"/>
            <a:ext cx="2147553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  <a:headEnd type="none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AchievableAWT"/>
          <p:cNvSpPr txBox="1">
            <a:spLocks noChangeArrowheads="1"/>
          </p:cNvSpPr>
          <p:nvPr/>
        </p:nvSpPr>
        <p:spPr>
          <a:xfrm>
            <a:off x="8477607" y="4176606"/>
            <a:ext cx="2147553" cy="2769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200" b="1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£14500</a:t>
            </a:r>
          </a:p>
        </p:txBody>
      </p:sp>
      <p:sp>
        <p:nvSpPr>
          <p:cNvPr id="132" name="Header111"/>
          <p:cNvSpPr txBox="1">
            <a:spLocks noChangeArrowheads="1"/>
          </p:cNvSpPr>
          <p:nvPr/>
        </p:nvSpPr>
        <p:spPr>
          <a:xfrm>
            <a:off x="8477607" y="3256182"/>
            <a:ext cx="2147554" cy="548099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marL="0" indent="0" algn="ctr" defTabSz="9144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50" b="0" i="0" u="none" strike="noStrike" kern="1200" cap="none" spc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Achievable Average Weekly Takings</a:t>
            </a:r>
          </a:p>
        </p:txBody>
      </p:sp>
      <p:grpSp>
        <p:nvGrpSpPr>
          <p:cNvPr id="152" name="Group 151"/>
          <p:cNvGrpSpPr>
            <a:grpSpLocks/>
          </p:cNvGrpSpPr>
          <p:nvPr/>
        </p:nvGrpSpPr>
        <p:grpSpPr>
          <a:xfrm>
            <a:off x="694148" y="6011710"/>
            <a:ext cx="10798129" cy="439608"/>
            <a:chOff x="837023" y="6011710"/>
            <a:chExt cx="10798129" cy="439608"/>
          </a:xfrm>
        </p:grpSpPr>
        <p:sp>
          <p:nvSpPr>
            <p:cNvPr id="137" name="TextBox 136"/>
            <p:cNvSpPr txBox="1">
              <a:spLocks noChangeArrowheads="1"/>
            </p:cNvSpPr>
            <p:nvPr/>
          </p:nvSpPr>
          <p:spPr>
            <a:xfrm>
              <a:off x="837023" y="6011710"/>
              <a:ext cx="10798129" cy="439608"/>
            </a:xfrm>
            <a:prstGeom prst="rect">
              <a:avLst/>
            </a:prstGeom>
            <a:noFill/>
            <a:ln>
              <a:headEnd type="none"/>
              <a:tailEnd type="none"/>
            </a:ln>
          </p:spPr>
          <p:txBody>
            <a:bodyPr wrap="square">
              <a:spAutoFit/>
            </a:bodyPr>
            <a:lstStyle/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    Food-Led High Affluence          B    Food-Led Mid Affluence          C    Wet-Led Mid/High Affluence          D    Wet-Led Low Affluence          E    Food-Led Low Affluence  </a:t>
              </a:r>
              <a:endParaRPr lang="en-GB" sz="800" dirty="0">
                <a:solidFill>
                  <a:srgbClr val="000000">
                    <a:lumMod val="65000"/>
                    <a:lumOff val="35000"/>
                  </a:srgbClr>
                </a:solidFill>
                <a:latin typeface="Montserrat"/>
              </a:endParaRPr>
            </a:p>
            <a:p>
              <a:pPr marL="0" indent="0" algn="ctr" defTabSz="914400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          AWT        2    Local Regulars          3    Local Passing Trade          4    Destination Wet-Led          5    Destination Food-Led          6    Destination Very Food-Led</a:t>
              </a:r>
            </a:p>
          </p:txBody>
        </p:sp>
        <p:sp>
          <p:nvSpPr>
            <p:cNvPr id="138" name="Rectangle 137"/>
            <p:cNvSpPr>
              <a:spLocks/>
            </p:cNvSpPr>
            <p:nvPr/>
          </p:nvSpPr>
          <p:spPr>
            <a:xfrm>
              <a:off x="2004286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9" name="Rectangle 138"/>
            <p:cNvSpPr>
              <a:spLocks/>
            </p:cNvSpPr>
            <p:nvPr/>
          </p:nvSpPr>
          <p:spPr>
            <a:xfrm>
              <a:off x="3735454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40" name="Rectangle 139"/>
            <p:cNvSpPr>
              <a:spLocks/>
            </p:cNvSpPr>
            <p:nvPr/>
          </p:nvSpPr>
          <p:spPr>
            <a:xfrm>
              <a:off x="5409477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141" name="Rectangle 140"/>
            <p:cNvSpPr>
              <a:spLocks/>
            </p:cNvSpPr>
            <p:nvPr/>
          </p:nvSpPr>
          <p:spPr>
            <a:xfrm>
              <a:off x="2316365" y="6269677"/>
              <a:ext cx="140680" cy="140678"/>
            </a:xfrm>
            <a:prstGeom prst="rect">
              <a:avLst/>
            </a:prstGeom>
            <a:solidFill>
              <a:srgbClr val="7F7F7F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2" name="Rectangle 141"/>
            <p:cNvSpPr>
              <a:spLocks/>
            </p:cNvSpPr>
            <p:nvPr/>
          </p:nvSpPr>
          <p:spPr>
            <a:xfrm>
              <a:off x="2931917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3" name="Rectangle 142"/>
            <p:cNvSpPr>
              <a:spLocks/>
            </p:cNvSpPr>
            <p:nvPr/>
          </p:nvSpPr>
          <p:spPr>
            <a:xfrm>
              <a:off x="4112424" y="626967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Rectangle 143"/>
            <p:cNvSpPr>
              <a:spLocks/>
            </p:cNvSpPr>
            <p:nvPr/>
          </p:nvSpPr>
          <p:spPr>
            <a:xfrm>
              <a:off x="5562608" y="6270806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5" name="Rectangle 144"/>
            <p:cNvSpPr>
              <a:spLocks/>
            </p:cNvSpPr>
            <p:nvPr/>
          </p:nvSpPr>
          <p:spPr>
            <a:xfrm>
              <a:off x="7063636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6" name="Rectangle 145"/>
            <p:cNvSpPr>
              <a:spLocks/>
            </p:cNvSpPr>
            <p:nvPr/>
          </p:nvSpPr>
          <p:spPr>
            <a:xfrm>
              <a:off x="8609060" y="6270858"/>
              <a:ext cx="140680" cy="140678"/>
            </a:xfrm>
            <a:prstGeom prst="rect">
              <a:avLst/>
            </a:prstGeom>
            <a:solidFill>
              <a:srgbClr val="007071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7" name="Rectangle 146"/>
            <p:cNvSpPr>
              <a:spLocks/>
            </p:cNvSpPr>
            <p:nvPr/>
          </p:nvSpPr>
          <p:spPr>
            <a:xfrm>
              <a:off x="7326388" y="6089292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8" name="Rectangle 147"/>
            <p:cNvSpPr>
              <a:spLocks/>
            </p:cNvSpPr>
            <p:nvPr/>
          </p:nvSpPr>
          <p:spPr>
            <a:xfrm>
              <a:off x="8980073" y="6088105"/>
              <a:ext cx="140680" cy="140678"/>
            </a:xfrm>
            <a:prstGeom prst="rect">
              <a:avLst/>
            </a:prstGeom>
            <a:solidFill>
              <a:srgbClr val="B29C85"/>
            </a:solidFill>
            <a:ln>
              <a:noFill/>
              <a:headEnd type="none"/>
              <a:tail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/>
            <a:p>
              <a:pPr marL="0" indent="0" algn="ctr" defTabSz="91440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GB" sz="800" b="0" i="0" u="none" strike="noStrike" kern="1200" cap="none" spc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761872" y="1546566"/>
          <a:ext cx="10677221" cy="4910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Site Potential 2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1615" y="751438"/>
            <a:ext cx="278402" cy="497148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Concept Recommendation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5" name="Graphic 1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market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Market Profile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30" name="DisplayChart"/>
          <p:cNvGraphicFramePr/>
          <p:nvPr/>
        </p:nvGraphicFramePr>
        <p:xfrm>
          <a:off x="393876" y="1555554"/>
          <a:ext cx="4530948" cy="491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2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3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4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5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9" name="Graphic 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" name="Rectangle 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3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graphicFrame>
        <p:nvGraphicFramePr>
          <p:cNvPr id="36" name="Table 36"/>
          <p:cNvGraphicFramePr/>
          <p:nvPr/>
        </p:nvGraphicFramePr>
        <p:xfrm>
          <a:off x="5334000" y="2413000"/>
          <a:ext cx="50800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vert="vert270"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Western Sports &amp; Social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3.30%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30.63%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4.47%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8.35%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6.80%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4092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9.19%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3.52%</a:t>
                      </a:r>
                    </a:p>
                  </a:txBody>
                  <a:tcPr horzOverflow="overflow">
                    <a:solidFill>
                      <a:srgbClr val="5A8AC6">
                        <a:alpha val="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19.62%</a:t>
                      </a:r>
                    </a:p>
                  </a:txBody>
                  <a:tcPr horzOverflow="overflow">
                    <a:solidFill>
                      <a:srgbClr val="F8696B">
                        <a:alpha val="5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12.06%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10.39%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6.80%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32.45%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95399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8.87%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6.08%</a:t>
                      </a:r>
                    </a:p>
                  </a:txBody>
                  <a:tcPr horzOverflow="overflow">
                    <a:solidFill>
                      <a:srgbClr val="5A8AC6">
                        <a:alpha val="47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28.77%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10.99%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11.35%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11.01%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7.08%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15.81%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Western Sports &amp; Social vs Local Catchment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-5.89%</a:t>
                      </a:r>
                    </a:p>
                  </a:txBody>
                  <a:tcPr horzOverflow="overflow">
                    <a:solidFill>
                      <a:srgbClr val="C04242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-1.31%</a:t>
                      </a:r>
                    </a:p>
                  </a:txBody>
                  <a:tcPr horzOverflow="overflow">
                    <a:solidFill>
                      <a:srgbClr val="C04242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11.01%</a:t>
                      </a:r>
                    </a:p>
                  </a:txBody>
                  <a:tcPr horzOverflow="overflow">
                    <a:solidFill>
                      <a:srgbClr val="4FC042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-1.46%</a:t>
                      </a:r>
                    </a:p>
                  </a:txBody>
                  <a:tcPr horzOverflow="overflow">
                    <a:solidFill>
                      <a:srgbClr val="C04242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29.94%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-2.04%</a:t>
                      </a:r>
                    </a:p>
                  </a:txBody>
                  <a:tcPr horzOverflow="overflow">
                    <a:solidFill>
                      <a:srgbClr val="C04242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-4.60%</a:t>
                      </a:r>
                    </a:p>
                  </a:txBody>
                  <a:tcPr horzOverflow="overflow">
                    <a:solidFill>
                      <a:srgbClr val="C04242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-25.65%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Western Sports &amp; Social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-5.57%</a:t>
                      </a:r>
                    </a:p>
                  </a:txBody>
                  <a:tcPr horzOverflow="overflow">
                    <a:solidFill>
                      <a:srgbClr val="C04242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-3.87%</a:t>
                      </a:r>
                    </a:p>
                  </a:txBody>
                  <a:tcPr horzOverflow="overflow">
                    <a:solidFill>
                      <a:srgbClr val="C04242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1.86%</a:t>
                      </a:r>
                    </a:p>
                  </a:txBody>
                  <a:tcPr horzOverflow="overflow">
                    <a:solidFill>
                      <a:srgbClr val="C04242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-6.52%</a:t>
                      </a:r>
                    </a:p>
                  </a:txBody>
                  <a:tcPr horzOverflow="overflow">
                    <a:solidFill>
                      <a:srgbClr val="C04242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30.65%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-2.66%</a:t>
                      </a:r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-4.88%</a:t>
                      </a:r>
                    </a:p>
                  </a:txBody>
                  <a:tcPr horzOverflow="overflow">
                    <a:solidFill>
                      <a:srgbClr val="C04242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-9.01%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Local Catchment vs Punch T&amp;L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0.32%</a:t>
                      </a:r>
                    </a:p>
                  </a:txBody>
                  <a:tcPr horzOverflow="overflow">
                    <a:solidFill>
                      <a:srgbClr val="C04242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-2.56%</a:t>
                      </a:r>
                    </a:p>
                  </a:txBody>
                  <a:tcPr horzOverflow="overflow">
                    <a:solidFill>
                      <a:srgbClr val="C04242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-9.15%</a:t>
                      </a:r>
                    </a:p>
                  </a:txBody>
                  <a:tcPr horzOverflow="overflow">
                    <a:solidFill>
                      <a:srgbClr val="C0424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-5.06%</a:t>
                      </a:r>
                    </a:p>
                  </a:txBody>
                  <a:tcPr horzOverflow="overflow">
                    <a:solidFill>
                      <a:srgbClr val="C04242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0.71%</a:t>
                      </a:r>
                    </a:p>
                  </a:txBody>
                  <a:tcPr horzOverflow="overflow">
                    <a:solidFill>
                      <a:srgbClr val="C04242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-0.62%</a:t>
                      </a:r>
                    </a:p>
                  </a:txBody>
                  <a:tcPr horzOverflow="overflow">
                    <a:solidFill>
                      <a:srgbClr val="C04242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-0.28%</a:t>
                      </a:r>
                    </a:p>
                  </a:txBody>
                  <a:tcPr horzOverflow="overflow">
                    <a:solidFill>
                      <a:srgbClr val="C04242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16.64%</a:t>
                      </a:r>
                    </a:p>
                  </a:txBody>
                  <a:tcPr horzOverflow="overflow">
                    <a:solidFill>
                      <a:srgbClr val="4FC04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4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18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000" b="0" i="0" u="none" strike="noStrike" kern="1200" cap="none" spc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Mix of spend by customer segment in Punch site and local competitors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100" b="0" i="0" u="none" strike="noStrike" kern="1200" cap="none" spc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Local Competitor Profiles</a:t>
            </a:r>
          </a:p>
        </p:txBody>
      </p:sp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900" b="0" i="0" u="none" strike="noStrike" kern="1200" cap="none" spc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6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marL="0" indent="0" algn="ctr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850" b="0" i="0" u="none" strike="noStrike" kern="1200" cap="none" spc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Rectangle 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8" name="VenueName"/>
          <p:cNvSpPr>
            <a:spLocks/>
          </p:cNvSpPr>
          <p:nvPr/>
        </p:nvSpPr>
        <p:spPr>
          <a:xfrm>
            <a:off x="1192682" y="220269"/>
            <a:ext cx="30226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The Western Sports &amp; Social WD31BB</a:t>
            </a:r>
          </a:p>
        </p:txBody>
      </p:sp>
      <p:graphicFrame>
        <p:nvGraphicFramePr>
          <p:cNvPr id="29" name="Table 29"/>
          <p:cNvGraphicFramePr/>
          <p:nvPr/>
        </p:nvGraphicFramePr>
        <p:xfrm>
          <a:off x="508000" y="14478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100" dirty="0"/>
                      </a:pPr>
                      <a:endParaRPr/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Customer Count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Familiar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Occasional &amp; Local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Mid-Week Seniors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Part Of The Pub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Metro Sophisticates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Young &amp; Connected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Bubbly Weekenders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Upmarket Diners</a:t>
                      </a:r>
                    </a:p>
                  </a:txBody>
                  <a:tcPr horzOverflow="overflow">
                    <a:solidFill>
                      <a:srgbClr val="B4B4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Western Sports &amp; Social WD31BB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3.30%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30.63%</a:t>
                      </a:r>
                    </a:p>
                  </a:txBody>
                  <a:tcPr horzOverflow="overflow">
                    <a:solidFill>
                      <a:srgbClr val="F8696B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4.47%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8.35%</a:t>
                      </a:r>
                    </a:p>
                  </a:txBody>
                  <a:tcPr horzOverflow="overflow">
                    <a:solidFill>
                      <a:srgbClr val="5A8AC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6.80%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Feathers (Rickmansworth) WD31DJ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3.34%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1.81%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28.97%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21.84%</a:t>
                      </a:r>
                    </a:p>
                  </a:txBody>
                  <a:tcPr horzOverflow="overflow">
                    <a:solidFill>
                      <a:srgbClr val="F8696B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7.79%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6.10%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28.61%</a:t>
                      </a:r>
                    </a:p>
                  </a:txBody>
                  <a:tcPr horzOverflow="overflow">
                    <a:solidFill>
                      <a:srgbClr val="F8696B">
                        <a:alpha val="9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Coach &amp; Horses (Rickmansworth) WD31ER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228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3.06%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14.14%</a:t>
                      </a:r>
                    </a:p>
                  </a:txBody>
                  <a:tcPr horzOverflow="overflow">
                    <a:solidFill>
                      <a:srgbClr val="5A8AC6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22.92%</a:t>
                      </a:r>
                    </a:p>
                  </a:txBody>
                  <a:tcPr horzOverflow="overflow">
                    <a:solidFill>
                      <a:srgbClr val="F8696B">
                        <a:alpha val="6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10.54%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7.25%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34.37%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Pennsylvanian WD31AN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10.06%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18.68%</a:t>
                      </a:r>
                    </a:p>
                  </a:txBody>
                  <a:tcPr horzOverflow="overflow">
                    <a:solidFill>
                      <a:srgbClr val="F8696B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15.90%</a:t>
                      </a:r>
                    </a:p>
                  </a:txBody>
                  <a:tcPr horzOverflow="overflow">
                    <a:solidFill>
                      <a:srgbClr val="F8696B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11.07%</a:t>
                      </a:r>
                    </a:p>
                  </a:txBody>
                  <a:tcPr horzOverflow="overflow">
                    <a:solidFill>
                      <a:srgbClr val="5A8AC6">
                        <a:alpha val="5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15.57%</a:t>
                      </a:r>
                    </a:p>
                  </a:txBody>
                  <a:tcPr horzOverflow="overflow">
                    <a:solidFill>
                      <a:srgbClr val="F8696B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5.41%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19.74%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Bear (Rickmansworth) WD31JQ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3.33%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1.14%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48.30%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24.84%</a:t>
                      </a:r>
                    </a:p>
                  </a:txBody>
                  <a:tcPr horzOverflow="overflow">
                    <a:solidFill>
                      <a:srgbClr val="F8696B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5.51%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4.04%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1.66%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11.14%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Fox &amp; Hounds Rickmansworth WD31AY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3.57%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34.07%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4.46%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23.68%</a:t>
                      </a:r>
                    </a:p>
                  </a:txBody>
                  <a:tcPr horzOverflow="overflow">
                    <a:solidFill>
                      <a:srgbClr val="F8696B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24.77%</a:t>
                      </a:r>
                    </a:p>
                  </a:txBody>
                  <a:tcPr horzOverflow="overflow">
                    <a:solidFill>
                      <a:srgbClr val="F8696B">
                        <a:alpha val="6980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Halfway House Rickmansworth WD37DQ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12.46%</a:t>
                      </a:r>
                    </a:p>
                  </a:txBody>
                  <a:tcPr horzOverflow="overflow">
                    <a:solidFill>
                      <a:srgbClr val="5A8AC6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0.17%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11.87%</a:t>
                      </a:r>
                    </a:p>
                  </a:txBody>
                  <a:tcPr horzOverflow="overflow">
                    <a:solidFill>
                      <a:srgbClr val="5A8AC6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6.74%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26.51%</a:t>
                      </a:r>
                    </a:p>
                  </a:txBody>
                  <a:tcPr horzOverflow="overflow">
                    <a:solidFill>
                      <a:srgbClr val="F8696B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8.26%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3.85%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30.11%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Mcdonalds WD31AQ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12.56%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9.83%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4.01%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8.10%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14.33%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11.68%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35.60%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Royal British Legion Rickmansworth WD31BN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0.52%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25.38%</a:t>
                      </a:r>
                    </a:p>
                  </a:txBody>
                  <a:tcPr horzOverflow="overflow">
                    <a:solidFill>
                      <a:srgbClr val="F8696B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21.19%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38.50%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0.97%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12.99%</a:t>
                      </a:r>
                    </a:p>
                  </a:txBody>
                  <a:tcPr horzOverflow="overflow">
                    <a:solidFill>
                      <a:srgbClr val="5A8AC6">
                        <a:alpha val="6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Woks Cookin WD37DW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8.09%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5.68%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7.74%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17.99%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9.94%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11.86%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33.45%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Kebab Centre WD37BE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127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7.68%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6.78%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7.92%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20.32%</a:t>
                      </a:r>
                    </a:p>
                  </a:txBody>
                  <a:tcPr horzOverflow="overflow">
                    <a:solidFill>
                      <a:srgbClr val="F8696B">
                        <a:alpha val="5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16.76%</a:t>
                      </a:r>
                    </a:p>
                  </a:txBody>
                  <a:tcPr horzOverflow="overflow">
                    <a:solidFill>
                      <a:srgbClr val="5A8AC6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31.90%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Miller &amp; Carter Rickmansworth WD31AT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171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10.47%</a:t>
                      </a:r>
                    </a:p>
                  </a:txBody>
                  <a:tcPr horzOverflow="overflow">
                    <a:solidFill>
                      <a:srgbClr val="5A8AC6">
                        <a:alpha val="8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5.36%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10.31%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7.03%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13.38%</a:t>
                      </a:r>
                    </a:p>
                  </a:txBody>
                  <a:tcPr horzOverflow="overflow">
                    <a:solidFill>
                      <a:srgbClr val="5A8AC6">
                        <a:alpha val="7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5.94%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43.54%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Costa Coffee WD31AR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5.40%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14.42%</a:t>
                      </a:r>
                    </a:p>
                  </a:txBody>
                  <a:tcPr horzOverflow="overflow">
                    <a:solidFill>
                      <a:srgbClr val="5A8AC6">
                        <a:alpha val="7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10.58%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7.60%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2.70%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6.76%</a:t>
                      </a:r>
                    </a:p>
                  </a:txBody>
                  <a:tcPr horzOverflow="overflow">
                    <a:solidFill>
                      <a:srgbClr val="5A8AC6">
                        <a:alpha val="8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52.18%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Pour Me WD37BE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52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2.31%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6.94%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12.69%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24.09%</a:t>
                      </a:r>
                    </a:p>
                  </a:txBody>
                  <a:tcPr horzOverflow="overflow">
                    <a:solidFill>
                      <a:srgbClr val="F8696B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Mangal Grill WD31EE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11.53%</a:t>
                      </a:r>
                    </a:p>
                  </a:txBody>
                  <a:tcPr horzOverflow="overflow">
                    <a:solidFill>
                      <a:srgbClr val="5A8AC6">
                        <a:alpha val="7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3.36%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17.21%</a:t>
                      </a:r>
                    </a:p>
                  </a:txBody>
                  <a:tcPr horzOverflow="overflow">
                    <a:solidFill>
                      <a:srgbClr val="5A8AC6">
                        <a:alpha val="6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10.87%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10.42%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40.00%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Shish Meze WD37BE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64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11.38%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10.97%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5.09%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5.09%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4.20%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17.01%</a:t>
                      </a:r>
                    </a:p>
                  </a:txBody>
                  <a:tcPr horzOverflow="overflow">
                    <a:solidFill>
                      <a:srgbClr val="5A8AC6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43.57%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KFC Rickmansworth Uxbridge Road WD37DW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20.89%</a:t>
                      </a:r>
                    </a:p>
                  </a:txBody>
                  <a:tcPr horzOverflow="overflow">
                    <a:solidFill>
                      <a:srgbClr val="F8696B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12.73%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10.32%</a:t>
                      </a:r>
                    </a:p>
                  </a:txBody>
                  <a:tcPr horzOverflow="overflow">
                    <a:solidFill>
                      <a:srgbClr val="5A8AC6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1.11%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9.47%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10.20%</a:t>
                      </a:r>
                    </a:p>
                  </a:txBody>
                  <a:tcPr horzOverflow="overflow">
                    <a:solidFill>
                      <a:srgbClr val="5A8AC6">
                        <a:alpha val="5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12.99%</a:t>
                      </a:r>
                    </a:p>
                  </a:txBody>
                  <a:tcPr horzOverflow="overflow">
                    <a:solidFill>
                      <a:srgbClr val="F8696B">
                        <a:alpha val="5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Maurizios Restaurant WD31BX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100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7.16%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2.90%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14.01%</a:t>
                      </a:r>
                    </a:p>
                  </a:txBody>
                  <a:tcPr horzOverflow="overflow">
                    <a:solidFill>
                      <a:srgbClr val="5A8AC6">
                        <a:alpha val="7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2.06%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4.14%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5.22%</a:t>
                      </a:r>
                    </a:p>
                  </a:txBody>
                  <a:tcPr horzOverflow="overflow">
                    <a:solidFill>
                      <a:srgbClr val="5A8AC6">
                        <a:alpha val="9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7.90%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56.56%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Starbucks WD31AR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14.70%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3.81%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6.43%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0.53%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12.91%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6.46%</a:t>
                      </a:r>
                    </a:p>
                  </a:txBody>
                  <a:tcPr horzOverflow="overflow">
                    <a:solidFill>
                      <a:srgbClr val="5A8AC6">
                        <a:alpha val="8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11.43%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43.69%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Mangal Express WD31EE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99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13.82%</a:t>
                      </a:r>
                    </a:p>
                  </a:txBody>
                  <a:tcPr horzOverflow="overflow">
                    <a:solidFill>
                      <a:srgbClr val="5A8AC6">
                        <a:alpha val="7411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5.38%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5.48%</a:t>
                      </a:r>
                    </a:p>
                  </a:txBody>
                  <a:tcPr horzOverflow="overflow">
                    <a:solidFill>
                      <a:srgbClr val="5A8AC6">
                        <a:alpha val="9215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10.82%</a:t>
                      </a:r>
                    </a:p>
                  </a:txBody>
                  <a:tcPr horzOverflow="overflow">
                    <a:solidFill>
                      <a:srgbClr val="5A8AC6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3.48%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11.28%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47.91%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Pepes Piri Piri WD37DW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15.13%</a:t>
                      </a:r>
                    </a:p>
                  </a:txBody>
                  <a:tcPr horzOverflow="overflow">
                    <a:solidFill>
                      <a:srgbClr val="F8696B">
                        <a:alpha val="5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0.00%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4.50%</a:t>
                      </a:r>
                    </a:p>
                  </a:txBody>
                  <a:tcPr horzOverflow="overflow">
                    <a:solidFill>
                      <a:srgbClr val="5A8AC6">
                        <a:alpha val="8392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0.35%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11.14%</a:t>
                      </a:r>
                    </a:p>
                  </a:txBody>
                  <a:tcPr horzOverflow="overflow">
                    <a:solidFill>
                      <a:srgbClr val="5A8AC6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16.26%</a:t>
                      </a:r>
                    </a:p>
                  </a:txBody>
                  <a:tcPr horzOverflow="overflow">
                    <a:solidFill>
                      <a:srgbClr val="F8696B">
                        <a:alpha val="5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24.83%</a:t>
                      </a:r>
                    </a:p>
                  </a:txBody>
                  <a:tcPr horzOverflow="overflow">
                    <a:solidFill>
                      <a:srgbClr val="F8696B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27.76%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Rasal Brasserie WD31AY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63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6.55%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12.52%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6.03%</a:t>
                      </a:r>
                    </a:p>
                  </a:txBody>
                  <a:tcPr horzOverflow="overflow">
                    <a:solidFill>
                      <a:srgbClr val="5A8AC6">
                        <a:alpha val="9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25.56%</a:t>
                      </a:r>
                    </a:p>
                  </a:txBody>
                  <a:tcPr horzOverflow="overflow">
                    <a:solidFill>
                      <a:srgbClr val="F8696B">
                        <a:alpha val="6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6.70%</a:t>
                      </a:r>
                    </a:p>
                  </a:txBody>
                  <a:tcPr horzOverflow="overflow">
                    <a:solidFill>
                      <a:srgbClr val="5A8AC6">
                        <a:alpha val="8901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3.95%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35.52%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Wishful Drinking WD31AB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1.40%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2.07%</a:t>
                      </a:r>
                    </a:p>
                  </a:txBody>
                  <a:tcPr horzOverflow="overflow">
                    <a:solidFill>
                      <a:srgbClr val="5A8AC6">
                        <a:alpha val="9686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55.43%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2.62%</a:t>
                      </a:r>
                    </a:p>
                  </a:txBody>
                  <a:tcPr horzOverflow="overflow">
                    <a:solidFill>
                      <a:srgbClr val="5A8AC6">
                        <a:alpha val="9607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16.51%</a:t>
                      </a:r>
                    </a:p>
                  </a:txBody>
                  <a:tcPr horzOverflow="overflow">
                    <a:solidFill>
                      <a:srgbClr val="5A8AC6">
                        <a:alpha val="7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0.62%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0.89%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20.42%</a:t>
                      </a:r>
                    </a:p>
                  </a:txBody>
                  <a:tcPr horzOverflow="overflow">
                    <a:solidFill>
                      <a:srgbClr val="5A8AC6">
                        <a:alpha val="6392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Dolce Caffe Restaura WD37BE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95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6.51%</a:t>
                      </a:r>
                    </a:p>
                  </a:txBody>
                  <a:tcPr horzOverflow="overflow">
                    <a:solidFill>
                      <a:srgbClr val="5A8AC6">
                        <a:alpha val="9294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3.10%</a:t>
                      </a:r>
                    </a:p>
                  </a:txBody>
                  <a:tcPr horzOverflow="overflow">
                    <a:solidFill>
                      <a:srgbClr val="5A8AC6">
                        <a:alpha val="9803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8.78%</a:t>
                      </a:r>
                    </a:p>
                  </a:txBody>
                  <a:tcPr horzOverflow="overflow">
                    <a:solidFill>
                      <a:srgbClr val="5A8AC6">
                        <a:alpha val="8980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2.47%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5.00%</a:t>
                      </a:r>
                    </a:p>
                  </a:txBody>
                  <a:tcPr horzOverflow="overflow">
                    <a:solidFill>
                      <a:srgbClr val="5A8AC6">
                        <a:alpha val="9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2.55%</a:t>
                      </a:r>
                    </a:p>
                  </a:txBody>
                  <a:tcPr horzOverflow="overflow">
                    <a:solidFill>
                      <a:srgbClr val="5A8AC6">
                        <a:alpha val="9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1.75%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69.81%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The Cafe In Th WD31NB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566</a:t>
                      </a:r>
                    </a:p>
                  </a:txBody>
                  <a:tcPr horzOverflow="overflow"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8.56%</a:t>
                      </a:r>
                    </a:p>
                  </a:txBody>
                  <a:tcPr horzOverflow="overflow">
                    <a:solidFill>
                      <a:srgbClr val="5A8AC6">
                        <a:alpha val="8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5.85%</a:t>
                      </a:r>
                    </a:p>
                  </a:txBody>
                  <a:tcPr horzOverflow="overflow">
                    <a:solidFill>
                      <a:srgbClr val="5A8AC6">
                        <a:alpha val="8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14.26%</a:t>
                      </a:r>
                    </a:p>
                  </a:txBody>
                  <a:tcPr horzOverflow="overflow">
                    <a:solidFill>
                      <a:srgbClr val="5A8AC6">
                        <a:alpha val="6705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0.47%</a:t>
                      </a:r>
                    </a:p>
                  </a:txBody>
                  <a:tcPr horzOverflow="overflow">
                    <a:solidFill>
                      <a:srgbClr val="5A8AC6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8.00%</a:t>
                      </a:r>
                    </a:p>
                  </a:txBody>
                  <a:tcPr horzOverflow="overflow">
                    <a:solidFill>
                      <a:srgbClr val="5A8AC6">
                        <a:alpha val="8196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11.14%</a:t>
                      </a:r>
                    </a:p>
                  </a:txBody>
                  <a:tcPr horzOverflow="overflow">
                    <a:solidFill>
                      <a:srgbClr val="5A8AC6">
                        <a:alpha val="7490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9.16%</a:t>
                      </a:r>
                    </a:p>
                  </a:txBody>
                  <a:tcPr horzOverflow="overflow">
                    <a:solidFill>
                      <a:srgbClr val="5A8AC6">
                        <a:alpha val="7882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42.53%</a:t>
                      </a:r>
                    </a:p>
                  </a:txBody>
                  <a:tcPr horzOverflow="overflow">
                    <a:solidFill>
                      <a:srgbClr val="F8696B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2189</Words>
  <Characters>0</Characters>
  <Application>Microsoft Office PowerPoint</Application>
  <PresentationFormat>Widescreen</PresentationFormat>
  <Lines>0</Lines>
  <Paragraphs>809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2026-09-29T09:21:16Z</dcterms:modified>
</cp:coreProperties>
</file>