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18.xml" ContentType="application/vnd.openxmlformats-officedocument.presentationml.slide+xml"/>
  <Override PartName="/ppt/slides/slide22.xml" ContentType="application/vnd.openxmlformats-officedocument.presentationml.slide+xml"/>
  <Override PartName="/ppt/slides/slide17.xml" ContentType="application/vnd.openxmlformats-officedocument.presentationml.slide+xml"/>
  <Override PartName="/ppt/slides/slide20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olors9.xml" ContentType="application/vnd.ms-office.chartcolorstyle+xml"/>
  <Override PartName="/ppt/charts/style9.xml" ContentType="application/vnd.ms-office.chartstyle+xml"/>
  <Override PartName="/ppt/charts/chart9.xml" ContentType="application/vnd.openxmlformats-officedocument.drawingml.chart+xml"/>
  <Override PartName="/ppt/charts/colors10.xml" ContentType="application/vnd.ms-office.chartcolorstyle+xml"/>
  <Override PartName="/ppt/charts/style10.xml" ContentType="application/vnd.ms-office.chart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olors13.xml" ContentType="application/vnd.ms-office.chartcolorstyle+xml"/>
  <Override PartName="/ppt/charts/style13.xml" ContentType="application/vnd.ms-office.chartstyle+xml"/>
  <Override PartName="/ppt/charts/chart13.xml" ContentType="application/vnd.openxmlformats-officedocument.drawingml.chart+xml"/>
  <Override PartName="/ppt/charts/colors14.xml" ContentType="application/vnd.ms-office.chartcolorstyle+xml"/>
  <Override PartName="/ppt/charts/style14.xml" ContentType="application/vnd.ms-office.chart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olors17.xml" ContentType="application/vnd.ms-office.chartcolorstyle+xml"/>
  <Override PartName="/ppt/charts/style17.xml" ContentType="application/vnd.ms-office.chartstyle+xml"/>
  <Override PartName="/ppt/charts/chart17.xml" ContentType="application/vnd.openxmlformats-officedocument.drawingml.chart+xml"/>
  <Override PartName="/ppt/charts/colors18.xml" ContentType="application/vnd.ms-office.chartcolorstyle+xml"/>
  <Override PartName="/ppt/charts/style18.xml" ContentType="application/vnd.ms-office.chartstyl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olors21.xml" ContentType="application/vnd.ms-office.chartcolorstyle+xml"/>
  <Override PartName="/ppt/charts/style21.xml" ContentType="application/vnd.ms-office.chartstyle+xml"/>
  <Override PartName="/ppt/charts/chart21.xml" ContentType="application/vnd.openxmlformats-officedocument.drawingml.chart+xml"/>
  <Override PartName="/ppt/charts/colors22.xml" ContentType="application/vnd.ms-office.chartcolorstyle+xml"/>
  <Override PartName="/ppt/charts/style22.xml" ContentType="application/vnd.ms-office.chartstyl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olors25.xml" ContentType="application/vnd.ms-office.chartcolorstyle+xml"/>
  <Override PartName="/ppt/charts/style25.xml" ContentType="application/vnd.ms-office.chartstyle+xml"/>
  <Override PartName="/ppt/charts/chart25.xml" ContentType="application/vnd.openxmlformats-officedocument.drawingml.chart+xml"/>
  <Override PartName="/ppt/charts/colors26.xml" ContentType="application/vnd.ms-office.chartcolorstyle+xml"/>
  <Override PartName="/ppt/charts/style26.xml" ContentType="application/vnd.ms-office.chartstyl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olors29.xml" ContentType="application/vnd.ms-office.chartcolorstyle+xml"/>
  <Override PartName="/ppt/charts/style29.xml" ContentType="application/vnd.ms-office.chartstyle+xml"/>
  <Override PartName="/ppt/charts/chart29.xml" ContentType="application/vnd.openxmlformats-officedocument.drawingml.chart+xml"/>
  <Override PartName="/ppt/charts/colors30.xml" ContentType="application/vnd.ms-office.chartcolorstyle+xml"/>
  <Override PartName="/ppt/charts/style30.xml" ContentType="application/vnd.ms-office.chartstyl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olors33.xml" ContentType="application/vnd.ms-office.chartcolorstyle+xml"/>
  <Override PartName="/ppt/charts/style33.xml" ContentType="application/vnd.ms-office.chartstyle+xml"/>
  <Override PartName="/ppt/charts/chart33.xml" ContentType="application/vnd.openxmlformats-officedocument.drawingml.chart+xml"/>
  <Override PartName="/ppt/charts/colors34.xml" ContentType="application/vnd.ms-office.chartcolorstyle+xml"/>
  <Override PartName="/ppt/charts/style34.xml" ContentType="application/vnd.ms-office.chartstyle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olors37.xml" ContentType="application/vnd.ms-office.chartcolorstyle+xml"/>
  <Override PartName="/ppt/charts/style37.xml" ContentType="application/vnd.ms-office.chartstyle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olors39.xml" ContentType="application/vnd.ms-office.chartcolorstyle+xml"/>
  <Override PartName="/ppt/charts/style39.xml" ContentType="application/vnd.ms-office.chartstyle+xml"/>
  <Override PartName="/ppt/charts/chart39.xml" ContentType="application/vnd.openxmlformats-officedocument.drawingml.chart+xml"/>
  <Override PartName="/ppt/charts/colors40.xml" ContentType="application/vnd.ms-office.chartcolorstyle+xml"/>
  <Override PartName="/ppt/charts/style40.xml" ContentType="application/vnd.ms-office.chartstyle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olors43.xml" ContentType="application/vnd.ms-office.chartcolorstyle+xml"/>
  <Override PartName="/ppt/charts/style43.xml" ContentType="application/vnd.ms-office.chartstyle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olors45.xml" ContentType="application/vnd.ms-office.chartcolorstyle+xml"/>
  <Override PartName="/ppt/charts/style45.xml" ContentType="application/vnd.ms-office.chartstyle+xml"/>
  <Override PartName="/ppt/charts/chart45.xml" ContentType="application/vnd.openxmlformats-officedocument.drawingml.chart+xml"/>
  <Override PartName="/ppt/charts/chart46.xml" ContentType="application/vnd.openxmlformats-officedocument.drawingml.chart+xml"/>
</Types>
</file>

<file path=_rels/.rels>&#65279;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</p:sldIdLst>
  <p:sldSz cx="12192000" cy="6858000" type="custom"/>
  <p:notesSz cx="6858000" cy="9144000"/>
  <p:defaultTextStyle>
    <a:defPPr defTabSz="914400">
      <a:defRPr lang="en-US" dirty="0"/>
    </a:defPPr>
    <a:lvl1pPr marL="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0" d="100"/>
          <a:sy n="110" d="100"/>
        </p:scale>
        <p:origin x="6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8" Type="http://schemas.openxmlformats.org/officeDocument/2006/relationships/presProps" Target="presProps.xml" /><Relationship Id="rId21" Type="http://schemas.openxmlformats.org/officeDocument/2006/relationships/tableStyles" Target="tableStyles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19" Type="http://schemas.openxmlformats.org/officeDocument/2006/relationships/viewProps" Target="viewProps.xml" /><Relationship Id="rId22" Type="http://schemas.microsoft.com/office/2015/10/relationships/revisionInfo" Target="revisionInfo.xml" /><Relationship Id="rId23" Type="http://schemas.openxmlformats.org/officeDocument/2006/relationships/slide" Target="slides/slide17.xml" /><Relationship Id="rId24" Type="http://schemas.openxmlformats.org/officeDocument/2006/relationships/slide" Target="slides/slide18.xml" /><Relationship Id="rId25" Type="http://schemas.openxmlformats.org/officeDocument/2006/relationships/slide" Target="slides/slide19.xml" /><Relationship Id="rId26" Type="http://schemas.openxmlformats.org/officeDocument/2006/relationships/slide" Target="slides/slide20.xml" /><Relationship Id="rId27" Type="http://schemas.openxmlformats.org/officeDocument/2006/relationships/slide" Target="slides/slide21.xml" /><Relationship Id="rId28" Type="http://schemas.openxmlformats.org/officeDocument/2006/relationships/slide" Target="slides/slide22.xml" /><Relationship Id="rId29" Type="http://schemas.openxmlformats.org/officeDocument/2006/relationships/slide" Target="slides/slide23.xml" /><Relationship Id="rId30" Type="http://schemas.openxmlformats.org/officeDocument/2006/relationships/slide" Target="slides/slide24.xml" /><Relationship Id="rId31" Type="http://schemas.openxmlformats.org/officeDocument/2006/relationships/slide" Target="slides/slide25.xml" /><Relationship Id="rId32" Type="http://schemas.openxmlformats.org/officeDocument/2006/relationships/slide" Target="slides/slide26.xml" /><Relationship Id="rId33" Type="http://schemas.openxmlformats.org/officeDocument/2006/relationships/slide" Target="slides/slide27.xml" /><Relationship Id="rId34" Type="http://schemas.openxmlformats.org/officeDocument/2006/relationships/slide" Target="slides/slide28.xml" /><Relationship Id="rId35" Type="http://schemas.openxmlformats.org/officeDocument/2006/relationships/slide" Target="slides/slide29.xml" /><Relationship Id="rId36" Type="http://schemas.openxmlformats.org/officeDocument/2006/relationships/slide" Target="slides/slide30.xml" /><Relationship Id="rId37" Type="http://schemas.openxmlformats.org/officeDocument/2006/relationships/slide" Target="slides/slide31.xml" /><Relationship Id="rId38" Type="http://schemas.openxmlformats.org/officeDocument/2006/relationships/slide" Target="slides/slide32.xml" /><Relationship Id="rId39" Type="http://schemas.openxmlformats.org/officeDocument/2006/relationships/slide" Target="slides/slide33.xml" /><Relationship Id="rId40" Type="http://schemas.openxmlformats.org/officeDocument/2006/relationships/slide" Target="slides/slide34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0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Relationship Id="rId2" Type="http://schemas.microsoft.com/office/2011/relationships/chartColorStyle" Target="colors10.xml" /><Relationship Id="rId3" Type="http://schemas.microsoft.com/office/2011/relationships/chartStyle" Target="style10.xml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Relationship Id="rId2" Type="http://schemas.microsoft.com/office/2011/relationships/chartColorStyle" Target="colors13.xml" /><Relationship Id="rId3" Type="http://schemas.microsoft.com/office/2011/relationships/chartStyle" Target="style13.xml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Relationship Id="rId2" Type="http://schemas.microsoft.com/office/2011/relationships/chartColorStyle" Target="colors14.xml" /><Relationship Id="rId3" Type="http://schemas.microsoft.com/office/2011/relationships/chartStyle" Target="style14.xml" /></Relationships>
</file>

<file path=ppt/charts/_rels/chart1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1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 /></Relationships>
</file>

<file path=ppt/charts/_rels/chart1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 /><Relationship Id="rId2" Type="http://schemas.microsoft.com/office/2011/relationships/chartColorStyle" Target="colors17.xml" /><Relationship Id="rId3" Type="http://schemas.microsoft.com/office/2011/relationships/chartStyle" Target="style17.xml" /></Relationships>
</file>

<file path=ppt/charts/_rels/chart1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 /><Relationship Id="rId2" Type="http://schemas.microsoft.com/office/2011/relationships/chartColorStyle" Target="colors18.xml" /><Relationship Id="rId3" Type="http://schemas.microsoft.com/office/2011/relationships/chartStyle" Target="style18.xml" /></Relationships>
</file>

<file path=ppt/charts/_rels/chart1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2.xml" /><Relationship Id="rId3" Type="http://schemas.microsoft.com/office/2011/relationships/chartStyle" Target="style2.xml" /></Relationships>
</file>

<file path=ppt/charts/_rels/chart2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 /></Relationships>
</file>

<file path=ppt/charts/_rels/chart2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0.xlsx" /><Relationship Id="rId2" Type="http://schemas.microsoft.com/office/2011/relationships/chartColorStyle" Target="colors21.xml" /><Relationship Id="rId3" Type="http://schemas.microsoft.com/office/2011/relationships/chartStyle" Target="style21.xml" /></Relationships>
</file>

<file path=ppt/charts/_rels/chart2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1.xlsx" /><Relationship Id="rId2" Type="http://schemas.microsoft.com/office/2011/relationships/chartColorStyle" Target="colors22.xml" /><Relationship Id="rId3" Type="http://schemas.microsoft.com/office/2011/relationships/chartStyle" Target="style22.xml" /></Relationships>
</file>

<file path=ppt/charts/_rels/chart2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2.xlsx" /></Relationships>
</file>

<file path=ppt/charts/_rels/chart2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3.xlsx" /></Relationships>
</file>

<file path=ppt/charts/_rels/chart2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4.xlsx" /><Relationship Id="rId2" Type="http://schemas.microsoft.com/office/2011/relationships/chartColorStyle" Target="colors25.xml" /><Relationship Id="rId3" Type="http://schemas.microsoft.com/office/2011/relationships/chartStyle" Target="style25.xml" /></Relationships>
</file>

<file path=ppt/charts/_rels/chart2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5.xlsx" /><Relationship Id="rId2" Type="http://schemas.microsoft.com/office/2011/relationships/chartColorStyle" Target="colors26.xml" /><Relationship Id="rId3" Type="http://schemas.microsoft.com/office/2011/relationships/chartStyle" Target="style26.xml" /></Relationships>
</file>

<file path=ppt/charts/_rels/chart2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6.xlsx" /></Relationships>
</file>

<file path=ppt/charts/_rels/chart2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7.xlsx" /></Relationships>
</file>

<file path=ppt/charts/_rels/chart2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8.xlsx" /><Relationship Id="rId2" Type="http://schemas.microsoft.com/office/2011/relationships/chartColorStyle" Target="colors29.xml" /><Relationship Id="rId3" Type="http://schemas.microsoft.com/office/2011/relationships/chartStyle" Target="style29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9.xlsx" /><Relationship Id="rId2" Type="http://schemas.microsoft.com/office/2011/relationships/chartColorStyle" Target="colors30.xml" /><Relationship Id="rId3" Type="http://schemas.microsoft.com/office/2011/relationships/chartStyle" Target="style30.xml" /></Relationships>
</file>

<file path=ppt/charts/_rels/chart3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0.xlsx" /></Relationships>
</file>

<file path=ppt/charts/_rels/chart3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1.xlsx" /></Relationships>
</file>

<file path=ppt/charts/_rels/chart3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2.xlsx" /><Relationship Id="rId2" Type="http://schemas.microsoft.com/office/2011/relationships/chartColorStyle" Target="colors33.xml" /><Relationship Id="rId3" Type="http://schemas.microsoft.com/office/2011/relationships/chartStyle" Target="style33.xml" /></Relationships>
</file>

<file path=ppt/charts/_rels/chart3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3.xlsx" /><Relationship Id="rId2" Type="http://schemas.microsoft.com/office/2011/relationships/chartColorStyle" Target="colors34.xml" /><Relationship Id="rId3" Type="http://schemas.microsoft.com/office/2011/relationships/chartStyle" Target="style34.xml" /></Relationships>
</file>

<file path=ppt/charts/_rels/chart3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4.xlsx" /></Relationships>
</file>

<file path=ppt/charts/_rels/chart3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5.xlsx" /></Relationships>
</file>

<file path=ppt/charts/_rels/chart3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6.xlsx" /><Relationship Id="rId2" Type="http://schemas.microsoft.com/office/2011/relationships/chartColorStyle" Target="colors37.xml" /><Relationship Id="rId3" Type="http://schemas.microsoft.com/office/2011/relationships/chartStyle" Target="style37.xml" /></Relationships>
</file>

<file path=ppt/charts/_rels/chart3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7.xlsx" /></Relationships>
</file>

<file path=ppt/charts/_rels/chart3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8.xlsx" /><Relationship Id="rId2" Type="http://schemas.microsoft.com/office/2011/relationships/chartColorStyle" Target="colors39.xml" /><Relationship Id="rId3" Type="http://schemas.microsoft.com/office/2011/relationships/chartStyle" Target="style39.xml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9.xlsx" /><Relationship Id="rId2" Type="http://schemas.microsoft.com/office/2011/relationships/chartColorStyle" Target="colors40.xml" /><Relationship Id="rId3" Type="http://schemas.microsoft.com/office/2011/relationships/chartStyle" Target="style40.xml" /></Relationships>
</file>

<file path=ppt/charts/_rels/chart4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0.xlsx" /></Relationships>
</file>

<file path=ppt/charts/_rels/chart4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1.xlsx" /></Relationships>
</file>

<file path=ppt/charts/_rels/chart4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2.xlsx" /><Relationship Id="rId2" Type="http://schemas.microsoft.com/office/2011/relationships/chartColorStyle" Target="colors43.xml" /><Relationship Id="rId3" Type="http://schemas.microsoft.com/office/2011/relationships/chartStyle" Target="style43.xml" /></Relationships>
</file>

<file path=ppt/charts/_rels/chart4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3.xlsx" /></Relationships>
</file>

<file path=ppt/charts/_rels/chart4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4.xlsx" /><Relationship Id="rId2" Type="http://schemas.microsoft.com/office/2011/relationships/chartColorStyle" Target="colors45.xml" /><Relationship Id="rId3" Type="http://schemas.microsoft.com/office/2011/relationships/chartStyle" Target="style45.xml" /></Relationships>
</file>

<file path=ppt/charts/_rels/chart4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5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Relationship Id="rId2" Type="http://schemas.microsoft.com/office/2011/relationships/chartColorStyle" Target="colors5.xml" /><Relationship Id="rId3" Type="http://schemas.microsoft.com/office/2011/relationships/chartStyle" Target="style5.xml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Relationship Id="rId2" Type="http://schemas.microsoft.com/office/2011/relationships/chartColorStyle" Target="colors6.xml" /><Relationship Id="rId3" Type="http://schemas.microsoft.com/office/2011/relationships/chartStyle" Target="style6.xml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Relationship Id="rId2" Type="http://schemas.microsoft.com/office/2011/relationships/chartColorStyle" Target="colors9.xml" /><Relationship Id="rId3" Type="http://schemas.microsoft.com/office/2011/relationships/chartStyle" Target="style9.xml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0.1081</c:v>
                </c:pt>
                <c:pt idx="1">
                  <c:v>0.1208</c:v>
                </c:pt>
                <c:pt idx="2">
                  <c:v>0.1183</c:v>
                </c:pt>
                <c:pt idx="3">
                  <c:v>0.12</c:v>
                </c:pt>
                <c:pt idx="4">
                  <c:v>0.1571</c:v>
                </c:pt>
                <c:pt idx="5">
                  <c:v>0.2142</c:v>
                </c:pt>
                <c:pt idx="6">
                  <c:v>0.1612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Fleece NR231AH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0.1228</c:v>
                </c:pt>
                <c:pt idx="1">
                  <c:v>0.1217</c:v>
                </c:pt>
                <c:pt idx="2">
                  <c:v>0.1116</c:v>
                </c:pt>
                <c:pt idx="3">
                  <c:v>0.1264</c:v>
                </c:pt>
                <c:pt idx="4">
                  <c:v>0.1349</c:v>
                </c:pt>
                <c:pt idx="5">
                  <c:v>0.2282</c:v>
                </c:pt>
                <c:pt idx="6">
                  <c:v>0.1542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Nelsons Coffee Shop NR231AG</c:v>
                </c:pt>
                <c:pt idx="1">
                  <c:v>Frenchs Fish And Chips NR231AH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12.3876</c:v>
                </c:pt>
                <c:pt idx="1">
                  <c:v>0.971</c:v>
                </c:pt>
                <c:pt idx="2">
                  <c:v>0.6834</c:v>
                </c:pt>
                <c:pt idx="3">
                  <c:v>0.1148</c:v>
                </c:pt>
                <c:pt idx="4">
                  <c:v>-0.2214</c:v>
                </c:pt>
                <c:pt idx="5">
                  <c:v>-1.4703</c:v>
                </c:pt>
                <c:pt idx="6">
                  <c:v>-4.1974</c:v>
                </c:pt>
                <c:pt idx="7">
                  <c:v>-18.5396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'Sheet1'!$A$2:$A$14</c:f>
              <c:strCache>
                <c:ptCount val="13"/>
                <c:pt idx="0">
                  <c:v>Flour NR231AH</c:v>
                </c:pt>
                <c:pt idx="1">
                  <c:v>One Coffee One NR231AF</c:v>
                </c:pt>
                <c:pt idx="2">
                  <c:v>No 57 NR231AN</c:v>
                </c:pt>
                <c:pt idx="3">
                  <c:v>Fj Cafe Bar NR231AF</c:v>
                </c:pt>
                <c:pt idx="4">
                  <c:v>Picnic Hut NR231AN</c:v>
                </c:pt>
                <c:pt idx="5">
                  <c:v>Wildwood Flori NR231AG</c:v>
                </c:pt>
                <c:pt idx="6">
                  <c:v>The Picnic Hut NR231AN</c:v>
                </c:pt>
                <c:pt idx="7">
                  <c:v>Bowling Green NR231JB</c:v>
                </c:pt>
                <c:pt idx="8">
                  <c:v>Wells Crab House NR231BA</c:v>
                </c:pt>
                <c:pt idx="9">
                  <c:v>Plattens NR231AH</c:v>
                </c:pt>
                <c:pt idx="10">
                  <c:v>Nelsons Coffee Shop NR231AG</c:v>
                </c:pt>
                <c:pt idx="11">
                  <c:v>Frenchs Fish And Chips NR231AH</c:v>
                </c:pt>
                <c:pt idx="12">
                  <c:v>Golden Fleece NR231AH</c:v>
                </c:pt>
              </c:strCache>
            </c:strRef>
          </c:cat>
          <c:val>
            <c:numRef>
              <c:f>'Sheet1'!$B$2:$B$14</c:f>
              <c:numCache>
                <c:formatCode>General</c:formatCode>
                <c:ptCount val="13"/>
                <c:pt idx="0">
                  <c:v>0</c:v>
                </c:pt>
                <c:pt idx="1">
                  <c:v>0.0069</c:v>
                </c:pt>
                <c:pt idx="2">
                  <c:v>0</c:v>
                </c:pt>
                <c:pt idx="3">
                  <c:v>0.0081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0.0829</c:v>
                </c:pt>
                <c:pt idx="8">
                  <c:v>0.1303</c:v>
                </c:pt>
                <c:pt idx="9">
                  <c:v>0.2304</c:v>
                </c:pt>
                <c:pt idx="10">
                  <c:v>0.0327</c:v>
                </c:pt>
                <c:pt idx="11">
                  <c:v>0.3108</c:v>
                </c:pt>
                <c:pt idx="12">
                  <c:v>0.1976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'Sheet1'!$A$2:$A$14</c:f>
              <c:strCache>
                <c:ptCount val="13"/>
                <c:pt idx="0">
                  <c:v>Flour NR231AH</c:v>
                </c:pt>
                <c:pt idx="1">
                  <c:v>One Coffee One NR231AF</c:v>
                </c:pt>
                <c:pt idx="2">
                  <c:v>No 57 NR231AN</c:v>
                </c:pt>
                <c:pt idx="3">
                  <c:v>Fj Cafe Bar NR231AF</c:v>
                </c:pt>
                <c:pt idx="4">
                  <c:v>Picnic Hut NR231AN</c:v>
                </c:pt>
                <c:pt idx="5">
                  <c:v>Wildwood Flori NR231AG</c:v>
                </c:pt>
                <c:pt idx="6">
                  <c:v>The Picnic Hut NR231AN</c:v>
                </c:pt>
                <c:pt idx="7">
                  <c:v>Bowling Green NR231JB</c:v>
                </c:pt>
                <c:pt idx="8">
                  <c:v>Wells Crab House NR231BA</c:v>
                </c:pt>
                <c:pt idx="9">
                  <c:v>Plattens NR231AH</c:v>
                </c:pt>
                <c:pt idx="10">
                  <c:v>Nelsons Coffee Shop NR231AG</c:v>
                </c:pt>
                <c:pt idx="11">
                  <c:v>Frenchs Fish And Chips NR231AH</c:v>
                </c:pt>
                <c:pt idx="12">
                  <c:v>Golden Fleece NR231AH</c:v>
                </c:pt>
              </c:strCache>
            </c:strRef>
          </c:cat>
          <c:val>
            <c:numRef>
              <c:f>'Sheet1'!$C$2:$C$14</c:f>
              <c:numCache>
                <c:formatCode>General</c:formatCode>
                <c:ptCount val="13"/>
                <c:pt idx="0">
                  <c:v>0.1418</c:v>
                </c:pt>
                <c:pt idx="1">
                  <c:v>0.0265</c:v>
                </c:pt>
                <c:pt idx="2">
                  <c:v>0.0124</c:v>
                </c:pt>
                <c:pt idx="3">
                  <c:v>0.0133</c:v>
                </c:pt>
                <c:pt idx="4">
                  <c:v>0.0022</c:v>
                </c:pt>
                <c:pt idx="5">
                  <c:v>0.0016</c:v>
                </c:pt>
                <c:pt idx="6">
                  <c:v>0.0002</c:v>
                </c:pt>
                <c:pt idx="7">
                  <c:v>0.0687</c:v>
                </c:pt>
                <c:pt idx="8">
                  <c:v>0.1132</c:v>
                </c:pt>
                <c:pt idx="9">
                  <c:v>0.2055</c:v>
                </c:pt>
                <c:pt idx="10">
                  <c:v>0.0042</c:v>
                </c:pt>
                <c:pt idx="11">
                  <c:v>0.2669</c:v>
                </c:pt>
                <c:pt idx="12">
                  <c:v>0.143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Flour NR231AH</c:v>
                </c:pt>
                <c:pt idx="1">
                  <c:v>One Coffee One NR231AF</c:v>
                </c:pt>
              </c:strCache>
            </c:strRef>
          </c:cat>
          <c:val>
            <c:numRef>
              <c:f>'Sheet1'!$D$2:$D$14</c:f>
              <c:numCache>
                <c:formatCode>General</c:formatCode>
                <c:ptCount val="13"/>
                <c:pt idx="0">
                  <c:v>0.1418</c:v>
                </c:pt>
                <c:pt idx="1">
                  <c:v>0.0196</c:v>
                </c:pt>
                <c:pt idx="2">
                  <c:v>0.0124</c:v>
                </c:pt>
                <c:pt idx="3">
                  <c:v>0.0052</c:v>
                </c:pt>
                <c:pt idx="4">
                  <c:v>0.0022</c:v>
                </c:pt>
                <c:pt idx="5">
                  <c:v>0.0016</c:v>
                </c:pt>
                <c:pt idx="6">
                  <c:v>0.0002</c:v>
                </c:pt>
                <c:pt idx="7">
                  <c:v>-0.0142</c:v>
                </c:pt>
                <c:pt idx="8">
                  <c:v>-0.0171</c:v>
                </c:pt>
                <c:pt idx="9">
                  <c:v>-0.0249</c:v>
                </c:pt>
                <c:pt idx="10">
                  <c:v>-0.0285</c:v>
                </c:pt>
                <c:pt idx="11">
                  <c:v>-0.0439</c:v>
                </c:pt>
                <c:pt idx="12">
                  <c:v>-0.0546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0.0217</c:v>
                </c:pt>
                <c:pt idx="1">
                  <c:v>0.1051</c:v>
                </c:pt>
                <c:pt idx="2">
                  <c:v>0.2219</c:v>
                </c:pt>
                <c:pt idx="3">
                  <c:v>0.1941</c:v>
                </c:pt>
                <c:pt idx="4">
                  <c:v>0.2355</c:v>
                </c:pt>
                <c:pt idx="5">
                  <c:v>0.1425</c:v>
                </c:pt>
                <c:pt idx="6">
                  <c:v>0.0788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Fleece NR231AH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0.0371</c:v>
                </c:pt>
                <c:pt idx="1">
                  <c:v>0.1053</c:v>
                </c:pt>
                <c:pt idx="2">
                  <c:v>0.1628</c:v>
                </c:pt>
                <c:pt idx="3">
                  <c:v>0.2062</c:v>
                </c:pt>
                <c:pt idx="4">
                  <c:v>0.2641</c:v>
                </c:pt>
                <c:pt idx="5">
                  <c:v>0.1717</c:v>
                </c:pt>
                <c:pt idx="6">
                  <c:v>0.0524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0.0154</c:v>
                </c:pt>
                <c:pt idx="1">
                  <c:v>0.0002</c:v>
                </c:pt>
                <c:pt idx="2">
                  <c:v>-0.0591</c:v>
                </c:pt>
                <c:pt idx="3">
                  <c:v>0.0121</c:v>
                </c:pt>
                <c:pt idx="4">
                  <c:v>0.0286</c:v>
                </c:pt>
                <c:pt idx="5">
                  <c:v>0.0292</c:v>
                </c:pt>
                <c:pt idx="6">
                  <c:v>-0.0264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0.0147</c:v>
                </c:pt>
                <c:pt idx="1">
                  <c:v>0.0009</c:v>
                </c:pt>
                <c:pt idx="2">
                  <c:v>-0.0067</c:v>
                </c:pt>
                <c:pt idx="3">
                  <c:v>0.0064</c:v>
                </c:pt>
                <c:pt idx="4">
                  <c:v>-0.0222</c:v>
                </c:pt>
                <c:pt idx="5">
                  <c:v>0.014</c:v>
                </c:pt>
                <c:pt idx="6">
                  <c:v>-0.007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0.3395</c:v>
                </c:pt>
                <c:pt idx="1">
                  <c:v>0.5388</c:v>
                </c:pt>
                <c:pt idx="2">
                  <c:v>0.1216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Fleece NR231AH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0.3052</c:v>
                </c:pt>
                <c:pt idx="1">
                  <c:v>0.5684</c:v>
                </c:pt>
                <c:pt idx="2">
                  <c:v>0.1262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-0.0343</c:v>
                </c:pt>
                <c:pt idx="1">
                  <c:v>0.0296</c:v>
                </c:pt>
                <c:pt idx="2">
                  <c:v>0.0046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0.4094</c:v>
                </c:pt>
                <c:pt idx="1">
                  <c:v>0.5905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Fleece NR231AH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0.3197</c:v>
                </c:pt>
                <c:pt idx="1">
                  <c:v>0.6802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-0.0897</c:v>
                </c:pt>
                <c:pt idx="1">
                  <c:v>0.0897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0.0832</c:v>
                </c:pt>
                <c:pt idx="1">
                  <c:v>0.0187</c:v>
                </c:pt>
                <c:pt idx="2">
                  <c:v>0.268</c:v>
                </c:pt>
                <c:pt idx="3">
                  <c:v>0.0234</c:v>
                </c:pt>
                <c:pt idx="4">
                  <c:v>0.0854</c:v>
                </c:pt>
                <c:pt idx="5">
                  <c:v>0.0819</c:v>
                </c:pt>
                <c:pt idx="6">
                  <c:v>0.0662</c:v>
                </c:pt>
                <c:pt idx="7">
                  <c:v>0.3728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Fleece NR231AH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0.0739</c:v>
                </c:pt>
                <c:pt idx="1">
                  <c:v>0.0435</c:v>
                </c:pt>
                <c:pt idx="2">
                  <c:v>0.335</c:v>
                </c:pt>
                <c:pt idx="3">
                  <c:v>0.0579</c:v>
                </c:pt>
                <c:pt idx="4">
                  <c:v>0.1305</c:v>
                </c:pt>
                <c:pt idx="5">
                  <c:v>0.0895</c:v>
                </c:pt>
                <c:pt idx="6">
                  <c:v>0.0588</c:v>
                </c:pt>
                <c:pt idx="7">
                  <c:v>0.2105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-0.0093</c:v>
                </c:pt>
                <c:pt idx="1">
                  <c:v>0.0248</c:v>
                </c:pt>
                <c:pt idx="2">
                  <c:v>0.067</c:v>
                </c:pt>
                <c:pt idx="3">
                  <c:v>0.0345</c:v>
                </c:pt>
                <c:pt idx="4">
                  <c:v>0.0451</c:v>
                </c:pt>
                <c:pt idx="5">
                  <c:v>0.0076</c:v>
                </c:pt>
                <c:pt idx="6">
                  <c:v>-0.0074</c:v>
                </c:pt>
                <c:pt idx="7">
                  <c:v>-0.1623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0.0194</c:v>
                </c:pt>
                <c:pt idx="1">
                  <c:v>0.005</c:v>
                </c:pt>
                <c:pt idx="2">
                  <c:v>0.0053</c:v>
                </c:pt>
                <c:pt idx="3">
                  <c:v>0.028</c:v>
                </c:pt>
                <c:pt idx="4">
                  <c:v>0.046</c:v>
                </c:pt>
                <c:pt idx="5">
                  <c:v>0.1596</c:v>
                </c:pt>
                <c:pt idx="6">
                  <c:v>0.7364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Fleece NR231AH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0.0098</c:v>
                </c:pt>
                <c:pt idx="1">
                  <c:v>0.0012</c:v>
                </c:pt>
                <c:pt idx="2">
                  <c:v>0.0016</c:v>
                </c:pt>
                <c:pt idx="3">
                  <c:v>0.0137</c:v>
                </c:pt>
                <c:pt idx="4">
                  <c:v>0.0286</c:v>
                </c:pt>
                <c:pt idx="5">
                  <c:v>0.1498</c:v>
                </c:pt>
                <c:pt idx="6">
                  <c:v>0.795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-0.0096</c:v>
                </c:pt>
                <c:pt idx="1">
                  <c:v>-0.0038</c:v>
                </c:pt>
                <c:pt idx="2">
                  <c:v>-0.0037</c:v>
                </c:pt>
                <c:pt idx="3">
                  <c:v>-0.0143</c:v>
                </c:pt>
                <c:pt idx="4">
                  <c:v>-0.0174</c:v>
                </c:pt>
                <c:pt idx="5">
                  <c:v>-0.0098</c:v>
                </c:pt>
                <c:pt idx="6">
                  <c:v>0.0586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'Sheet1'!$A$2:$A$14</c:f>
              <c:strCache>
                <c:ptCount val="13"/>
                <c:pt idx="0">
                  <c:v>Golden Fleece NR231AH</c:v>
                </c:pt>
                <c:pt idx="1">
                  <c:v>Flour NR231AH</c:v>
                </c:pt>
                <c:pt idx="2">
                  <c:v>Frenchs Fish And Chips NR231AH</c:v>
                </c:pt>
                <c:pt idx="3">
                  <c:v>Bowling Green NR231JB</c:v>
                </c:pt>
                <c:pt idx="4">
                  <c:v>Wells Crab House NR231BA</c:v>
                </c:pt>
                <c:pt idx="5">
                  <c:v>Plattens NR231AH</c:v>
                </c:pt>
                <c:pt idx="6">
                  <c:v>One Coffee One NR231AF</c:v>
                </c:pt>
                <c:pt idx="7">
                  <c:v>No 57 NR231AN</c:v>
                </c:pt>
                <c:pt idx="8">
                  <c:v>Fj Cafe Bar NR231AF</c:v>
                </c:pt>
                <c:pt idx="9">
                  <c:v>Nelsons Coffee Shop NR231AG</c:v>
                </c:pt>
                <c:pt idx="10">
                  <c:v>Picnic Hut NR231AN</c:v>
                </c:pt>
                <c:pt idx="11">
                  <c:v>Wildwood Flori NR231AG</c:v>
                </c:pt>
                <c:pt idx="12">
                  <c:v>The Picnic Hut NR231AN</c:v>
                </c:pt>
              </c:strCache>
            </c:strRef>
          </c:cat>
          <c:val>
            <c:numRef>
              <c:f>'Sheet1'!$F$2:$F$14</c:f>
              <c:numCache>
                <c:formatCode>General</c:formatCode>
                <c:ptCount val="13"/>
                <c:pt idx="0">
                  <c:v>0.508</c:v>
                </c:pt>
                <c:pt idx="1">
                  <c:v>0.1126</c:v>
                </c:pt>
                <c:pt idx="2">
                  <c:v>0.1125</c:v>
                </c:pt>
                <c:pt idx="3">
                  <c:v>0.0852</c:v>
                </c:pt>
                <c:pt idx="4">
                  <c:v>0.0763</c:v>
                </c:pt>
                <c:pt idx="5">
                  <c:v>0.0731</c:v>
                </c:pt>
                <c:pt idx="6">
                  <c:v>0.0124</c:v>
                </c:pt>
                <c:pt idx="7">
                  <c:v>0.0087</c:v>
                </c:pt>
                <c:pt idx="8">
                  <c:v>0.0083</c:v>
                </c:pt>
                <c:pt idx="9">
                  <c:v>0.0009</c:v>
                </c:pt>
                <c:pt idx="10">
                  <c:v>0.0008</c:v>
                </c:pt>
                <c:pt idx="11">
                  <c:v>0.0006</c:v>
                </c:pt>
                <c:pt idx="12">
                  <c:v>0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'Sheet1'!$A$2:$A$14</c:f>
              <c:strCache>
                <c:ptCount val="13"/>
                <c:pt idx="0">
                  <c:v>Flour NR231AH</c:v>
                </c:pt>
                <c:pt idx="1">
                  <c:v>Bowling Green NR231JB</c:v>
                </c:pt>
                <c:pt idx="2">
                  <c:v>One Coffee One NR231AF</c:v>
                </c:pt>
                <c:pt idx="3">
                  <c:v>No 57 NR231AN</c:v>
                </c:pt>
                <c:pt idx="4">
                  <c:v>Fj Cafe Bar NR231AF</c:v>
                </c:pt>
                <c:pt idx="5">
                  <c:v>Plattens NR231AH</c:v>
                </c:pt>
                <c:pt idx="6">
                  <c:v>Wildwood Flori NR231AG</c:v>
                </c:pt>
                <c:pt idx="7">
                  <c:v>Picnic Hut NR231AN</c:v>
                </c:pt>
                <c:pt idx="8">
                  <c:v>The Picnic Hut NR231AN</c:v>
                </c:pt>
                <c:pt idx="9">
                  <c:v>Wells Crab House NR231BA</c:v>
                </c:pt>
                <c:pt idx="10">
                  <c:v>Frenchs Fish And Chips NR231AH</c:v>
                </c:pt>
                <c:pt idx="11">
                  <c:v>Nelsons Coffee Shop NR231AG</c:v>
                </c:pt>
                <c:pt idx="12">
                  <c:v>Golden Fleece NR231AH</c:v>
                </c:pt>
              </c:strCache>
            </c:strRef>
          </c:cat>
          <c:val>
            <c:numRef>
              <c:f>'Sheet1'!$B$2:$B$14</c:f>
              <c:numCache>
                <c:formatCode>General</c:formatCode>
                <c:ptCount val="13"/>
                <c:pt idx="0">
                  <c:v>0</c:v>
                </c:pt>
                <c:pt idx="1">
                  <c:v>0.0694</c:v>
                </c:pt>
                <c:pt idx="2">
                  <c:v>0.0034</c:v>
                </c:pt>
                <c:pt idx="3">
                  <c:v>0</c:v>
                </c:pt>
                <c:pt idx="4">
                  <c:v>0.0057</c:v>
                </c:pt>
                <c:pt idx="5">
                  <c:v>0.0807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0.0928</c:v>
                </c:pt>
                <c:pt idx="10">
                  <c:v>0.1299</c:v>
                </c:pt>
                <c:pt idx="11">
                  <c:v>0.0108</c:v>
                </c:pt>
                <c:pt idx="12">
                  <c:v>0.6069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'Sheet1'!$A$2:$A$14</c:f>
              <c:strCache>
                <c:ptCount val="13"/>
                <c:pt idx="0">
                  <c:v>Flour NR231AH</c:v>
                </c:pt>
                <c:pt idx="1">
                  <c:v>Bowling Green NR231JB</c:v>
                </c:pt>
                <c:pt idx="2">
                  <c:v>One Coffee One NR231AF</c:v>
                </c:pt>
                <c:pt idx="3">
                  <c:v>No 57 NR231AN</c:v>
                </c:pt>
                <c:pt idx="4">
                  <c:v>Fj Cafe Bar NR231AF</c:v>
                </c:pt>
                <c:pt idx="5">
                  <c:v>Plattens NR231AH</c:v>
                </c:pt>
                <c:pt idx="6">
                  <c:v>Wildwood Flori NR231AG</c:v>
                </c:pt>
                <c:pt idx="7">
                  <c:v>Picnic Hut NR231AN</c:v>
                </c:pt>
                <c:pt idx="8">
                  <c:v>The Picnic Hut NR231AN</c:v>
                </c:pt>
                <c:pt idx="9">
                  <c:v>Wells Crab House NR231BA</c:v>
                </c:pt>
                <c:pt idx="10">
                  <c:v>Frenchs Fish And Chips NR231AH</c:v>
                </c:pt>
                <c:pt idx="11">
                  <c:v>Nelsons Coffee Shop NR231AG</c:v>
                </c:pt>
                <c:pt idx="12">
                  <c:v>Golden Fleece NR231AH</c:v>
                </c:pt>
              </c:strCache>
            </c:strRef>
          </c:cat>
          <c:val>
            <c:numRef>
              <c:f>'Sheet1'!$C$2:$C$14</c:f>
              <c:numCache>
                <c:formatCode>General</c:formatCode>
                <c:ptCount val="13"/>
                <c:pt idx="0">
                  <c:v>0.1201</c:v>
                </c:pt>
                <c:pt idx="1">
                  <c:v>0.0913</c:v>
                </c:pt>
                <c:pt idx="2">
                  <c:v>0.0135</c:v>
                </c:pt>
                <c:pt idx="3">
                  <c:v>0.0085</c:v>
                </c:pt>
                <c:pt idx="4">
                  <c:v>0.0089</c:v>
                </c:pt>
                <c:pt idx="5">
                  <c:v>0.083</c:v>
                </c:pt>
                <c:pt idx="6">
                  <c:v>0.0011</c:v>
                </c:pt>
                <c:pt idx="7">
                  <c:v>0.0009</c:v>
                </c:pt>
                <c:pt idx="8">
                  <c:v>0.0002</c:v>
                </c:pt>
                <c:pt idx="9">
                  <c:v>0.0855</c:v>
                </c:pt>
                <c:pt idx="10">
                  <c:v>0.1221</c:v>
                </c:pt>
                <c:pt idx="11">
                  <c:v>0.0013</c:v>
                </c:pt>
                <c:pt idx="12">
                  <c:v>0.4628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Flour NR231AH</c:v>
                </c:pt>
                <c:pt idx="1">
                  <c:v>Bowling Green NR231JB</c:v>
                </c:pt>
              </c:strCache>
            </c:strRef>
          </c:cat>
          <c:val>
            <c:numRef>
              <c:f>'Sheet1'!$D$2:$D$14</c:f>
              <c:numCache>
                <c:formatCode>General</c:formatCode>
                <c:ptCount val="13"/>
                <c:pt idx="0">
                  <c:v>0.1201</c:v>
                </c:pt>
                <c:pt idx="1">
                  <c:v>0.0219</c:v>
                </c:pt>
                <c:pt idx="2">
                  <c:v>0.0101</c:v>
                </c:pt>
                <c:pt idx="3">
                  <c:v>0.0085</c:v>
                </c:pt>
                <c:pt idx="4">
                  <c:v>0.0032</c:v>
                </c:pt>
                <c:pt idx="5">
                  <c:v>0.0023</c:v>
                </c:pt>
                <c:pt idx="6">
                  <c:v>0.0011</c:v>
                </c:pt>
                <c:pt idx="7">
                  <c:v>0.0009</c:v>
                </c:pt>
                <c:pt idx="8">
                  <c:v>0.0002</c:v>
                </c:pt>
                <c:pt idx="9">
                  <c:v>-0.0073</c:v>
                </c:pt>
                <c:pt idx="10">
                  <c:v>-0.0078</c:v>
                </c:pt>
                <c:pt idx="11">
                  <c:v>-0.0095</c:v>
                </c:pt>
                <c:pt idx="12">
                  <c:v>-0.1441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7195164974607409"/>
          <c:y val="0.028981141881795684"/>
          <c:w val="0.87665894018354529"/>
          <c:h val="0.7806265456368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0.415879122013841</c:v>
                </c:pt>
                <c:pt idx="1">
                  <c:v>0.886921585628438</c:v>
                </c:pt>
                <c:pt idx="2">
                  <c:v>-0.544447414926598</c:v>
                </c:pt>
                <c:pt idx="3">
                  <c:v>0.335091498476281</c:v>
                </c:pt>
                <c:pt idx="4">
                  <c:v>0.928831445391673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465310496"/>
        <c:axId val="674494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OK Match</c:v>
                </c:pt>
              </c:strCache>
            </c:strRef>
          </c:tx>
          <c:spPr>
            <a:ln w="25400">
              <a:solidFill>
                <a:srgbClr val="4FC04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Perfect Match</c:v>
                </c:pt>
              </c:strCache>
            </c:strRef>
          </c:tx>
          <c:spPr>
            <a:ln w="25400">
              <a:solidFill>
                <a:srgbClr val="FDBC0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465310496"/>
        <c:axId val="674494656"/>
      </c:lineChart>
      <c:catAx>
        <c:axId val="465310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674494656"/>
        <c:crosses val="autoZero"/>
        <c:auto val="1"/>
        <c:lblAlgn val="ctr"/>
        <c:lblOffset val="100"/>
        <c:noMultiLvlLbl val="0"/>
      </c:catAx>
      <c:valAx>
        <c:axId val="67449465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465310496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75835073117734"/>
          <c:y val="0.91744133071755041"/>
          <c:w val="0.42245608584537614"/>
          <c:h val="0.04376182361874574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361528757337316"/>
          <c:y val="0.074179455520350268"/>
          <c:w val="0.83239026358280876"/>
          <c:h val="0.76754836815047833"/>
        </c:manualLayout>
      </c:layout>
      <c:radarChart>
        <c:radarStyle val="filled"/>
        <c:ser>
          <c:idx val="0"/>
          <c:order val="0"/>
          <c:tx>
            <c:strRef>
              <c:f>Sheet1!$B$1</c:f>
              <c:strCache>
                <c:ptCount val="1"/>
                <c:pt idx="0">
                  <c:v>Golden Fleece</c:v>
                </c:pt>
              </c:strCache>
            </c:strRef>
          </c:tx>
          <c:spPr>
            <a:solidFill>
              <a:srgbClr val="2EADE4">
                <a:alpha val="50000"/>
              </a:srgbClr>
            </a:solidFill>
            <a:ln w="12700">
              <a:solidFill>
                <a:srgbClr val="2EADE4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0.0739</c:v>
                </c:pt>
                <c:pt idx="1">
                  <c:v>0.0435</c:v>
                </c:pt>
                <c:pt idx="2">
                  <c:v>0.335</c:v>
                </c:pt>
                <c:pt idx="3">
                  <c:v>0.0579</c:v>
                </c:pt>
                <c:pt idx="4">
                  <c:v>0.1305</c:v>
                </c:pt>
                <c:pt idx="5">
                  <c:v>0.0895</c:v>
                </c:pt>
                <c:pt idx="6">
                  <c:v>0.0588</c:v>
                </c:pt>
                <c:pt idx="7">
                  <c:v>0.2105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 Catchment</c:v>
                </c:pt>
              </c:strCache>
            </c:strRef>
          </c:tx>
          <c:spPr>
            <a:solidFill>
              <a:srgbClr val="142561">
                <a:alpha val="50000"/>
              </a:srgbClr>
            </a:solidFill>
            <a:ln w="12700">
              <a:solidFill>
                <a:srgbClr val="142561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0.0832</c:v>
                </c:pt>
                <c:pt idx="1">
                  <c:v>0.0187</c:v>
                </c:pt>
                <c:pt idx="2">
                  <c:v>0.268</c:v>
                </c:pt>
                <c:pt idx="3">
                  <c:v>0.0234</c:v>
                </c:pt>
                <c:pt idx="4">
                  <c:v>0.0854</c:v>
                </c:pt>
                <c:pt idx="5">
                  <c:v>0.0819</c:v>
                </c:pt>
                <c:pt idx="6">
                  <c:v>0.0662</c:v>
                </c:pt>
                <c:pt idx="7">
                  <c:v>0.3728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Punch T&amp;L</c:v>
                </c:pt>
              </c:strCache>
            </c:strRef>
          </c:tx>
          <c:spPr>
            <a:solidFill>
              <a:srgbClr val="FA8D38">
                <a:alpha val="50000"/>
              </a:srgbClr>
            </a:solidFill>
            <a:ln w="12700">
              <a:solidFill>
                <a:srgbClr val="FA8D38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0.0889</c:v>
                </c:pt>
                <c:pt idx="1">
                  <c:v>0.0607</c:v>
                </c:pt>
                <c:pt idx="2">
                  <c:v>0.2867</c:v>
                </c:pt>
                <c:pt idx="3">
                  <c:v>0.1139</c:v>
                </c:pt>
                <c:pt idx="4">
                  <c:v>0.1122</c:v>
                </c:pt>
                <c:pt idx="5">
                  <c:v>0.1104</c:v>
                </c:pt>
                <c:pt idx="6">
                  <c:v>0.0712</c:v>
                </c:pt>
                <c:pt idx="7">
                  <c:v>0.1556</c:v>
                </c:pt>
              </c:numCache>
            </c:numRef>
          </c:val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201977920"/>
        <c:axId val="1975830976"/>
      </c:radarChart>
      <c:catAx>
        <c:axId val="12019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975830976"/>
        <c:crosses val="autoZero"/>
        <c:auto val="1"/>
        <c:lblAlgn val="ctr"/>
        <c:lblOffset val="100"/>
        <c:noMultiLvlLbl val="0"/>
      </c:catAx>
      <c:valAx>
        <c:axId val="197583097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201977920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t"/>
      <c:legendEntry>
        <c:idx val="1"/>
        <c:txPr>
          <a:bodyPr/>
          <a:lstStyle/>
          <a:p>
            <a:pPr>
              <a:defRPr b="0" sz="8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</c:legendEntry>
      <c:layout>
        <c:manualLayout>
          <c:xMode val="edge"/>
          <c:yMode val="edge"/>
          <c:x val="0"/>
          <c:y val="0.94337913910013982"/>
          <c:w val="1"/>
          <c:h val="0.052891099389281319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9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0.8179</c:v>
                </c:pt>
                <c:pt idx="1">
                  <c:v>0.1603</c:v>
                </c:pt>
                <c:pt idx="2">
                  <c:v>0.0132</c:v>
                </c:pt>
                <c:pt idx="3">
                  <c:v>0.0046</c:v>
                </c:pt>
                <c:pt idx="4">
                  <c:v>0.0037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Golden Fleece NR231AH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0.7508</c:v>
                </c:pt>
                <c:pt idx="1">
                  <c:v>0.1978</c:v>
                </c:pt>
                <c:pt idx="2">
                  <c:v>0.0299</c:v>
                </c:pt>
                <c:pt idx="3">
                  <c:v>0.0155</c:v>
                </c:pt>
                <c:pt idx="4">
                  <c:v>0.0058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-0.0671</c:v>
                </c:pt>
                <c:pt idx="1">
                  <c:v>0.0375</c:v>
                </c:pt>
                <c:pt idx="2">
                  <c:v>0.0167</c:v>
                </c:pt>
                <c:pt idx="3">
                  <c:v>0.0109</c:v>
                </c:pt>
                <c:pt idx="4">
                  <c:v>0.0021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'Sheet1'!$A$2:$A$9</c:f>
              <c:strCache>
                <c:ptCount val="8"/>
                <c:pt idx="0">
                  <c:v>Nelsons Coffee Shop NR231AG</c:v>
                </c:pt>
                <c:pt idx="1">
                  <c:v>Frenchs Fish And Chips NR231AH</c:v>
                </c:pt>
                <c:pt idx="2">
                  <c:v>Fj Cafe Bar NR231AF</c:v>
                </c:pt>
                <c:pt idx="3">
                  <c:v>One Coffee One NR231AF</c:v>
                </c:pt>
                <c:pt idx="4">
                  <c:v>Plattens NR231AH</c:v>
                </c:pt>
                <c:pt idx="5">
                  <c:v>Bowling Green NR231JB</c:v>
                </c:pt>
                <c:pt idx="6">
                  <c:v>Golden Fleece NR231AH</c:v>
                </c:pt>
                <c:pt idx="7">
                  <c:v>Wells Crab House NR231BA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16.5473</c:v>
                </c:pt>
                <c:pt idx="1">
                  <c:v>18.4718</c:v>
                </c:pt>
                <c:pt idx="2">
                  <c:v>13.1447</c:v>
                </c:pt>
                <c:pt idx="3">
                  <c:v>8.6697</c:v>
                </c:pt>
                <c:pt idx="4">
                  <c:v>23.1471</c:v>
                </c:pt>
                <c:pt idx="5">
                  <c:v>34.4214</c:v>
                </c:pt>
                <c:pt idx="6">
                  <c:v>23.6118</c:v>
                </c:pt>
                <c:pt idx="7">
                  <c:v>102.461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Nelsons Coffee Shop NR231AG</c:v>
                </c:pt>
                <c:pt idx="1">
                  <c:v>Frenchs Fish And Chips NR231AH</c:v>
                </c:pt>
                <c:pt idx="2">
                  <c:v>Fj Cafe Bar NR231AF</c:v>
                </c:pt>
                <c:pt idx="3">
                  <c:v>One Coffee One NR231AF</c:v>
                </c:pt>
                <c:pt idx="4">
                  <c:v>Plattens NR231AH</c:v>
                </c:pt>
                <c:pt idx="5">
                  <c:v>Bowling Green NR231JB</c:v>
                </c:pt>
                <c:pt idx="6">
                  <c:v>Golden Fleece NR231AH</c:v>
                </c:pt>
                <c:pt idx="7">
                  <c:v>Wells Crab House NR231BA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28.9349</c:v>
                </c:pt>
                <c:pt idx="1">
                  <c:v>19.4428</c:v>
                </c:pt>
                <c:pt idx="2">
                  <c:v>13.8281</c:v>
                </c:pt>
                <c:pt idx="3">
                  <c:v>8.7845</c:v>
                </c:pt>
                <c:pt idx="4">
                  <c:v>22.9257</c:v>
                </c:pt>
                <c:pt idx="5">
                  <c:v>32.9511</c:v>
                </c:pt>
                <c:pt idx="6">
                  <c:v>19.4144</c:v>
                </c:pt>
                <c:pt idx="7">
                  <c:v>83.9214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anchor="b" wrap="square"/>
          <a:lstStyle>
            <a:lvl1pPr algn="ctr"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pPr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pPr/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>
            <a:normAutofit/>
          </a:bodyPr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wrap="square">
            <a:normAutofit/>
          </a:bodyPr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rtl="0" algn="l" defTabSz="91440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rtl="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7" Type="http://schemas.openxmlformats.org/officeDocument/2006/relationships/image" Target="../media/image33.png" /><Relationship Id="rId48" Type="http://schemas.openxmlformats.org/officeDocument/2006/relationships/image" Target="../media/image2.png" /><Relationship Id="rId49" Type="http://schemas.openxmlformats.org/officeDocument/2006/relationships/image" Target="../media/image3.svg" /><Relationship Id="rId50" Type="http://schemas.openxmlformats.org/officeDocument/2006/relationships/image" Target="../media/image4.png" /><Relationship Id="rId51" Type="http://schemas.openxmlformats.org/officeDocument/2006/relationships/image" Target="../media/image5.svg" /><Relationship Id="rId52" Type="http://schemas.openxmlformats.org/officeDocument/2006/relationships/image" Target="../media/image6.png" /><Relationship Id="rId53" Type="http://schemas.openxmlformats.org/officeDocument/2006/relationships/image" Target="../media/image7.svg" /><Relationship Id="rId54" Type="http://schemas.openxmlformats.org/officeDocument/2006/relationships/image" Target="../media/image8.png" /><Relationship Id="rId55" Type="http://schemas.openxmlformats.org/officeDocument/2006/relationships/image" Target="../media/image9.svg" /><Relationship Id="rId56" Type="http://schemas.openxmlformats.org/officeDocument/2006/relationships/image" Target="../media/image10.png" /><Relationship Id="rId57" Type="http://schemas.openxmlformats.org/officeDocument/2006/relationships/image" Target="../media/image11.svg" /><Relationship Id="rId58" Type="http://schemas.openxmlformats.org/officeDocument/2006/relationships/image" Target="../media/image12.png" /><Relationship Id="rId59" Type="http://schemas.openxmlformats.org/officeDocument/2006/relationships/image" Target="../media/image13.svg" /><Relationship Id="rId60" Type="http://schemas.openxmlformats.org/officeDocument/2006/relationships/image" Target="../media/image14.png" /><Relationship Id="rId61" Type="http://schemas.openxmlformats.org/officeDocument/2006/relationships/image" Target="../media/image15.svg" /><Relationship Id="rId62" Type="http://schemas.openxmlformats.org/officeDocument/2006/relationships/image" Target="../media/image16.png" /><Relationship Id="rId63" Type="http://schemas.openxmlformats.org/officeDocument/2006/relationships/image" Target="../media/image17.svg" /><Relationship Id="rId64" Type="http://schemas.openxmlformats.org/officeDocument/2006/relationships/image" Target="../media/image18.png" /><Relationship Id="rId65" Type="http://schemas.openxmlformats.org/officeDocument/2006/relationships/image" Target="../media/image19.svg" /><Relationship Id="rId66" Type="http://schemas.openxmlformats.org/officeDocument/2006/relationships/image" Target="../media/image20.png" /><Relationship Id="rId67" Type="http://schemas.openxmlformats.org/officeDocument/2006/relationships/image" Target="../media/image21.svg" /><Relationship Id="rId68" Type="http://schemas.openxmlformats.org/officeDocument/2006/relationships/image" Target="../media/image22.png" /><Relationship Id="rId69" Type="http://schemas.openxmlformats.org/officeDocument/2006/relationships/image" Target="../media/image23.svg" /><Relationship Id="rId70" Type="http://schemas.openxmlformats.org/officeDocument/2006/relationships/image" Target="../media/image24.png" /><Relationship Id="rId71" Type="http://schemas.openxmlformats.org/officeDocument/2006/relationships/image" Target="../media/image25.svg" /><Relationship Id="rId72" Type="http://schemas.openxmlformats.org/officeDocument/2006/relationships/image" Target="../media/image26.png" /><Relationship Id="rId73" Type="http://schemas.openxmlformats.org/officeDocument/2006/relationships/image" Target="../media/image27.svg" /><Relationship Id="rId74" Type="http://schemas.openxmlformats.org/officeDocument/2006/relationships/image" Target="../media/image28.png" /><Relationship Id="rId75" Type="http://schemas.openxmlformats.org/officeDocument/2006/relationships/image" Target="../media/image29.svg" /><Relationship Id="rId76" Type="http://schemas.openxmlformats.org/officeDocument/2006/relationships/image" Target="../media/image30.png" /><Relationship Id="rId77" Type="http://schemas.openxmlformats.org/officeDocument/2006/relationships/image" Target="../media/image31.svg" /><Relationship Id="rId78" Type="http://schemas.openxmlformats.org/officeDocument/2006/relationships/image" Target="../media/image32.png" /><Relationship Id="rId79" Type="http://schemas.openxmlformats.org/officeDocument/2006/relationships/image" Target="../media/image33.svg" /><Relationship Id="rId80" Type="http://schemas.openxmlformats.org/officeDocument/2006/relationships/image" Target="../media/image30.png" /><Relationship Id="rId81" Type="http://schemas.openxmlformats.org/officeDocument/2006/relationships/image" Target="../media/image31.svg" /><Relationship Id="rId82" Type="http://schemas.openxmlformats.org/officeDocument/2006/relationships/image" Target="../media/image32.png" /><Relationship Id="rId83" Type="http://schemas.openxmlformats.org/officeDocument/2006/relationships/image" Target="../media/image33.svg" /><Relationship Id="rId84" Type="http://schemas.openxmlformats.org/officeDocument/2006/relationships/image" Target="../media/image30.png" /><Relationship Id="rId85" Type="http://schemas.openxmlformats.org/officeDocument/2006/relationships/image" Target="../media/image31.svg" /><Relationship Id="rId86" Type="http://schemas.openxmlformats.org/officeDocument/2006/relationships/image" Target="../media/image32.png" /><Relationship Id="rId87" Type="http://schemas.openxmlformats.org/officeDocument/2006/relationships/image" Target="../media/image33.svg" /><Relationship Id="rId88" Type="http://schemas.openxmlformats.org/officeDocument/2006/relationships/image" Target="../media/image34.png" /><Relationship Id="rId89" Type="http://schemas.openxmlformats.org/officeDocument/2006/relationships/image" Target="../media/image35.svg" /><Relationship Id="rId90" Type="http://schemas.openxmlformats.org/officeDocument/2006/relationships/image" Target="../media/image34.png" /><Relationship Id="rId91" Type="http://schemas.openxmlformats.org/officeDocument/2006/relationships/image" Target="../media/image35.svg" /><Relationship Id="rId92" Type="http://schemas.openxmlformats.org/officeDocument/2006/relationships/image" Target="../media/image34.png" /><Relationship Id="rId93" Type="http://schemas.openxmlformats.org/officeDocument/2006/relationships/image" Target="../media/image35.svg" /><Relationship Id="rId94" Type="http://schemas.openxmlformats.org/officeDocument/2006/relationships/image" Target="../media/image36.png" /><Relationship Id="rId95" Type="http://schemas.openxmlformats.org/officeDocument/2006/relationships/image" Target="../media/image37.svg" /><Relationship Id="rId96" Type="http://schemas.openxmlformats.org/officeDocument/2006/relationships/image" Target="../media/image36.png" /><Relationship Id="rId97" Type="http://schemas.openxmlformats.org/officeDocument/2006/relationships/image" Target="../media/image37.svg" /><Relationship Id="rId98" Type="http://schemas.openxmlformats.org/officeDocument/2006/relationships/image" Target="../media/image38.png" /><Relationship Id="rId99" Type="http://schemas.openxmlformats.org/officeDocument/2006/relationships/image" Target="../media/image39.svg" /><Relationship Id="rId100" Type="http://schemas.openxmlformats.org/officeDocument/2006/relationships/image" Target="../media/image40.png" /><Relationship Id="rId101" Type="http://schemas.openxmlformats.org/officeDocument/2006/relationships/image" Target="../media/image41.svg" /><Relationship Id="rId102" Type="http://schemas.openxmlformats.org/officeDocument/2006/relationships/image" Target="../media/image42.png" /><Relationship Id="rId103" Type="http://schemas.openxmlformats.org/officeDocument/2006/relationships/image" Target="../media/image43.svg" /><Relationship Id="rId104" Type="http://schemas.openxmlformats.org/officeDocument/2006/relationships/image" Target="../media/image44.png" /><Relationship Id="rId105" Type="http://schemas.openxmlformats.org/officeDocument/2006/relationships/image" Target="../media/image45.svg" /><Relationship Id="rId106" Type="http://schemas.openxmlformats.org/officeDocument/2006/relationships/image" Target="../media/image6.png" /><Relationship Id="rId107" Type="http://schemas.openxmlformats.org/officeDocument/2006/relationships/image" Target="../media/image7.svg" /><Relationship Id="rId108" Type="http://schemas.openxmlformats.org/officeDocument/2006/relationships/image" Target="../media/image6.png" /><Relationship Id="rId109" Type="http://schemas.openxmlformats.org/officeDocument/2006/relationships/image" Target="../media/image7.svg" /><Relationship Id="rId110" Type="http://schemas.openxmlformats.org/officeDocument/2006/relationships/image" Target="../media/image6.png" /><Relationship Id="rId111" Type="http://schemas.openxmlformats.org/officeDocument/2006/relationships/image" Target="../media/image7.sv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.xml" /><Relationship Id="rId19" Type="http://schemas.openxmlformats.org/officeDocument/2006/relationships/chart" Target="../charts/chart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.xml" /><Relationship Id="rId35" Type="http://schemas.openxmlformats.org/officeDocument/2006/relationships/chart" Target="../charts/chart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5.xml" /><Relationship Id="rId19" Type="http://schemas.openxmlformats.org/officeDocument/2006/relationships/chart" Target="../charts/chart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7.xml" /><Relationship Id="rId35" Type="http://schemas.openxmlformats.org/officeDocument/2006/relationships/chart" Target="../charts/chart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9.xml" /><Relationship Id="rId19" Type="http://schemas.openxmlformats.org/officeDocument/2006/relationships/chart" Target="../charts/chart1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1.xml" /><Relationship Id="rId35" Type="http://schemas.openxmlformats.org/officeDocument/2006/relationships/chart" Target="../charts/chart1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3.xml" /><Relationship Id="rId19" Type="http://schemas.openxmlformats.org/officeDocument/2006/relationships/chart" Target="../charts/chart1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5.xml" /><Relationship Id="rId35" Type="http://schemas.openxmlformats.org/officeDocument/2006/relationships/chart" Target="../charts/chart1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7.xml" /><Relationship Id="rId19" Type="http://schemas.openxmlformats.org/officeDocument/2006/relationships/chart" Target="../charts/chart18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9.xml" /><Relationship Id="rId35" Type="http://schemas.openxmlformats.org/officeDocument/2006/relationships/chart" Target="../charts/chart2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1.xml" /><Relationship Id="rId19" Type="http://schemas.openxmlformats.org/officeDocument/2006/relationships/chart" Target="../charts/chart2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3.xml" /><Relationship Id="rId35" Type="http://schemas.openxmlformats.org/officeDocument/2006/relationships/chart" Target="../charts/chart2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5.xml" /><Relationship Id="rId19" Type="http://schemas.openxmlformats.org/officeDocument/2006/relationships/chart" Target="../charts/chart2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7.xml" /><Relationship Id="rId35" Type="http://schemas.openxmlformats.org/officeDocument/2006/relationships/chart" Target="../charts/chart2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9.xml" /><Relationship Id="rId19" Type="http://schemas.openxmlformats.org/officeDocument/2006/relationships/chart" Target="../charts/chart3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1.xml" /><Relationship Id="rId35" Type="http://schemas.openxmlformats.org/officeDocument/2006/relationships/chart" Target="../charts/chart3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3.xml" /><Relationship Id="rId19" Type="http://schemas.openxmlformats.org/officeDocument/2006/relationships/chart" Target="../charts/chart3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5.xml" /><Relationship Id="rId35" Type="http://schemas.openxmlformats.org/officeDocument/2006/relationships/chart" Target="../charts/chart3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7" Type="http://schemas.openxmlformats.org/officeDocument/2006/relationships/image" Target="../media/image244.png" /><Relationship Id="rId18" Type="http://schemas.openxmlformats.org/officeDocument/2006/relationships/image" Target="../media/image49.png" /><Relationship Id="rId19" Type="http://schemas.openxmlformats.org/officeDocument/2006/relationships/image" Target="../media/image50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8.png" /><Relationship Id="rId25" Type="http://schemas.openxmlformats.org/officeDocument/2006/relationships/image" Target="../media/image39.svg" /><Relationship Id="rId26" Type="http://schemas.openxmlformats.org/officeDocument/2006/relationships/image" Target="../media/image40.png" /><Relationship Id="rId27" Type="http://schemas.openxmlformats.org/officeDocument/2006/relationships/image" Target="../media/image41.svg" /><Relationship Id="rId28" Type="http://schemas.openxmlformats.org/officeDocument/2006/relationships/image" Target="../media/image42.png" /><Relationship Id="rId29" Type="http://schemas.openxmlformats.org/officeDocument/2006/relationships/image" Target="../media/image43.svg" /><Relationship Id="rId30" Type="http://schemas.openxmlformats.org/officeDocument/2006/relationships/image" Target="../media/image44.png" /><Relationship Id="rId31" Type="http://schemas.openxmlformats.org/officeDocument/2006/relationships/image" Target="../media/image45.svg" /><Relationship Id="rId32" Type="http://schemas.openxmlformats.org/officeDocument/2006/relationships/image" Target="../media/image2.png" /><Relationship Id="rId33" Type="http://schemas.openxmlformats.org/officeDocument/2006/relationships/image" Target="../media/image3.sv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17" Type="http://schemas.openxmlformats.org/officeDocument/2006/relationships/image" Target="../media/image47.svg" /><Relationship Id="rId18" Type="http://schemas.openxmlformats.org/officeDocument/2006/relationships/chart" Target="../charts/chart37.xml" /><Relationship Id="rId19" Type="http://schemas.openxmlformats.org/officeDocument/2006/relationships/image" Target="../media/image2.png" /><Relationship Id="rId20" Type="http://schemas.openxmlformats.org/officeDocument/2006/relationships/image" Target="../media/image3.svg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image" Target="../media/image38.png" /><Relationship Id="rId26" Type="http://schemas.openxmlformats.org/officeDocument/2006/relationships/image" Target="../media/image39.svg" /><Relationship Id="rId27" Type="http://schemas.openxmlformats.org/officeDocument/2006/relationships/image" Target="../media/image40.png" /><Relationship Id="rId28" Type="http://schemas.openxmlformats.org/officeDocument/2006/relationships/image" Target="../media/image41.svg" /><Relationship Id="rId29" Type="http://schemas.openxmlformats.org/officeDocument/2006/relationships/image" Target="../media/image42.png" /><Relationship Id="rId30" Type="http://schemas.openxmlformats.org/officeDocument/2006/relationships/image" Target="../media/image43.svg" /><Relationship Id="rId31" Type="http://schemas.openxmlformats.org/officeDocument/2006/relationships/image" Target="../media/image44.png" /><Relationship Id="rId32" Type="http://schemas.openxmlformats.org/officeDocument/2006/relationships/image" Target="../media/image45.svg" /><Relationship Id="rId33" Type="http://schemas.openxmlformats.org/officeDocument/2006/relationships/chart" Target="../charts/chart38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9.xml" /><Relationship Id="rId19" Type="http://schemas.openxmlformats.org/officeDocument/2006/relationships/chart" Target="../charts/chart4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41.xml" /><Relationship Id="rId35" Type="http://schemas.openxmlformats.org/officeDocument/2006/relationships/chart" Target="../charts/chart4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6" Type="http://schemas.openxmlformats.org/officeDocument/2006/relationships/image" Target="../media/image2.png" /><Relationship Id="rId17" Type="http://schemas.openxmlformats.org/officeDocument/2006/relationships/image" Target="../media/image3.svg" /><Relationship Id="rId18" Type="http://schemas.openxmlformats.org/officeDocument/2006/relationships/image" Target="../media/image36.png" /><Relationship Id="rId19" Type="http://schemas.openxmlformats.org/officeDocument/2006/relationships/image" Target="../media/image37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8.png" /><Relationship Id="rId23" Type="http://schemas.openxmlformats.org/officeDocument/2006/relationships/image" Target="../media/image39.svg" /><Relationship Id="rId24" Type="http://schemas.openxmlformats.org/officeDocument/2006/relationships/image" Target="../media/image40.png" /><Relationship Id="rId25" Type="http://schemas.openxmlformats.org/officeDocument/2006/relationships/image" Target="../media/image41.svg" /><Relationship Id="rId26" Type="http://schemas.openxmlformats.org/officeDocument/2006/relationships/image" Target="../media/image42.png" /><Relationship Id="rId27" Type="http://schemas.openxmlformats.org/officeDocument/2006/relationships/image" Target="../media/image43.svg" /><Relationship Id="rId28" Type="http://schemas.openxmlformats.org/officeDocument/2006/relationships/image" Target="../media/image44.png" /><Relationship Id="rId29" Type="http://schemas.openxmlformats.org/officeDocument/2006/relationships/image" Target="../media/image45.svg" /><Relationship Id="rId30" Type="http://schemas.openxmlformats.org/officeDocument/2006/relationships/image" Target="../media/image46.png" /><Relationship Id="rId31" Type="http://schemas.openxmlformats.org/officeDocument/2006/relationships/image" Target="../media/image47.sv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6" Type="http://schemas.openxmlformats.org/officeDocument/2006/relationships/image" Target="../media/image46.png" /><Relationship Id="rId17" Type="http://schemas.openxmlformats.org/officeDocument/2006/relationships/image" Target="../media/image47.svg" /><Relationship Id="rId18" Type="http://schemas.openxmlformats.org/officeDocument/2006/relationships/image" Target="../media/image2.png" /><Relationship Id="rId19" Type="http://schemas.openxmlformats.org/officeDocument/2006/relationships/image" Target="../media/image3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40.png" /><Relationship Id="rId25" Type="http://schemas.openxmlformats.org/officeDocument/2006/relationships/image" Target="../media/image41.svg" /><Relationship Id="rId26" Type="http://schemas.openxmlformats.org/officeDocument/2006/relationships/image" Target="../media/image51.png" /><Relationship Id="rId27" Type="http://schemas.openxmlformats.org/officeDocument/2006/relationships/image" Target="../media/image52.svg" /><Relationship Id="rId28" Type="http://schemas.openxmlformats.org/officeDocument/2006/relationships/image" Target="../media/image53.png" /><Relationship Id="rId29" Type="http://schemas.openxmlformats.org/officeDocument/2006/relationships/image" Target="../media/image54.svg" /><Relationship Id="rId30" Type="http://schemas.openxmlformats.org/officeDocument/2006/relationships/image" Target="../media/image55.png" /><Relationship Id="rId31" Type="http://schemas.openxmlformats.org/officeDocument/2006/relationships/image" Target="../media/image56.svg" /><Relationship Id="rId32" Type="http://schemas.openxmlformats.org/officeDocument/2006/relationships/image" Target="../media/image55.png" /><Relationship Id="rId33" Type="http://schemas.openxmlformats.org/officeDocument/2006/relationships/image" Target="../media/image56.svg" /><Relationship Id="rId34" Type="http://schemas.openxmlformats.org/officeDocument/2006/relationships/image" Target="../media/image55.png" /><Relationship Id="rId35" Type="http://schemas.openxmlformats.org/officeDocument/2006/relationships/image" Target="../media/image56.svg" /><Relationship Id="rId36" Type="http://schemas.openxmlformats.org/officeDocument/2006/relationships/image" Target="../media/image55.png" /><Relationship Id="rId37" Type="http://schemas.openxmlformats.org/officeDocument/2006/relationships/image" Target="../media/image56.svg" /><Relationship Id="rId38" Type="http://schemas.openxmlformats.org/officeDocument/2006/relationships/image" Target="../media/image55.png" /><Relationship Id="rId39" Type="http://schemas.openxmlformats.org/officeDocument/2006/relationships/image" Target="../media/image56.svg" /><Relationship Id="rId40" Type="http://schemas.openxmlformats.org/officeDocument/2006/relationships/image" Target="../media/image55.png" /><Relationship Id="rId41" Type="http://schemas.openxmlformats.org/officeDocument/2006/relationships/image" Target="../media/image56.svg" /><Relationship Id="rId42" Type="http://schemas.openxmlformats.org/officeDocument/2006/relationships/image" Target="../media/image55.png" /><Relationship Id="rId43" Type="http://schemas.openxmlformats.org/officeDocument/2006/relationships/image" Target="../media/image56.svg" /><Relationship Id="rId44" Type="http://schemas.openxmlformats.org/officeDocument/2006/relationships/image" Target="../media/image55.png" /><Relationship Id="rId45" Type="http://schemas.openxmlformats.org/officeDocument/2006/relationships/image" Target="../media/image56.svg" /><Relationship Id="rId46" Type="http://schemas.openxmlformats.org/officeDocument/2006/relationships/image" Target="../media/image55.png" /><Relationship Id="rId47" Type="http://schemas.openxmlformats.org/officeDocument/2006/relationships/image" Target="../media/image56.svg" /><Relationship Id="rId48" Type="http://schemas.openxmlformats.org/officeDocument/2006/relationships/image" Target="../media/image55.png" /><Relationship Id="rId49" Type="http://schemas.openxmlformats.org/officeDocument/2006/relationships/image" Target="../media/image56.svg" /><Relationship Id="rId50" Type="http://schemas.openxmlformats.org/officeDocument/2006/relationships/image" Target="../media/image55.png" /><Relationship Id="rId51" Type="http://schemas.openxmlformats.org/officeDocument/2006/relationships/image" Target="../media/image56.svg" /><Relationship Id="rId52" Type="http://schemas.openxmlformats.org/officeDocument/2006/relationships/image" Target="../media/image55.png" /><Relationship Id="rId53" Type="http://schemas.openxmlformats.org/officeDocument/2006/relationships/image" Target="../media/image56.svg" /><Relationship Id="rId54" Type="http://schemas.openxmlformats.org/officeDocument/2006/relationships/image" Target="../media/image55.png" /><Relationship Id="rId55" Type="http://schemas.openxmlformats.org/officeDocument/2006/relationships/image" Target="../media/image56.svg" /><Relationship Id="rId56" Type="http://schemas.openxmlformats.org/officeDocument/2006/relationships/image" Target="../media/image55.png" /><Relationship Id="rId57" Type="http://schemas.openxmlformats.org/officeDocument/2006/relationships/image" Target="../media/image56.svg" /><Relationship Id="rId58" Type="http://schemas.openxmlformats.org/officeDocument/2006/relationships/image" Target="../media/image55.png" /><Relationship Id="rId59" Type="http://schemas.openxmlformats.org/officeDocument/2006/relationships/image" Target="../media/image56.svg" /><Relationship Id="rId60" Type="http://schemas.openxmlformats.org/officeDocument/2006/relationships/image" Target="../media/image55.png" /><Relationship Id="rId61" Type="http://schemas.openxmlformats.org/officeDocument/2006/relationships/image" Target="../media/image56.svg" /><Relationship Id="rId62" Type="http://schemas.openxmlformats.org/officeDocument/2006/relationships/image" Target="../media/image55.png" /><Relationship Id="rId63" Type="http://schemas.openxmlformats.org/officeDocument/2006/relationships/image" Target="../media/image56.svg" /><Relationship Id="rId64" Type="http://schemas.openxmlformats.org/officeDocument/2006/relationships/image" Target="../media/image55.png" /><Relationship Id="rId65" Type="http://schemas.openxmlformats.org/officeDocument/2006/relationships/image" Target="../media/image56.svg" /><Relationship Id="rId66" Type="http://schemas.openxmlformats.org/officeDocument/2006/relationships/image" Target="../media/image55.png" /><Relationship Id="rId67" Type="http://schemas.openxmlformats.org/officeDocument/2006/relationships/image" Target="../media/image56.svg" /><Relationship Id="rId68" Type="http://schemas.openxmlformats.org/officeDocument/2006/relationships/image" Target="../media/image55.png" /><Relationship Id="rId69" Type="http://schemas.openxmlformats.org/officeDocument/2006/relationships/image" Target="../media/image56.svg" /><Relationship Id="rId70" Type="http://schemas.openxmlformats.org/officeDocument/2006/relationships/image" Target="../media/image55.png" /><Relationship Id="rId71" Type="http://schemas.openxmlformats.org/officeDocument/2006/relationships/image" Target="../media/image56.svg" /><Relationship Id="rId72" Type="http://schemas.openxmlformats.org/officeDocument/2006/relationships/image" Target="../media/image55.png" /><Relationship Id="rId73" Type="http://schemas.openxmlformats.org/officeDocument/2006/relationships/image" Target="../media/image56.svg" /><Relationship Id="rId74" Type="http://schemas.openxmlformats.org/officeDocument/2006/relationships/image" Target="../media/image55.png" /><Relationship Id="rId75" Type="http://schemas.openxmlformats.org/officeDocument/2006/relationships/image" Target="../media/image56.svg" /><Relationship Id="rId76" Type="http://schemas.openxmlformats.org/officeDocument/2006/relationships/image" Target="../media/image55.png" /><Relationship Id="rId77" Type="http://schemas.openxmlformats.org/officeDocument/2006/relationships/image" Target="../media/image56.svg" /><Relationship Id="rId78" Type="http://schemas.openxmlformats.org/officeDocument/2006/relationships/image" Target="../media/image55.png" /><Relationship Id="rId79" Type="http://schemas.openxmlformats.org/officeDocument/2006/relationships/image" Target="../media/image56.svg" /><Relationship Id="rId80" Type="http://schemas.openxmlformats.org/officeDocument/2006/relationships/image" Target="../media/image55.png" /><Relationship Id="rId81" Type="http://schemas.openxmlformats.org/officeDocument/2006/relationships/image" Target="../media/image56.svg" /><Relationship Id="rId82" Type="http://schemas.openxmlformats.org/officeDocument/2006/relationships/image" Target="../media/image55.png" /><Relationship Id="rId83" Type="http://schemas.openxmlformats.org/officeDocument/2006/relationships/image" Target="../media/image56.svg" /><Relationship Id="rId84" Type="http://schemas.openxmlformats.org/officeDocument/2006/relationships/image" Target="../media/image55.png" /><Relationship Id="rId85" Type="http://schemas.openxmlformats.org/officeDocument/2006/relationships/image" Target="../media/image56.svg" /><Relationship Id="rId86" Type="http://schemas.openxmlformats.org/officeDocument/2006/relationships/image" Target="../media/image55.png" /><Relationship Id="rId87" Type="http://schemas.openxmlformats.org/officeDocument/2006/relationships/image" Target="../media/image56.svg" /><Relationship Id="rId88" Type="http://schemas.openxmlformats.org/officeDocument/2006/relationships/image" Target="../media/image55.png" /><Relationship Id="rId89" Type="http://schemas.openxmlformats.org/officeDocument/2006/relationships/image" Target="../media/image56.sv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13" Type="http://schemas.openxmlformats.org/officeDocument/2006/relationships/image" Target="../media/image47.svg" /><Relationship Id="rId14" Type="http://schemas.openxmlformats.org/officeDocument/2006/relationships/chart" Target="../charts/chart43.xml" /><Relationship Id="rId15" Type="http://schemas.openxmlformats.org/officeDocument/2006/relationships/image" Target="../media/image2.png" /><Relationship Id="rId16" Type="http://schemas.openxmlformats.org/officeDocument/2006/relationships/image" Target="../media/image3.svg" /><Relationship Id="rId17" Type="http://schemas.openxmlformats.org/officeDocument/2006/relationships/image" Target="../media/image40.png" /><Relationship Id="rId18" Type="http://schemas.openxmlformats.org/officeDocument/2006/relationships/image" Target="../media/image41.svg" /><Relationship Id="rId19" Type="http://schemas.openxmlformats.org/officeDocument/2006/relationships/image" Target="../media/image51.png" /><Relationship Id="rId20" Type="http://schemas.openxmlformats.org/officeDocument/2006/relationships/image" Target="../media/image52.svg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chart" Target="../charts/chart44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.png" /><Relationship Id="rId13" Type="http://schemas.openxmlformats.org/officeDocument/2006/relationships/image" Target="../media/image3.svg" /><Relationship Id="rId14" Type="http://schemas.openxmlformats.org/officeDocument/2006/relationships/image" Target="../media/image40.png" /><Relationship Id="rId15" Type="http://schemas.openxmlformats.org/officeDocument/2006/relationships/image" Target="../media/image41.svg" /><Relationship Id="rId16" Type="http://schemas.openxmlformats.org/officeDocument/2006/relationships/image" Target="../media/image42.png" /><Relationship Id="rId17" Type="http://schemas.openxmlformats.org/officeDocument/2006/relationships/image" Target="../media/image43.svg" /><Relationship Id="rId18" Type="http://schemas.openxmlformats.org/officeDocument/2006/relationships/image" Target="../media/image46.png" /><Relationship Id="rId19" Type="http://schemas.openxmlformats.org/officeDocument/2006/relationships/image" Target="../media/image47.svg" /><Relationship Id="rId20" Type="http://schemas.openxmlformats.org/officeDocument/2006/relationships/chart" Target="../charts/chart45.xml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chart" Target="../charts/chart46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8" Type="http://schemas.openxmlformats.org/officeDocument/2006/relationships/image" Target="../media/image40.png" /><Relationship Id="rId9" Type="http://schemas.openxmlformats.org/officeDocument/2006/relationships/image" Target="../media/image41.svg" /><Relationship Id="rId10" Type="http://schemas.openxmlformats.org/officeDocument/2006/relationships/image" Target="../media/image42.png" /><Relationship Id="rId11" Type="http://schemas.openxmlformats.org/officeDocument/2006/relationships/image" Target="../media/image43.svg" /><Relationship Id="rId12" Type="http://schemas.openxmlformats.org/officeDocument/2006/relationships/image" Target="../media/image36.png" /><Relationship Id="rId13" Type="http://schemas.openxmlformats.org/officeDocument/2006/relationships/image" Target="../media/image37.svg" /><Relationship Id="rId14" Type="http://schemas.openxmlformats.org/officeDocument/2006/relationships/image" Target="../media/image36.png" /><Relationship Id="rId15" Type="http://schemas.openxmlformats.org/officeDocument/2006/relationships/image" Target="../media/image37.svg" /></Relationships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47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NR231JB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Bowling Green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20.16%</a:t>
            </a:r>
            <a:endParaRPr lang="en-GB" sz="1100" b="1" dirty="0">
              <a:latin typeface="Montserrat"/>
            </a:endParaRP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Content Communities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£19.41</a:t>
            </a:r>
            <a:endParaRPr lang="en-GB" sz="1100" b="1" dirty="0">
              <a:latin typeface="Montserrat"/>
            </a:endParaRP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Anglia</a:t>
            </a:r>
            <a:endParaRPr lang="en-GB" sz="900" dirty="0">
              <a:latin typeface="Montserrat"/>
            </a:endParaRP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68.02%</a:t>
            </a:r>
            <a:endParaRPr lang="en-GB" sz="1100" b="1" dirty="0">
              <a:latin typeface="Montserrat"/>
            </a:endParaRP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Sheringham(24.09 miles)</a:t>
            </a:r>
            <a:endParaRPr lang="en-GB" sz="900" dirty="0">
              <a:latin typeface="Montserrat"/>
            </a:endParaRP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Rural town and fringe in a sparse setting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East of England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Cromer and Sheringham</a:t>
            </a:r>
            <a:endParaRPr lang="en-GB" sz="900" dirty="0">
              <a:latin typeface="Montserrat"/>
            </a:endParaRP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NR231AH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Punch - Fireside Inns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18669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Golden Fleece NR231AH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NR231AH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Flour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Frenchs Fish And Chips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NR231AH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Middle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56.85%</a:t>
            </a:r>
            <a:endParaRPr lang="en-GB" sz="1100" b="1" dirty="0">
              <a:latin typeface="Montserrat"/>
            </a:endParaRP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26.42%</a:t>
            </a:r>
            <a:endParaRPr lang="en-GB" sz="1100" b="1" dirty="0">
              <a:latin typeface="Montserrat"/>
            </a:endParaRP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55 to 64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22.82%</a:t>
            </a:r>
            <a:endParaRPr lang="en-GB" sz="1100" b="1" dirty="0">
              <a:latin typeface="Montserrat"/>
            </a:endParaRP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Sat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Restaurant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Fish And Chips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Restaurant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 r:embed="rId4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 r:embed="rId5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 r:embed="rId5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 r:embed="rId5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 r:embed="rId5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 r:embed="rId5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 r:embed="rId6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 r:embed="rId6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 r:embed="rId6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 r:embed="rId6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 r:embed="rId6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 r:embed="rId7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 r:embed="rId7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 r:embed="rId7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 r:embed="rId7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 r:embed="rId78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 r:embed="rId80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 r:embed="rId82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 r:embed="rId84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 r:embed="rId8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 r:embed="rId8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 r:embed="rId9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1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 r:embed="rId9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3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 r:embed="rId9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 r:embed="rId9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 r:embed="rId9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9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 r:embed="rId10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1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 r:embed="rId10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 r:embed="rId10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5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 r:embed="rId10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7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10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9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 r:embed="rId1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11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26964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20315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25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3741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Fleece NR231AH and 338 Chains in 1 Miles from 29/01/2025 - 21/01/2026 split by Day of Week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Golden Fleece NR231AH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20315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25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3741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Golden Fleece NR231AH and 338 Chains in 1 Miles from 29/01/2025 - 21/01/2026 and the number of visits made Per Annum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Golden Fleece NR231AH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20315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25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3741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3741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Golden Fleece NR231AH and 338 Chains in 1 Miles from 29/01/2025 - 21/01/2026 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3741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Fleece NR231AH and 338 Chains in 1 Miles from 29/01/2025 - 21/01/2026 split by Age Range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Golden Fleece NR231AH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10456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25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1964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Fleece NR231AH and 338 Chains in 1 Miles from 29/01/2025 - 21/01/2026 split by Affluence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Golden Fleece NR231AH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9775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25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1826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Fleece NR231AH and 338 Chains in 1 Miles from 29/01/2025 - 21/01/2026 split by Gender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Golden Fleece NR231AH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10200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25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1902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Fleece NR231AH and 338 Chains in 1 Miles from 29/01/2025 - 21/01/2026 split by Segment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Golden Fleece NR231AH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20315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25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3741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Golden Fleece NR231AH and 338 Chains in 1 Miles from 29/01/2025 - 21/01/2026 split by Distance travelled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Golden Fleece NR231AH compare versus its competitors based on travel distances?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10197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25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1898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17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Golden Fleece NR231AH for 29/01/2025 - 21/01/2026 live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Golden Fleece NR231AH come from?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1898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 r:embed="rId1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Golden Fleece NR231AH, who are the top 20 competitors from 338 Chains in 1 Miles for 29/01/2025 - 21/01/2026 split by Venue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Golden Fleece NR231AH also visit?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 r:embed="rId25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27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 r:embed="rId2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3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3741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3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Golden Fleece NR231AH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3741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Golden Fleece NR231AH compare to the national average (1 = low, 10 = high)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 rot="0"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524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Data Type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Name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250m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500m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500m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1 mile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 mile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3 miles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 mile Spend vs National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Total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Annual Sales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£7.10M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£9.68M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£10.23M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£15.28M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Mon - Thu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47.0%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46.5%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46.6%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46.8%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Fri - Sat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37.7%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36.9%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36.3%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35.4%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Sun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 to 24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 to 34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35 to 44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45 to 54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55 to 64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65 to 74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75+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Business Elite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Prosperous Professionals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Flourishing Society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Content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White Collar Neighbourhoods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Enterprising Mainstream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Paying The Mortgage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Cash Conscious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On A Budget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Value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AB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34.4%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36.2%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35.9%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37.1%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C1C2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53.7%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52.0%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52.2%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phic 71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4" name="Rectangle: Rounded Corners 13"/>
          <p:cNvSpPr>
            <a:spLocks/>
          </p:cNvSpPr>
          <p:nvPr/>
        </p:nvSpPr>
        <p:spPr>
          <a:xfrm>
            <a:off x="847760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31" name="Rectangle: Rounded Corners 30"/>
          <p:cNvSpPr>
            <a:spLocks/>
          </p:cNvSpPr>
          <p:nvPr/>
        </p:nvSpPr>
        <p:spPr>
          <a:xfrm>
            <a:off x="1940665" y="1715789"/>
            <a:ext cx="8318443" cy="236708"/>
          </a:xfrm>
          <a:prstGeom prst="roundRect">
            <a:avLst>
              <a:gd name="adj" fmla="val 50000"/>
            </a:avLst>
          </a:prstGeom>
          <a:solidFill>
            <a:srgbClr val="14256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9" name="Rectangle: Rounded Corners 8"/>
          <p:cNvSpPr>
            <a:spLocks/>
          </p:cNvSpPr>
          <p:nvPr/>
        </p:nvSpPr>
        <p:spPr>
          <a:xfrm>
            <a:off x="128495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0" name="LocalPoor"/>
          <p:cNvSpPr txBox="1">
            <a:spLocks noChangeArrowheads="1"/>
          </p:cNvSpPr>
          <p:nvPr/>
        </p:nvSpPr>
        <p:spPr>
          <a:xfrm>
            <a:off x="822591" y="1692588"/>
            <a:ext cx="1118074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£3000</a:t>
            </a:r>
          </a:p>
        </p:txBody>
      </p:sp>
      <p:sp>
        <p:nvSpPr>
          <p:cNvPr id="21" name="LocalStar"/>
          <p:cNvSpPr txBox="1">
            <a:spLocks noChangeArrowheads="1"/>
          </p:cNvSpPr>
          <p:nvPr/>
        </p:nvSpPr>
        <p:spPr>
          <a:xfrm>
            <a:off x="10259108" y="1692588"/>
            <a:ext cx="1053448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£18000</a:t>
            </a:r>
          </a:p>
        </p:txBody>
      </p:sp>
      <p:sp>
        <p:nvSpPr>
          <p:cNvPr id="22" name="VenueAWT"/>
          <p:cNvSpPr>
            <a:spLocks/>
          </p:cNvSpPr>
          <p:nvPr/>
        </p:nvSpPr>
        <p:spPr>
          <a:xfrm>
            <a:off x="1152433" y="1351980"/>
            <a:ext cx="247828" cy="914400"/>
          </a:xfrm>
          <a:custGeom>
            <a:avLst/>
            <a:gdLst>
              <a:gd name="connsiteX0" fmla="*/ 0 w 247828"/>
              <a:gd name="connsiteY0" fmla="*/ 0 h 1185455"/>
              <a:gd name="connsiteX1" fmla="*/ 247828 w 247828"/>
              <a:gd name="connsiteY1" fmla="*/ 0 h 1185455"/>
              <a:gd name="connsiteX2" fmla="*/ 247828 w 247828"/>
              <a:gd name="connsiteY2" fmla="*/ 1063211 h 1185455"/>
              <a:gd name="connsiteX3" fmla="*/ 247828 w 247828"/>
              <a:gd name="connsiteY3" fmla="*/ 1066087 h 1185455"/>
              <a:gd name="connsiteX4" fmla="*/ 247240 w 247828"/>
              <a:gd name="connsiteY4" fmla="*/ 1066087 h 1185455"/>
              <a:gd name="connsiteX5" fmla="*/ 238090 w 247828"/>
              <a:gd name="connsiteY5" fmla="*/ 1110794 h 1185455"/>
              <a:gd name="connsiteX6" fmla="*/ 123914 w 247828"/>
              <a:gd name="connsiteY6" fmla="*/ 1185455 h 1185455"/>
              <a:gd name="connsiteX7" fmla="*/ 9738 w 247828"/>
              <a:gd name="connsiteY7" fmla="*/ 1110794 h 1185455"/>
              <a:gd name="connsiteX8" fmla="*/ 589 w 247828"/>
              <a:gd name="connsiteY8" fmla="*/ 1066087 h 1185455"/>
              <a:gd name="connsiteX9" fmla="*/ 0 w 247828"/>
              <a:gd name="connsiteY9" fmla="*/ 1066087 h 1185455"/>
              <a:gd name="connsiteX10" fmla="*/ 0 w 247828"/>
              <a:gd name="connsiteY10" fmla="*/ 1063211 h 11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828" h="1185455" fill="norm">
                <a:moveTo>
                  <a:pt x="0" y="0"/>
                </a:moveTo>
                <a:lnTo>
                  <a:pt x="247828" y="0"/>
                </a:lnTo>
                <a:lnTo>
                  <a:pt x="247828" y="1063211"/>
                </a:lnTo>
                <a:lnTo>
                  <a:pt x="247828" y="1066087"/>
                </a:lnTo>
                <a:lnTo>
                  <a:pt x="247240" y="1066087"/>
                </a:lnTo>
                <a:lnTo>
                  <a:pt x="238090" y="1110794"/>
                </a:lnTo>
                <a:cubicBezTo>
                  <a:pt x="219279" y="1154669"/>
                  <a:pt x="175241" y="1185455"/>
                  <a:pt x="123914" y="1185455"/>
                </a:cubicBezTo>
                <a:cubicBezTo>
                  <a:pt x="72587" y="1185455"/>
                  <a:pt x="28549" y="1154669"/>
                  <a:pt x="9738" y="1110794"/>
                </a:cubicBezTo>
                <a:lnTo>
                  <a:pt x="589" y="1066087"/>
                </a:lnTo>
                <a:lnTo>
                  <a:pt x="0" y="1066087"/>
                </a:lnTo>
                <a:lnTo>
                  <a:pt x="0" y="1063211"/>
                </a:lnTo>
                <a:close/>
              </a:path>
            </a:pathLst>
          </a:custGeom>
          <a:solidFill>
            <a:srgbClr val="2EADE4"/>
          </a:solidFill>
          <a:ln w="38100"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LocalPoorAWT"/>
          <p:cNvSpPr>
            <a:spLocks/>
          </p:cNvSpPr>
          <p:nvPr/>
        </p:nvSpPr>
        <p:spPr>
          <a:xfrm>
            <a:off x="2459830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LocalAverageAWT"/>
          <p:cNvSpPr>
            <a:spLocks/>
          </p:cNvSpPr>
          <p:nvPr/>
        </p:nvSpPr>
        <p:spPr>
          <a:xfrm>
            <a:off x="4221447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LocalGoodAWT"/>
          <p:cNvSpPr>
            <a:spLocks/>
          </p:cNvSpPr>
          <p:nvPr/>
        </p:nvSpPr>
        <p:spPr>
          <a:xfrm>
            <a:off x="6405847" y="1372550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LocalStarAWT"/>
          <p:cNvSpPr>
            <a:spLocks/>
          </p:cNvSpPr>
          <p:nvPr/>
        </p:nvSpPr>
        <p:spPr>
          <a:xfrm>
            <a:off x="9466547" y="1361829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1</a:t>
            </a: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4" name="Rectangle 6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2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</a:t>
            </a:r>
            <a:r>
              <a:rPr lang="en-GB" sz="850" b="0" i="0" u="none" strike="noStrike" cap="none" spc="20" kern="8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Intel</a:t>
            </a:r>
          </a:p>
        </p:txBody>
      </p:sp>
      <p:pic>
        <p:nvPicPr>
          <p:cNvPr id="65" name="Graphic 64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69" name="Graphic 68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Golden Fleece NR231AH</a:t>
            </a:r>
          </a:p>
        </p:txBody>
      </p:sp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Characteristics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ConceptFitText"/>
          <p:cNvSpPr txBox="1">
            <a:spLocks noChangeArrowheads="1"/>
          </p:cNvSpPr>
          <p:nvPr/>
        </p:nvSpPr>
        <p:spPr>
          <a:xfrm>
            <a:off x="1284957" y="4177139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Our Local Destination</a:t>
            </a:r>
          </a:p>
        </p:txBody>
      </p:sp>
      <p:sp>
        <p:nvSpPr>
          <p:cNvPr id="45" name="ConceptFitHeader"/>
          <p:cNvSpPr txBox="1">
            <a:spLocks noChangeArrowheads="1"/>
          </p:cNvSpPr>
          <p:nvPr/>
        </p:nvSpPr>
        <p:spPr>
          <a:xfrm>
            <a:off x="1277954" y="3308201"/>
            <a:ext cx="214755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HDI Concept Fit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290918" y="3926348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Graphic 80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4182473" y="2336363"/>
            <a:ext cx="3538167" cy="343969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2" name="StarA1" hidden="1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4635549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3" name="StarA2" hidden="1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5173073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StarA3" hidden="1"/>
          <p:cNvPicPr>
            <a:picLocks noChangeAspect="1"/>
          </p:cNvPicPr>
          <p:nvPr/>
        </p:nvPicPr>
        <p:blipFill>
          <a:blip r:embed="rId3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5713498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5" name="StarA4" hidden="1"/>
          <p:cNvPicPr>
            <a:picLocks noChangeAspect="1"/>
          </p:cNvPicPr>
          <p:nvPr/>
        </p:nvPicPr>
        <p:blipFill>
          <a:blip r:embed="rId3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6248312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StarA5" hidden="1"/>
          <p:cNvPicPr>
            <a:picLocks noChangeAspect="1"/>
          </p:cNvPicPr>
          <p:nvPr/>
        </p:nvPicPr>
        <p:blipFill>
          <a:blip r:embed="rId3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>
          <a:xfrm>
            <a:off x="6785836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StarA6" hidden="1"/>
          <p:cNvPicPr>
            <a:picLocks noChangeAspect="1"/>
          </p:cNvPicPr>
          <p:nvPr/>
        </p:nvPicPr>
        <p:blipFill>
          <a:blip r:embed="rId4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/>
          <a:stretch>
            <a:fillRect/>
          </a:stretch>
        </p:blipFill>
        <p:spPr>
          <a:xfrm>
            <a:off x="7326261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StarB1" hidden="1"/>
          <p:cNvPicPr>
            <a:picLocks noChangeAspect="1"/>
          </p:cNvPicPr>
          <p:nvPr/>
        </p:nvPicPr>
        <p:blipFill>
          <a:blip r:embed="rId4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/>
          <a:stretch>
            <a:fillRect/>
          </a:stretch>
        </p:blipFill>
        <p:spPr>
          <a:xfrm>
            <a:off x="4635549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9" name="StarB2" hidden="1"/>
          <p:cNvPicPr>
            <a:picLocks noChangeAspect="1"/>
          </p:cNvPicPr>
          <p:nvPr/>
        </p:nvPicPr>
        <p:blipFill>
          <a:blip r:embed="rId4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/>
          <a:stretch>
            <a:fillRect/>
          </a:stretch>
        </p:blipFill>
        <p:spPr>
          <a:xfrm>
            <a:off x="5173073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StarB3" hidden="1"/>
          <p:cNvPicPr>
            <a:picLocks noChangeAspect="1"/>
          </p:cNvPicPr>
          <p:nvPr/>
        </p:nvPicPr>
        <p:blipFill>
          <a:blip r:embed="rId4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/>
          <a:stretch>
            <a:fillRect/>
          </a:stretch>
        </p:blipFill>
        <p:spPr>
          <a:xfrm>
            <a:off x="5713498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1" name="StarB4" hidden="1"/>
          <p:cNvPicPr>
            <a:picLocks noChangeAspect="1"/>
          </p:cNvPicPr>
          <p:nvPr/>
        </p:nvPicPr>
        <p:blipFill>
          <a:blip r:embed="rId4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6248312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StarB5" hidden="1"/>
          <p:cNvPicPr>
            <a:picLocks noChangeAspect="1"/>
          </p:cNvPicPr>
          <p:nvPr/>
        </p:nvPicPr>
        <p:blipFill>
          <a:blip r:embed="rId5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>
            <a:off x="6785836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3" name="StarB6" hidden="1"/>
          <p:cNvPicPr>
            <a:picLocks noChangeAspect="1"/>
          </p:cNvPicPr>
          <p:nvPr/>
        </p:nvPicPr>
        <p:blipFill>
          <a:blip r:embed="rId5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7326261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StarC1" hidden="1"/>
          <p:cNvPicPr>
            <a:picLocks noChangeAspect="1"/>
          </p:cNvPicPr>
          <p:nvPr/>
        </p:nvPicPr>
        <p:blipFill>
          <a:blip r:embed="rId5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4635549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5" name="StarC2" hidden="1"/>
          <p:cNvPicPr>
            <a:picLocks noChangeAspect="1"/>
          </p:cNvPicPr>
          <p:nvPr/>
        </p:nvPicPr>
        <p:blipFill>
          <a:blip r:embed="rId5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/>
          <a:stretch>
            <a:fillRect/>
          </a:stretch>
        </p:blipFill>
        <p:spPr>
          <a:xfrm>
            <a:off x="5173073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6" name="StarC3" hidden="1"/>
          <p:cNvPicPr>
            <a:picLocks noChangeAspect="1"/>
          </p:cNvPicPr>
          <p:nvPr/>
        </p:nvPicPr>
        <p:blipFill>
          <a:blip r:embed="rId5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5713498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7" name="StarC4" hidden="1"/>
          <p:cNvPicPr>
            <a:picLocks noChangeAspect="1"/>
          </p:cNvPicPr>
          <p:nvPr/>
        </p:nvPicPr>
        <p:blipFill>
          <a:blip r:embed="rId6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>
            <a:fillRect/>
          </a:stretch>
        </p:blipFill>
        <p:spPr>
          <a:xfrm>
            <a:off x="6248312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StarC5" hidden="1"/>
          <p:cNvPicPr>
            <a:picLocks noChangeAspect="1"/>
          </p:cNvPicPr>
          <p:nvPr/>
        </p:nvPicPr>
        <p:blipFill>
          <a:blip r:embed="rId6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/>
          <a:stretch>
            <a:fillRect/>
          </a:stretch>
        </p:blipFill>
        <p:spPr>
          <a:xfrm>
            <a:off x="6785836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StarC6" hidden="1"/>
          <p:cNvPicPr>
            <a:picLocks noChangeAspect="1"/>
          </p:cNvPicPr>
          <p:nvPr/>
        </p:nvPicPr>
        <p:blipFill>
          <a:blip r:embed="rId6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>
            <a:fillRect/>
          </a:stretch>
        </p:blipFill>
        <p:spPr>
          <a:xfrm>
            <a:off x="7326261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StarD1" hidden="1"/>
          <p:cNvPicPr>
            <a:picLocks noChangeAspect="1"/>
          </p:cNvPicPr>
          <p:nvPr/>
        </p:nvPicPr>
        <p:blipFill>
          <a:blip r:embed="rId6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>
            <a:fillRect/>
          </a:stretch>
        </p:blipFill>
        <p:spPr>
          <a:xfrm>
            <a:off x="4635549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1" name="StarD2" hidden="1"/>
          <p:cNvPicPr>
            <a:picLocks noChangeAspect="1"/>
          </p:cNvPicPr>
          <p:nvPr/>
        </p:nvPicPr>
        <p:blipFill>
          <a:blip r:embed="rId6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>
            <a:fillRect/>
          </a:stretch>
        </p:blipFill>
        <p:spPr>
          <a:xfrm>
            <a:off x="5173073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StarD3" hidden="1"/>
          <p:cNvPicPr>
            <a:picLocks noChangeAspect="1"/>
          </p:cNvPicPr>
          <p:nvPr/>
        </p:nvPicPr>
        <p:blipFill>
          <a:blip r:embed="rId7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/>
          <a:stretch>
            <a:fillRect/>
          </a:stretch>
        </p:blipFill>
        <p:spPr>
          <a:xfrm>
            <a:off x="5713498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3" name="StarD4" hidden="1"/>
          <p:cNvPicPr>
            <a:picLocks noChangeAspect="1"/>
          </p:cNvPicPr>
          <p:nvPr/>
        </p:nvPicPr>
        <p:blipFill>
          <a:blip r:embed="rId7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>
            <a:fillRect/>
          </a:stretch>
        </p:blipFill>
        <p:spPr>
          <a:xfrm>
            <a:off x="6248312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StarD5" hidden="1"/>
          <p:cNvPicPr>
            <a:picLocks noChangeAspect="1"/>
          </p:cNvPicPr>
          <p:nvPr/>
        </p:nvPicPr>
        <p:blipFill>
          <a:blip r:embed="rId7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/>
          <a:stretch>
            <a:fillRect/>
          </a:stretch>
        </p:blipFill>
        <p:spPr>
          <a:xfrm>
            <a:off x="6785836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5" name="StarD6" hidden="1"/>
          <p:cNvPicPr>
            <a:picLocks noChangeAspect="1"/>
          </p:cNvPicPr>
          <p:nvPr/>
        </p:nvPicPr>
        <p:blipFill>
          <a:blip r:embed="rId7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/>
          <a:stretch>
            <a:fillRect/>
          </a:stretch>
        </p:blipFill>
        <p:spPr>
          <a:xfrm>
            <a:off x="7326261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StarE1" hidden="1"/>
          <p:cNvPicPr>
            <a:picLocks noChangeAspect="1"/>
          </p:cNvPicPr>
          <p:nvPr/>
        </p:nvPicPr>
        <p:blipFill>
          <a:blip r:embed="rId7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/>
          <a:stretch>
            <a:fillRect/>
          </a:stretch>
        </p:blipFill>
        <p:spPr>
          <a:xfrm>
            <a:off x="4635549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7" name="StarE2" hidden="1"/>
          <p:cNvPicPr>
            <a:picLocks noChangeAspect="1"/>
          </p:cNvPicPr>
          <p:nvPr/>
        </p:nvPicPr>
        <p:blipFill>
          <a:blip r:embed="rId8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rcRect/>
          <a:stretch>
            <a:fillRect/>
          </a:stretch>
        </p:blipFill>
        <p:spPr>
          <a:xfrm>
            <a:off x="5173073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8" name="StarE3" hidden="1"/>
          <p:cNvPicPr>
            <a:picLocks noChangeAspect="1"/>
          </p:cNvPicPr>
          <p:nvPr/>
        </p:nvPicPr>
        <p:blipFill>
          <a:blip r:embed="rId8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3"/>
              </a:ext>
            </a:extLst>
          </a:blip>
          <a:srcRect/>
          <a:stretch>
            <a:fillRect/>
          </a:stretch>
        </p:blipFill>
        <p:spPr>
          <a:xfrm>
            <a:off x="5713498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9" name="StarE4" hidden="1"/>
          <p:cNvPicPr>
            <a:picLocks noChangeAspect="1"/>
          </p:cNvPicPr>
          <p:nvPr/>
        </p:nvPicPr>
        <p:blipFill>
          <a:blip r:embed="rId8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5"/>
              </a:ext>
            </a:extLst>
          </a:blip>
          <a:srcRect/>
          <a:stretch>
            <a:fillRect/>
          </a:stretch>
        </p:blipFill>
        <p:spPr>
          <a:xfrm>
            <a:off x="6248312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0" name="StarE5" hidden="1"/>
          <p:cNvPicPr>
            <a:picLocks noChangeAspect="1"/>
          </p:cNvPicPr>
          <p:nvPr/>
        </p:nvPicPr>
        <p:blipFill>
          <a:blip r:embed="rId8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7"/>
              </a:ext>
            </a:extLst>
          </a:blip>
          <a:srcRect/>
          <a:stretch>
            <a:fillRect/>
          </a:stretch>
        </p:blipFill>
        <p:spPr>
          <a:xfrm>
            <a:off x="6785836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1" name="StarE6" hidden="1"/>
          <p:cNvPicPr>
            <a:picLocks noChangeAspect="1"/>
          </p:cNvPicPr>
          <p:nvPr/>
        </p:nvPicPr>
        <p:blipFill>
          <a:blip r:embed="rId8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rcRect/>
          <a:stretch>
            <a:fillRect/>
          </a:stretch>
        </p:blipFill>
        <p:spPr>
          <a:xfrm>
            <a:off x="7326261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cxnSp>
        <p:nvCxnSpPr>
          <p:cNvPr id="128" name="Straight Connector 127"/>
          <p:cNvCxnSpPr/>
          <p:nvPr/>
        </p:nvCxnSpPr>
        <p:spPr>
          <a:xfrm>
            <a:off x="8477607" y="3920995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chievableAWT"/>
          <p:cNvSpPr txBox="1">
            <a:spLocks noChangeArrowheads="1"/>
          </p:cNvSpPr>
          <p:nvPr/>
        </p:nvSpPr>
        <p:spPr>
          <a:xfrm>
            <a:off x="8477607" y="4176606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£0</a:t>
            </a:r>
          </a:p>
        </p:txBody>
      </p:sp>
      <p:sp>
        <p:nvSpPr>
          <p:cNvPr id="132" name="Header111"/>
          <p:cNvSpPr txBox="1">
            <a:spLocks noChangeArrowheads="1"/>
          </p:cNvSpPr>
          <p:nvPr/>
        </p:nvSpPr>
        <p:spPr>
          <a:xfrm>
            <a:off x="8477607" y="3256182"/>
            <a:ext cx="2147554" cy="5480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Achievable Average Weekly Takings</a:t>
            </a:r>
          </a:p>
        </p:txBody>
      </p:sp>
      <p:grpSp>
        <p:nvGrpSpPr>
          <p:cNvPr id="152" name="Group 151"/>
          <p:cNvGrpSpPr>
            <a:grpSpLocks/>
          </p:cNvGrpSpPr>
          <p:nvPr/>
        </p:nvGrpSpPr>
        <p:grpSpPr>
          <a:xfrm>
            <a:off x="694148" y="6011710"/>
            <a:ext cx="10798129" cy="439608"/>
            <a:chOff x="837023" y="6011710"/>
            <a:chExt cx="10798129" cy="439608"/>
          </a:xfrm>
          <a:ln>
            <a:headEnd type="none"/>
            <a:tailEnd type="none"/>
          </a:ln>
        </p:grpSpPr>
        <p:sp>
          <p:nvSpPr>
            <p:cNvPr id="137" name="TextBox 136"/>
            <p:cNvSpPr txBox="1">
              <a:spLocks noChangeArrowheads="1"/>
            </p:cNvSpPr>
            <p:nvPr/>
          </p:nvSpPr>
          <p:spPr>
            <a:xfrm>
              <a:off x="837023" y="6011710"/>
              <a:ext cx="10798129" cy="439608"/>
            </a:xfrm>
            <a:prstGeom prst="rect">
              <a:avLst/>
            </a:prstGeom>
            <a:noFill/>
            <a:ln>
              <a:headEnd type="none"/>
              <a:tailEnd type="none"/>
            </a:ln>
          </p:spPr>
          <p:txBody>
            <a:bodyPr wrap="square">
              <a:spAutoFit/>
            </a:bodyPr>
            <a:lstStyle/>
            <a:p>
              <a:pPr marL="0" indent="0" rtl="0" algn="ctr" defTabSz="9144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    Food-Led High Affluence          B    Food-Led Mid Affluence          C    Wet-Led Mid/High Affluence          D    Wet-Led Low Affluence          E    Food-Led Low Affluence  </a:t>
              </a:r>
              <a:endParaRPr lang="en-GB" sz="800" dirty="0">
                <a:solidFill>
                  <a:srgbClr val="000000">
                    <a:lumMod val="65000"/>
                    <a:lumOff val="35000"/>
                  </a:srgbClr>
                </a:solidFill>
                <a:latin typeface="Montserrat"/>
              </a:endParaRPr>
            </a:p>
            <a:p>
              <a:pPr marL="0" indent="0" rtl="0" algn="ctr" defTabSz="9144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         AWT        2    Local Regulars          3    Local Passing Trade          4    Destination Wet-Led          5    Destination Food-Led          6    Destination Very Food-Led</a:t>
              </a:r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>
              <a:off x="2004286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9" name="Rectangle 138"/>
            <p:cNvSpPr>
              <a:spLocks/>
            </p:cNvSpPr>
            <p:nvPr/>
          </p:nvSpPr>
          <p:spPr>
            <a:xfrm>
              <a:off x="3735454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0" name="Rectangle 139"/>
            <p:cNvSpPr>
              <a:spLocks/>
            </p:cNvSpPr>
            <p:nvPr/>
          </p:nvSpPr>
          <p:spPr>
            <a:xfrm>
              <a:off x="5409477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1" name="Rectangle 140"/>
            <p:cNvSpPr>
              <a:spLocks/>
            </p:cNvSpPr>
            <p:nvPr/>
          </p:nvSpPr>
          <p:spPr>
            <a:xfrm>
              <a:off x="2316365" y="6269677"/>
              <a:ext cx="140680" cy="140678"/>
            </a:xfrm>
            <a:prstGeom prst="rect">
              <a:avLst/>
            </a:prstGeom>
            <a:solidFill>
              <a:srgbClr val="7F7F7F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2" name="Rectangle 141"/>
            <p:cNvSpPr>
              <a:spLocks/>
            </p:cNvSpPr>
            <p:nvPr/>
          </p:nvSpPr>
          <p:spPr>
            <a:xfrm>
              <a:off x="2931917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3" name="Rectangle 142"/>
            <p:cNvSpPr>
              <a:spLocks/>
            </p:cNvSpPr>
            <p:nvPr/>
          </p:nvSpPr>
          <p:spPr>
            <a:xfrm>
              <a:off x="4112424" y="626967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4" name="Rectangle 143"/>
            <p:cNvSpPr>
              <a:spLocks/>
            </p:cNvSpPr>
            <p:nvPr/>
          </p:nvSpPr>
          <p:spPr>
            <a:xfrm>
              <a:off x="5562608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5" name="Rectangle 144"/>
            <p:cNvSpPr>
              <a:spLocks/>
            </p:cNvSpPr>
            <p:nvPr/>
          </p:nvSpPr>
          <p:spPr>
            <a:xfrm>
              <a:off x="7063636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6" name="Rectangle 145"/>
            <p:cNvSpPr>
              <a:spLocks/>
            </p:cNvSpPr>
            <p:nvPr/>
          </p:nvSpPr>
          <p:spPr>
            <a:xfrm>
              <a:off x="8609060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7" name="Rectangle 146"/>
            <p:cNvSpPr>
              <a:spLocks/>
            </p:cNvSpPr>
            <p:nvPr/>
          </p:nvSpPr>
          <p:spPr>
            <a:xfrm>
              <a:off x="7326388" y="6089292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48" name="Rectangle 147"/>
            <p:cNvSpPr>
              <a:spLocks/>
            </p:cNvSpPr>
            <p:nvPr/>
          </p:nvSpPr>
          <p:spPr>
            <a:xfrm>
              <a:off x="8980073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761872" y="1546566"/>
          <a:ext cx="10677221" cy="4910193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4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 r:embed="rId15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2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17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 r:embed="rId1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Concept Recommendation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Rectangle 12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25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 r:embed="rId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9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9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market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Market Profile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1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30" name="DisplayChart"/>
          <p:cNvGraphicFramePr/>
          <p:nvPr/>
        </p:nvGraphicFramePr>
        <p:xfrm>
          <a:off x="393876" y="1555554"/>
          <a:ext cx="4530948" cy="4913719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20"/>
          </a:graphicData>
        </a:graphic>
      </p:graphicFrame>
      <p:sp>
        <p:nvSpPr>
          <p:cNvPr id="32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4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ctangle 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1" name="Graphic 10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graphicFrame>
        <p:nvGraphicFramePr>
          <p:cNvPr id="36" name="Table 36"/>
          <p:cNvGraphicFramePr/>
          <p:nvPr/>
        </p:nvGraphicFramePr>
        <p:xfrm rot="0">
          <a:off x="5334000" y="2413000"/>
          <a:ext cx="5080000" cy="82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</a:tblGrid>
              <a:tr h="8255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Customer Count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Familiar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Occasional &amp; Local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Mid-Week Seniors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Part Of The Pub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Metro Sophisticates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Young &amp; Connected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Bubbly Weekenders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Upmarket Diners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Golden Fleece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822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7.39%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4.35%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33.50%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5.79%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13.05%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8.95%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5.88%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21.05%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4901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Local Catchment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2500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8.32%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1.87%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26.80%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2.34%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8.54%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8.19%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6.62%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37.28%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Punch T&amp;L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97271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8.89%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6.07%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28.67%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11.39%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11.22%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11.04%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7.12%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15.56%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Golden Fleece vs Local Catchment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-0.93%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2.48%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6.70%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3.45%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4.51%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9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0.76%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-0.74%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-16.23%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Golden Fleece vs Punch T&amp;L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-1.50%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-1.72%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4.83%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-5.60%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1.83%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-2.09%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-1.24%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5.49%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Local Catchment vs Punch T&amp;L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-0.57%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-4.20%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-1.87%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-9.05%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-2.68%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-2.85%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-0.50%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21.72%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2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9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9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competitors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Competitor Profiles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1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 r:embed="rId1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VenueName"/>
          <p:cNvSpPr>
            <a:spLocks/>
          </p:cNvSpPr>
          <p:nvPr/>
        </p:nvSpPr>
        <p:spPr>
          <a:xfrm>
            <a:off x="1192682" y="220269"/>
            <a:ext cx="1866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Golden Fleece NR231AH</a:t>
            </a:r>
          </a:p>
        </p:txBody>
      </p:sp>
      <p:graphicFrame>
        <p:nvGraphicFramePr>
          <p:cNvPr id="29" name="Table 29"/>
          <p:cNvGraphicFramePr/>
          <p:nvPr/>
        </p:nvGraphicFramePr>
        <p:xfrm rot="0">
          <a:off x="508000" y="14478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Customer Count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Familiar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Occasional &amp; Local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Mid-Week Seniors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Part Of The Pub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Metro Sophisticates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Young &amp; Connected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Bubbly Weekenders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Upmarket Diners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Golden Fleece NR231AH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822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7.39%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4.35%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33.50%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5.79%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13.05%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8.95%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5.88%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21.05%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Flour NR231AH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318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1.19%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22.26%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1.24%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10.52%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6.40%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5.45%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44.90%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Frenchs Fish And Chips NR231AH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1185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10.76%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2.30%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27.82%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1.85%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8.97%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11.23%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8.77%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28.27%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Bowling Green NR231JB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160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2.31%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1.18%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32.76%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7.94%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7.27%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5.14%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2.95%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40.42%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Wells Crab House NR231BA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163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4.12%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0.91%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24.23%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1.97%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7.13%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1.21%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4.25%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56.14%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Plattens NR231AH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753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11.81%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2.77%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25.43%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1.68%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7.98%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12.68%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7.80%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29.80%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One Coffee One NR231AF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251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8.17%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2.28%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34.02%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1.18%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12.19%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5.93%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7.97%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28.21%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8196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No 57 NR231AN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72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10.55%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42.89%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3.25%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3.29%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8.62%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31.37%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72941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Fj Cafe Bar NR231AF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97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2.04%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2.46%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34.60%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1.20%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7.60%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3.43%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5.95%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42.68%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Nelsons Coffee Shop NR231AG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1.84%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39.08%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1.73%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10.17%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20.67%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26.48%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67843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Picnic Hut NR231AN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11.32%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12.90%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10.43%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65.34%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Wildwood Flori NR231AG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56.63%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8.84%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34.51%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Characters>0</Characters>
  <Company/>
  <Lines>0</Lines>
  <MMClips>0</MMClips>
  <Notes>0</Notes>
  <Pages>0</Pages>
  <Paragraphs>198</Paragraphs>
  <PresentationFormat>Widescreen</PresentationFormat>
  <HiddenSlides>0</HiddenSlides>
  <LinksUpToDate>false</LinksUpToDate>
  <ScaleCrop>false</ScaleCrop>
  <Slides>16</Slides>
  <TotalTime>8489</TotalTime>
  <Words>470</Words>
  <AppVersion>12.0000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Hospitality Data Insights Ltd</dc:creator>
  <cp:lastModifiedBy>Tom</cp:lastModifiedBy>
  <dcterms:created xsi:type="dcterms:W3CDTF">2023-02-27T15:44:52Z</dcterms:created>
  <dcterms:modified xsi:type="dcterms:W3CDTF">2024-05-10T09:01:36Z</dcterms:modified>
  <cp:revision>134</cp:revision>
  <dc:title>PowerPoint Presentation</dc:title>
</cp:coreProperties>
</file>