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11" d="100"/>
          <a:sy n="111" d="100"/>
        </p:scale>
        <p:origin x="6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34B-43D6-817A-FE7CDF1E8E93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4B-43D6-817A-FE7CDF1E8E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Grove L54QT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4.0899999999999999E-2</c:v>
                </c:pt>
                <c:pt idx="1">
                  <c:v>5.11E-2</c:v>
                </c:pt>
                <c:pt idx="2">
                  <c:v>0.13750000000000001</c:v>
                </c:pt>
                <c:pt idx="3">
                  <c:v>6.6699999999999995E-2</c:v>
                </c:pt>
                <c:pt idx="4">
                  <c:v>0.12529999999999999</c:v>
                </c:pt>
                <c:pt idx="5">
                  <c:v>0.26179999999999998</c:v>
                </c:pt>
                <c:pt idx="6">
                  <c:v>0.31619999999999998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4B-43D6-817A-FE7CDF1E8E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Grove L54QT</c:v>
                </c:pt>
                <c:pt idx="1">
                  <c:v>Category 2</c:v>
                </c:pt>
              </c:strCache>
            </c:strRef>
          </c:cat>
          <c:val>
            <c:numRef>
              <c:f>'Sheet1'!$D$2</c:f>
              <c:numCache>
                <c:formatCode>General</c:formatCode>
                <c:ptCount val="1"/>
                <c:pt idx="0">
                  <c:v>0.95109999999999995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5D2-4B4F-BEE3-5A5DAC1F5D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E1A-4BDD-9833-22203D4AE4B7}"/>
              </c:ext>
            </c:extLst>
          </c:dPt>
          <c:cat>
            <c:strRef>
              <c:f>'Sheet1'!$A$2</c:f>
              <c:strCache>
                <c:ptCount val="1"/>
                <c:pt idx="0">
                  <c:v>Grove L54QT</c:v>
                </c:pt>
              </c:strCache>
            </c:strRef>
          </c:cat>
          <c:val>
            <c:numRef>
              <c:f>'Sheet1'!$B$2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1A-4BDD-9833-22203D4AE4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05/02/2025 - 28/01/2026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</c:f>
              <c:strCache>
                <c:ptCount val="1"/>
                <c:pt idx="0">
                  <c:v>Grove L54QT</c:v>
                </c:pt>
              </c:strCache>
            </c:strRef>
          </c:cat>
          <c:val>
            <c:numRef>
              <c:f>'Sheet1'!$C$2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1A-4BDD-9833-22203D4AE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Grove L54QT</c:v>
                </c:pt>
                <c:pt idx="1">
                  <c:v>Category 2</c:v>
                </c:pt>
              </c:strCache>
            </c:strRef>
          </c:cat>
          <c:val>
            <c:numRef>
              <c:f>'Sheet1'!$D$2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AAC-4CB0-94D9-E685DB6834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42C-4E9A-BEDD-3845D45106E9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2C-4E9A-BEDD-3845D45106E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Grove L54QT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6.4100000000000004E-2</c:v>
                </c:pt>
                <c:pt idx="1">
                  <c:v>0.1457</c:v>
                </c:pt>
                <c:pt idx="2">
                  <c:v>0.28420000000000001</c:v>
                </c:pt>
                <c:pt idx="3">
                  <c:v>0.2056</c:v>
                </c:pt>
                <c:pt idx="4">
                  <c:v>0.15790000000000001</c:v>
                </c:pt>
                <c:pt idx="5">
                  <c:v>0.1255</c:v>
                </c:pt>
                <c:pt idx="6">
                  <c:v>1.67E-2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2C-4E9A-BEDD-3845D45106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6.4100000000000004E-2</c:v>
                </c:pt>
                <c:pt idx="1">
                  <c:v>0.1457</c:v>
                </c:pt>
                <c:pt idx="2">
                  <c:v>0.28420000000000001</c:v>
                </c:pt>
                <c:pt idx="3">
                  <c:v>0.2056</c:v>
                </c:pt>
                <c:pt idx="4">
                  <c:v>0.15790000000000001</c:v>
                </c:pt>
                <c:pt idx="5">
                  <c:v>0.1255</c:v>
                </c:pt>
                <c:pt idx="6">
                  <c:v>1.67E-2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30A-421B-A26C-097AB270AD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4.0899999999999999E-2</c:v>
                </c:pt>
                <c:pt idx="1">
                  <c:v>5.11E-2</c:v>
                </c:pt>
                <c:pt idx="2">
                  <c:v>0.13750000000000001</c:v>
                </c:pt>
                <c:pt idx="3">
                  <c:v>6.6699999999999995E-2</c:v>
                </c:pt>
                <c:pt idx="4">
                  <c:v>0.12529999999999999</c:v>
                </c:pt>
                <c:pt idx="5">
                  <c:v>0.26179999999999998</c:v>
                </c:pt>
                <c:pt idx="6">
                  <c:v>0.31619999999999998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E2B0-4FB7-A537-200E969D6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E0F-43EE-ADEF-C43E6EC712D0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0F-43EE-ADEF-C43E6EC712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Grove L54QT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0.15970000000000001</c:v>
                </c:pt>
                <c:pt idx="1">
                  <c:v>0.42520000000000002</c:v>
                </c:pt>
                <c:pt idx="2">
                  <c:v>0.41489999999999999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0F-43EE-ADEF-C43E6EC712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0.15970000000000001</c:v>
                </c:pt>
                <c:pt idx="1">
                  <c:v>0.42520000000000002</c:v>
                </c:pt>
                <c:pt idx="2">
                  <c:v>0.41489999999999999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0AC-4C47-AF5C-792AEAC700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CF3-4DB9-99FE-092C7875F94C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F3-4DB9-99FE-092C7875F9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Grove L54QT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0.1908</c:v>
                </c:pt>
                <c:pt idx="1">
                  <c:v>0.80910000000000004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F3-4DB9-99FE-092C7875F9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0.1908</c:v>
                </c:pt>
                <c:pt idx="1">
                  <c:v>0.80910000000000004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D18-45B2-A1FE-6B685575E6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EA7-4AF3-8D72-927578176A13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2-1EA7-4AF3-8D72-927578176A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Grove L54QT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0.2848</c:v>
                </c:pt>
                <c:pt idx="1">
                  <c:v>7.2700000000000001E-2</c:v>
                </c:pt>
                <c:pt idx="2">
                  <c:v>0.13880000000000001</c:v>
                </c:pt>
                <c:pt idx="3">
                  <c:v>4.4999999999999998E-2</c:v>
                </c:pt>
                <c:pt idx="4">
                  <c:v>0.1651</c:v>
                </c:pt>
                <c:pt idx="5">
                  <c:v>0.17349999999999999</c:v>
                </c:pt>
                <c:pt idx="6">
                  <c:v>5.3400000000000003E-2</c:v>
                </c:pt>
                <c:pt idx="7">
                  <c:v>6.6299999999999998E-2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A7-4AF3-8D72-927578176A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ED9F-4340-9CA7-97F9AAB55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38F-4DC1-A5EF-A6748EBB0FD6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8F-4DC1-A5EF-A6748EBB0F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Grove L54QT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0.1381</c:v>
                </c:pt>
                <c:pt idx="1">
                  <c:v>0.1278</c:v>
                </c:pt>
                <c:pt idx="2">
                  <c:v>0.22439999999999999</c:v>
                </c:pt>
                <c:pt idx="3">
                  <c:v>0.23400000000000001</c:v>
                </c:pt>
                <c:pt idx="4">
                  <c:v>0.16439999999999999</c:v>
                </c:pt>
                <c:pt idx="5">
                  <c:v>1.24E-2</c:v>
                </c:pt>
                <c:pt idx="6">
                  <c:v>9.8500000000000004E-2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8F-4DC1-A5EF-A6748EBB0F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0.1381</c:v>
                </c:pt>
                <c:pt idx="1">
                  <c:v>0.1278</c:v>
                </c:pt>
                <c:pt idx="2">
                  <c:v>0.22439999999999999</c:v>
                </c:pt>
                <c:pt idx="3">
                  <c:v>0.23400000000000001</c:v>
                </c:pt>
                <c:pt idx="4">
                  <c:v>0.16439999999999999</c:v>
                </c:pt>
                <c:pt idx="5">
                  <c:v>1.24E-2</c:v>
                </c:pt>
                <c:pt idx="6">
                  <c:v>9.8500000000000004E-2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6B5-40D3-A86A-95F694BEF5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</c:f>
              <c:strCache>
                <c:ptCount val="1"/>
                <c:pt idx="0">
                  <c:v>Grove L54QT</c:v>
                </c:pt>
              </c:strCache>
            </c:strRef>
          </c:cat>
          <c:val>
            <c:numRef>
              <c:f>'Sheet1'!$F$2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66-475C-940A-89ED6564E8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B22-4AE7-B740-C0296E7F3A0C}"/>
              </c:ext>
            </c:extLst>
          </c:dPt>
          <c:cat>
            <c:strRef>
              <c:f>'Sheet1'!$A$2</c:f>
              <c:strCache>
                <c:ptCount val="1"/>
                <c:pt idx="0">
                  <c:v>Grove L54QT</c:v>
                </c:pt>
              </c:strCache>
            </c:strRef>
          </c:cat>
          <c:val>
            <c:numRef>
              <c:f>'Sheet1'!$B$2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22-4AE7-B740-C0296E7F3A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05/02/2025 - 28/01/2026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</c:f>
              <c:strCache>
                <c:ptCount val="1"/>
                <c:pt idx="0">
                  <c:v>Grove L54QT</c:v>
                </c:pt>
              </c:strCache>
            </c:strRef>
          </c:cat>
          <c:val>
            <c:numRef>
              <c:f>'Sheet1'!$C$2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22-4AE7-B740-C0296E7F3A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Grove L54QT</c:v>
                </c:pt>
                <c:pt idx="1">
                  <c:v>Category 2</c:v>
                </c:pt>
              </c:strCache>
            </c:strRef>
          </c:cat>
          <c:val>
            <c:numRef>
              <c:f>'Sheet1'!$D$2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3FA3-465F-B741-F9D8BFC64E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95164974607409E-2"/>
          <c:y val="2.8981141881795684E-2"/>
          <c:w val="0.87665894018354529"/>
          <c:h val="0.78062654563680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0.118454132747599</c:v>
                </c:pt>
                <c:pt idx="1">
                  <c:v>-0.15580292475143101</c:v>
                </c:pt>
                <c:pt idx="2">
                  <c:v>0.45565982286657802</c:v>
                </c:pt>
                <c:pt idx="3">
                  <c:v>0.14434914112540601</c:v>
                </c:pt>
                <c:pt idx="4">
                  <c:v>-5.9978453779687503E-2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A0-45F9-80B4-33DF3FBD99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310496"/>
        <c:axId val="6744946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OK Match</c:v>
                </c:pt>
              </c:strCache>
            </c:strRef>
          </c:tx>
          <c:spPr>
            <a:ln w="25400">
              <a:solidFill>
                <a:srgbClr val="4FC04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A0-45F9-80B4-33DF3FBD991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Perfect Match</c:v>
                </c:pt>
              </c:strCache>
            </c:strRef>
          </c:tx>
          <c:spPr>
            <a:ln w="25400">
              <a:solidFill>
                <a:srgbClr val="FDBC0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A0-45F9-80B4-33DF3FBD99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310496"/>
        <c:axId val="674494656"/>
      </c:lineChart>
      <c:catAx>
        <c:axId val="46531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674494656"/>
        <c:crosses val="autoZero"/>
        <c:auto val="1"/>
        <c:lblAlgn val="ctr"/>
        <c:lblOffset val="100"/>
        <c:noMultiLvlLbl val="0"/>
      </c:catAx>
      <c:valAx>
        <c:axId val="67449465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465310496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75835073117734"/>
          <c:y val="0.91744133071755041"/>
          <c:w val="0.42245608584537614"/>
          <c:h val="4.376182361874574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1528757337316E-2"/>
          <c:y val="7.4179455520350268E-2"/>
          <c:w val="0.83239026358280876"/>
          <c:h val="0.76754836815047833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Grove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0.2848</c:v>
                </c:pt>
                <c:pt idx="1">
                  <c:v>7.2700000000000001E-2</c:v>
                </c:pt>
                <c:pt idx="2">
                  <c:v>0.13880000000000001</c:v>
                </c:pt>
                <c:pt idx="3">
                  <c:v>4.4999999999999998E-2</c:v>
                </c:pt>
                <c:pt idx="4">
                  <c:v>0.1651</c:v>
                </c:pt>
                <c:pt idx="5">
                  <c:v>0.17349999999999999</c:v>
                </c:pt>
                <c:pt idx="6">
                  <c:v>5.3400000000000003E-2</c:v>
                </c:pt>
                <c:pt idx="7">
                  <c:v>6.6299999999999998E-2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75-456C-B491-918ECA29CE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8.9599999999999999E-2</c:v>
                </c:pt>
                <c:pt idx="1">
                  <c:v>6.1199999999999997E-2</c:v>
                </c:pt>
                <c:pt idx="2">
                  <c:v>0.29020000000000001</c:v>
                </c:pt>
                <c:pt idx="3">
                  <c:v>0.1118</c:v>
                </c:pt>
                <c:pt idx="4">
                  <c:v>0.10979999999999999</c:v>
                </c:pt>
                <c:pt idx="5">
                  <c:v>0.1114</c:v>
                </c:pt>
                <c:pt idx="6">
                  <c:v>7.1400000000000005E-2</c:v>
                </c:pt>
                <c:pt idx="7">
                  <c:v>0.15409999999999999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75-456C-B491-918ECA29CE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Grove vs 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0.19520000000000001</c:v>
                </c:pt>
                <c:pt idx="1">
                  <c:v>1.15E-2</c:v>
                </c:pt>
                <c:pt idx="2">
                  <c:v>-0.15140000000000001</c:v>
                </c:pt>
                <c:pt idx="3">
                  <c:v>-6.6799999999999998E-2</c:v>
                </c:pt>
                <c:pt idx="4">
                  <c:v>5.5300000000000002E-2</c:v>
                </c:pt>
                <c:pt idx="5">
                  <c:v>6.2100000000000002E-2</c:v>
                </c:pt>
                <c:pt idx="6">
                  <c:v>-1.7999999999999999E-2</c:v>
                </c:pt>
                <c:pt idx="7">
                  <c:v>-8.7800000000000003E-2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75-456C-B491-918ECA29C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sz="800" b="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4337913910013982"/>
          <c:w val="1"/>
          <c:h val="5.2891099389281319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9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A50-4F82-977F-41BC16400352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50-4F82-977F-41BC164003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Grove L54QT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0.49490000000000001</c:v>
                </c:pt>
                <c:pt idx="1">
                  <c:v>0.2487</c:v>
                </c:pt>
                <c:pt idx="2">
                  <c:v>0.1055</c:v>
                </c:pt>
                <c:pt idx="3">
                  <c:v>7.2800000000000004E-2</c:v>
                </c:pt>
                <c:pt idx="4">
                  <c:v>7.7799999999999994E-2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50-4F82-977F-41BC164003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0.49490000000000001</c:v>
                </c:pt>
                <c:pt idx="1">
                  <c:v>0.2487</c:v>
                </c:pt>
                <c:pt idx="2">
                  <c:v>0.1055</c:v>
                </c:pt>
                <c:pt idx="3">
                  <c:v>7.2800000000000004E-2</c:v>
                </c:pt>
                <c:pt idx="4">
                  <c:v>7.7799999999999994E-2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6D9-4858-8762-5F2B7FB100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75D-4A6C-84EA-836CB61E08EF}"/>
              </c:ext>
            </c:extLst>
          </c:dPt>
          <c:cat>
            <c:strRef>
              <c:f>'Sheet1'!$A$2</c:f>
              <c:strCache>
                <c:ptCount val="1"/>
                <c:pt idx="0">
                  <c:v>Grove L54QT</c:v>
                </c:pt>
              </c:strCache>
            </c:strRef>
          </c:cat>
          <c:val>
            <c:numRef>
              <c:f>'Sheet1'!$B$2</c:f>
              <c:numCache>
                <c:formatCode>General</c:formatCode>
                <c:ptCount val="1"/>
                <c:pt idx="0">
                  <c:v>9.4220000000000006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5D-4A6C-84EA-836CB61E08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05/02/2025 - 28/01/2026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</c:f>
              <c:strCache>
                <c:ptCount val="1"/>
                <c:pt idx="0">
                  <c:v>Grove L54QT</c:v>
                </c:pt>
              </c:strCache>
            </c:strRef>
          </c:cat>
          <c:val>
            <c:numRef>
              <c:f>'Sheet1'!$C$2</c:f>
              <c:numCache>
                <c:formatCode>General</c:formatCode>
                <c:ptCount val="1"/>
                <c:pt idx="0">
                  <c:v>10.373100000000001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5D-4A6C-84EA-836CB61E08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13/02/2026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13/02/2026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13/02/2026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13/02/2026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13/02/2026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13/02/2026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13/02/2026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0" Type="http://schemas.openxmlformats.org/officeDocument/2006/relationships/image" Target="../media/image19.svg"/><Relationship Id="rId41" Type="http://schemas.openxmlformats.org/officeDocument/2006/relationships/image" Target="../media/image4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4.svg"/><Relationship Id="rId3" Type="http://schemas.openxmlformats.org/officeDocument/2006/relationships/image" Target="../media/image47.svg"/><Relationship Id="rId7" Type="http://schemas.openxmlformats.org/officeDocument/2006/relationships/image" Target="../media/image37.svg"/><Relationship Id="rId12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52.svg"/><Relationship Id="rId5" Type="http://schemas.openxmlformats.org/officeDocument/2006/relationships/image" Target="../media/image3.svg"/><Relationship Id="rId15" Type="http://schemas.openxmlformats.org/officeDocument/2006/relationships/image" Target="../media/image56.svg"/><Relationship Id="rId10" Type="http://schemas.openxmlformats.org/officeDocument/2006/relationships/image" Target="../media/image51.png"/><Relationship Id="rId4" Type="http://schemas.openxmlformats.org/officeDocument/2006/relationships/image" Target="../media/image2.png"/><Relationship Id="rId9" Type="http://schemas.openxmlformats.org/officeDocument/2006/relationships/image" Target="../media/image41.svg"/><Relationship Id="rId1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chart" Target="../charts/chart44.xml"/><Relationship Id="rId3" Type="http://schemas.openxmlformats.org/officeDocument/2006/relationships/image" Target="../media/image47.svg"/><Relationship Id="rId7" Type="http://schemas.openxmlformats.org/officeDocument/2006/relationships/image" Target="../media/image40.png"/><Relationship Id="rId12" Type="http://schemas.openxmlformats.org/officeDocument/2006/relationships/image" Target="../media/image3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6.png"/><Relationship Id="rId5" Type="http://schemas.openxmlformats.org/officeDocument/2006/relationships/image" Target="../media/image2.png"/><Relationship Id="rId10" Type="http://schemas.openxmlformats.org/officeDocument/2006/relationships/image" Target="../media/image52.svg"/><Relationship Id="rId4" Type="http://schemas.openxmlformats.org/officeDocument/2006/relationships/chart" Target="../charts/chart43.xml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hart" Target="../charts/chart46.xml"/><Relationship Id="rId3" Type="http://schemas.openxmlformats.org/officeDocument/2006/relationships/image" Target="../media/image3.svg"/><Relationship Id="rId7" Type="http://schemas.openxmlformats.org/officeDocument/2006/relationships/image" Target="../media/image43.svg"/><Relationship Id="rId12" Type="http://schemas.openxmlformats.org/officeDocument/2006/relationships/image" Target="../media/image3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36.png"/><Relationship Id="rId5" Type="http://schemas.openxmlformats.org/officeDocument/2006/relationships/image" Target="../media/image41.svg"/><Relationship Id="rId10" Type="http://schemas.openxmlformats.org/officeDocument/2006/relationships/chart" Target="../charts/chart45.xml"/><Relationship Id="rId4" Type="http://schemas.openxmlformats.org/officeDocument/2006/relationships/image" Target="../media/image40.png"/><Relationship Id="rId9" Type="http://schemas.openxmlformats.org/officeDocument/2006/relationships/image" Target="../media/image4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37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15.84%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On A Budget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£10.37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North West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80.92%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Sandhills(1.85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major conurbation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North West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Liverpool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L54QT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T&amp;L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9779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Grove L54QT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42.53%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28.43%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35 to 44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31.63%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Sun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05/02/2025 - 28/01/2026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18074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977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Grove L54QT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398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Grove L54QT and 1 Chains in 1 Miles from 05/02/2025 - 28/01/2026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Grove L54QT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05/02/2025 - 28/01/2026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977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Grove L54QT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172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Grove L54QT for 05/02/2025 - 28/01/2026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Grove L54QT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05/02/2025 - 28/01/2026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977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Grove L54QT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172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Grove L54QT, who are the top 20 competitors from 1 Chains in 1 Miles for 05/02/2025 - 28/01/2026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Grove L54QT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05/02/2025 - 28/01/2026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977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Grove L54QT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398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Grove L54QT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05/02/2025 - 28/01/2026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977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Grove L54QT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398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Grove L54QT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05/02/2025 - 28/01/2026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977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Grove L54QT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£151K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£747K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£18.77M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£833.05M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raphic 7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4" name="Rectangle: Rounded Corners 13"/>
          <p:cNvSpPr>
            <a:spLocks/>
          </p:cNvSpPr>
          <p:nvPr/>
        </p:nvSpPr>
        <p:spPr>
          <a:xfrm>
            <a:off x="847760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31" name="Rectangle: Rounded Corners 30"/>
          <p:cNvSpPr>
            <a:spLocks/>
          </p:cNvSpPr>
          <p:nvPr/>
        </p:nvSpPr>
        <p:spPr>
          <a:xfrm>
            <a:off x="1940665" y="1715789"/>
            <a:ext cx="8318443" cy="236708"/>
          </a:xfrm>
          <a:prstGeom prst="roundRect">
            <a:avLst>
              <a:gd name="adj" fmla="val 50000"/>
            </a:avLst>
          </a:prstGeom>
          <a:solidFill>
            <a:srgbClr val="14256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9" name="Rectangle: Rounded Corners 8"/>
          <p:cNvSpPr>
            <a:spLocks/>
          </p:cNvSpPr>
          <p:nvPr/>
        </p:nvSpPr>
        <p:spPr>
          <a:xfrm>
            <a:off x="128495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0" name="LocalPoor"/>
          <p:cNvSpPr txBox="1">
            <a:spLocks noChangeArrowheads="1"/>
          </p:cNvSpPr>
          <p:nvPr/>
        </p:nvSpPr>
        <p:spPr>
          <a:xfrm>
            <a:off x="822591" y="1692588"/>
            <a:ext cx="1118074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£3000</a:t>
            </a:r>
          </a:p>
        </p:txBody>
      </p:sp>
      <p:sp>
        <p:nvSpPr>
          <p:cNvPr id="21" name="LocalStar"/>
          <p:cNvSpPr txBox="1">
            <a:spLocks noChangeArrowheads="1"/>
          </p:cNvSpPr>
          <p:nvPr/>
        </p:nvSpPr>
        <p:spPr>
          <a:xfrm>
            <a:off x="10259108" y="1692588"/>
            <a:ext cx="1053448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£18000</a:t>
            </a:r>
          </a:p>
        </p:txBody>
      </p:sp>
      <p:sp>
        <p:nvSpPr>
          <p:cNvPr id="22" name="VenueAWT"/>
          <p:cNvSpPr>
            <a:spLocks/>
          </p:cNvSpPr>
          <p:nvPr/>
        </p:nvSpPr>
        <p:spPr>
          <a:xfrm>
            <a:off x="3857533" y="1351980"/>
            <a:ext cx="247828" cy="914400"/>
          </a:xfrm>
          <a:custGeom>
            <a:avLst/>
            <a:gdLst>
              <a:gd name="connsiteX0" fmla="*/ 0 w 247828"/>
              <a:gd name="connsiteY0" fmla="*/ 0 h 1185455"/>
              <a:gd name="connsiteX1" fmla="*/ 247828 w 247828"/>
              <a:gd name="connsiteY1" fmla="*/ 0 h 1185455"/>
              <a:gd name="connsiteX2" fmla="*/ 247828 w 247828"/>
              <a:gd name="connsiteY2" fmla="*/ 1063211 h 1185455"/>
              <a:gd name="connsiteX3" fmla="*/ 247828 w 247828"/>
              <a:gd name="connsiteY3" fmla="*/ 1066087 h 1185455"/>
              <a:gd name="connsiteX4" fmla="*/ 247240 w 247828"/>
              <a:gd name="connsiteY4" fmla="*/ 1066087 h 1185455"/>
              <a:gd name="connsiteX5" fmla="*/ 238090 w 247828"/>
              <a:gd name="connsiteY5" fmla="*/ 1110794 h 1185455"/>
              <a:gd name="connsiteX6" fmla="*/ 123914 w 247828"/>
              <a:gd name="connsiteY6" fmla="*/ 1185455 h 1185455"/>
              <a:gd name="connsiteX7" fmla="*/ 9738 w 247828"/>
              <a:gd name="connsiteY7" fmla="*/ 1110794 h 1185455"/>
              <a:gd name="connsiteX8" fmla="*/ 589 w 247828"/>
              <a:gd name="connsiteY8" fmla="*/ 1066087 h 1185455"/>
              <a:gd name="connsiteX9" fmla="*/ 0 w 247828"/>
              <a:gd name="connsiteY9" fmla="*/ 1066087 h 1185455"/>
              <a:gd name="connsiteX10" fmla="*/ 0 w 247828"/>
              <a:gd name="connsiteY10" fmla="*/ 1063211 h 11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828" h="1185455">
                <a:moveTo>
                  <a:pt x="0" y="0"/>
                </a:moveTo>
                <a:lnTo>
                  <a:pt x="247828" y="0"/>
                </a:lnTo>
                <a:lnTo>
                  <a:pt x="247828" y="1063211"/>
                </a:lnTo>
                <a:lnTo>
                  <a:pt x="247828" y="1066087"/>
                </a:lnTo>
                <a:lnTo>
                  <a:pt x="247240" y="1066087"/>
                </a:lnTo>
                <a:lnTo>
                  <a:pt x="238090" y="1110794"/>
                </a:lnTo>
                <a:cubicBezTo>
                  <a:pt x="219279" y="1154669"/>
                  <a:pt x="175241" y="1185455"/>
                  <a:pt x="123914" y="1185455"/>
                </a:cubicBezTo>
                <a:cubicBezTo>
                  <a:pt x="72587" y="1185455"/>
                  <a:pt x="28549" y="1154669"/>
                  <a:pt x="9738" y="1110794"/>
                </a:cubicBezTo>
                <a:lnTo>
                  <a:pt x="589" y="1066087"/>
                </a:lnTo>
                <a:lnTo>
                  <a:pt x="0" y="1066087"/>
                </a:lnTo>
                <a:lnTo>
                  <a:pt x="0" y="1063211"/>
                </a:lnTo>
                <a:close/>
              </a:path>
            </a:pathLst>
          </a:custGeom>
          <a:solidFill>
            <a:srgbClr val="2EADE4"/>
          </a:solidFill>
          <a:ln w="38100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LocalPoorAWT"/>
          <p:cNvSpPr>
            <a:spLocks/>
          </p:cNvSpPr>
          <p:nvPr/>
        </p:nvSpPr>
        <p:spPr>
          <a:xfrm>
            <a:off x="2459830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4" name="LocalAverageAWT"/>
          <p:cNvSpPr>
            <a:spLocks/>
          </p:cNvSpPr>
          <p:nvPr/>
        </p:nvSpPr>
        <p:spPr>
          <a:xfrm>
            <a:off x="4335747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LocalGoodAWT"/>
          <p:cNvSpPr>
            <a:spLocks/>
          </p:cNvSpPr>
          <p:nvPr/>
        </p:nvSpPr>
        <p:spPr>
          <a:xfrm>
            <a:off x="6672547" y="1372550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LocalStarAWT"/>
          <p:cNvSpPr>
            <a:spLocks/>
          </p:cNvSpPr>
          <p:nvPr/>
        </p:nvSpPr>
        <p:spPr>
          <a:xfrm>
            <a:off x="9466547" y="1361829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0" name="Rectangle 5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1</a:t>
            </a:r>
          </a:p>
        </p:txBody>
      </p:sp>
      <p:pic>
        <p:nvPicPr>
          <p:cNvPr id="63" name="Graphic 62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4" name="Rectangle 6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</a:t>
            </a:r>
            <a:r>
              <a:rPr lang="en-GB" sz="850" b="0" i="0" u="none" strike="noStrike" kern="8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Intel</a:t>
            </a:r>
          </a:p>
        </p:txBody>
      </p:sp>
      <p:pic>
        <p:nvPicPr>
          <p:cNvPr id="65" name="Graphic 64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69" name="Graphic 6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" name="VenueName"/>
          <p:cNvSpPr>
            <a:spLocks/>
          </p:cNvSpPr>
          <p:nvPr/>
        </p:nvSpPr>
        <p:spPr>
          <a:xfrm>
            <a:off x="1192682" y="220269"/>
            <a:ext cx="977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Grove L54QT</a:t>
            </a:r>
          </a:p>
        </p:txBody>
      </p:sp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Characteristics</a:t>
            </a:r>
          </a:p>
        </p:txBody>
      </p:sp>
      <p:sp>
        <p:nvSpPr>
          <p:cNvPr id="8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0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ConceptFitText"/>
          <p:cNvSpPr txBox="1">
            <a:spLocks noChangeArrowheads="1"/>
          </p:cNvSpPr>
          <p:nvPr/>
        </p:nvSpPr>
        <p:spPr>
          <a:xfrm>
            <a:off x="1284957" y="4177139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Mighty Local</a:t>
            </a:r>
          </a:p>
        </p:txBody>
      </p:sp>
      <p:sp>
        <p:nvSpPr>
          <p:cNvPr id="45" name="ConceptFitHeader"/>
          <p:cNvSpPr txBox="1">
            <a:spLocks noChangeArrowheads="1"/>
          </p:cNvSpPr>
          <p:nvPr/>
        </p:nvSpPr>
        <p:spPr>
          <a:xfrm>
            <a:off x="1277954" y="3308201"/>
            <a:ext cx="214755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OCC Concept Fit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290918" y="3926348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Graphic 80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182473" y="2336363"/>
            <a:ext cx="3538167" cy="343969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2" name="StarA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3" name="StarA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StarA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5" name="StarA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StarA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StarA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StarB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9" name="StarB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StarB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1" name="StarB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StarB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3" name="StarB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StarC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5" name="StarC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6" name="StarC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7" name="StarC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StarC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StarC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StarD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1" name="StarD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StarD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3" name="StarD4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StarD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5" name="StarD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StarE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7" name="StarE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8" name="StarE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9" name="StarE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0" name="StarE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1" name="StarE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cxnSp>
        <p:nvCxnSpPr>
          <p:cNvPr id="128" name="Straight Connector 127"/>
          <p:cNvCxnSpPr/>
          <p:nvPr/>
        </p:nvCxnSpPr>
        <p:spPr>
          <a:xfrm>
            <a:off x="8477607" y="3920995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AchievableAWT"/>
          <p:cNvSpPr txBox="1">
            <a:spLocks noChangeArrowheads="1"/>
          </p:cNvSpPr>
          <p:nvPr/>
        </p:nvSpPr>
        <p:spPr>
          <a:xfrm>
            <a:off x="8477607" y="4176606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£6000</a:t>
            </a:r>
          </a:p>
        </p:txBody>
      </p:sp>
      <p:sp>
        <p:nvSpPr>
          <p:cNvPr id="132" name="Header111"/>
          <p:cNvSpPr txBox="1">
            <a:spLocks noChangeArrowheads="1"/>
          </p:cNvSpPr>
          <p:nvPr/>
        </p:nvSpPr>
        <p:spPr>
          <a:xfrm>
            <a:off x="8477607" y="3256182"/>
            <a:ext cx="2147554" cy="5480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Achievable Average Weekly Takings</a:t>
            </a:r>
          </a:p>
        </p:txBody>
      </p:sp>
      <p:grpSp>
        <p:nvGrpSpPr>
          <p:cNvPr id="152" name="Group 151"/>
          <p:cNvGrpSpPr>
            <a:grpSpLocks/>
          </p:cNvGrpSpPr>
          <p:nvPr/>
        </p:nvGrpSpPr>
        <p:grpSpPr>
          <a:xfrm>
            <a:off x="694148" y="6011710"/>
            <a:ext cx="10798129" cy="439608"/>
            <a:chOff x="837023" y="6011710"/>
            <a:chExt cx="10798129" cy="439608"/>
          </a:xfrm>
        </p:grpSpPr>
        <p:sp>
          <p:nvSpPr>
            <p:cNvPr id="137" name="TextBox 136"/>
            <p:cNvSpPr txBox="1">
              <a:spLocks noChangeArrowheads="1"/>
            </p:cNvSpPr>
            <p:nvPr/>
          </p:nvSpPr>
          <p:spPr>
            <a:xfrm>
              <a:off x="837023" y="6011710"/>
              <a:ext cx="10798129" cy="439608"/>
            </a:xfrm>
            <a:prstGeom prst="rect">
              <a:avLst/>
            </a:prstGeom>
            <a:noFill/>
            <a:ln>
              <a:headEnd type="none"/>
              <a:tailEnd type="none"/>
            </a:ln>
          </p:spPr>
          <p:txBody>
            <a:bodyPr wrap="square">
              <a:spAutoFit/>
            </a:bodyPr>
            <a:lstStyle/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    Food-Led High Affluence          B    Food-Led Mid Affluence          C    Wet-Led Mid/High Affluence          D    Wet-Led Low Affluence          E    Food-Led Low Affluence  </a:t>
              </a:r>
              <a:endPara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/>
              </a:endParaRPr>
            </a:p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         AWT        2    Local Regulars          3    Local Passing Trade          4    Destination Wet-Led          5    Destination Food-Led          6    Destination Very Food-Led</a:t>
              </a:r>
            </a:p>
          </p:txBody>
        </p:sp>
        <p:sp>
          <p:nvSpPr>
            <p:cNvPr id="138" name="Rectangle 137"/>
            <p:cNvSpPr>
              <a:spLocks/>
            </p:cNvSpPr>
            <p:nvPr/>
          </p:nvSpPr>
          <p:spPr>
            <a:xfrm>
              <a:off x="2004286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9" name="Rectangle 138"/>
            <p:cNvSpPr>
              <a:spLocks/>
            </p:cNvSpPr>
            <p:nvPr/>
          </p:nvSpPr>
          <p:spPr>
            <a:xfrm>
              <a:off x="3735454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0" name="Rectangle 139"/>
            <p:cNvSpPr>
              <a:spLocks/>
            </p:cNvSpPr>
            <p:nvPr/>
          </p:nvSpPr>
          <p:spPr>
            <a:xfrm>
              <a:off x="5409477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1" name="Rectangle 140"/>
            <p:cNvSpPr>
              <a:spLocks/>
            </p:cNvSpPr>
            <p:nvPr/>
          </p:nvSpPr>
          <p:spPr>
            <a:xfrm>
              <a:off x="2316365" y="6269677"/>
              <a:ext cx="140680" cy="140678"/>
            </a:xfrm>
            <a:prstGeom prst="rect">
              <a:avLst/>
            </a:prstGeom>
            <a:solidFill>
              <a:srgbClr val="7F7F7F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2" name="Rectangle 141"/>
            <p:cNvSpPr>
              <a:spLocks/>
            </p:cNvSpPr>
            <p:nvPr/>
          </p:nvSpPr>
          <p:spPr>
            <a:xfrm>
              <a:off x="2931917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3" name="Rectangle 142"/>
            <p:cNvSpPr>
              <a:spLocks/>
            </p:cNvSpPr>
            <p:nvPr/>
          </p:nvSpPr>
          <p:spPr>
            <a:xfrm>
              <a:off x="4112424" y="626967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562608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5" name="Rectangle 144"/>
            <p:cNvSpPr>
              <a:spLocks/>
            </p:cNvSpPr>
            <p:nvPr/>
          </p:nvSpPr>
          <p:spPr>
            <a:xfrm>
              <a:off x="7063636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6" name="Rectangle 145"/>
            <p:cNvSpPr>
              <a:spLocks/>
            </p:cNvSpPr>
            <p:nvPr/>
          </p:nvSpPr>
          <p:spPr>
            <a:xfrm>
              <a:off x="8609060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47" name="Rectangle 146"/>
            <p:cNvSpPr>
              <a:spLocks/>
            </p:cNvSpPr>
            <p:nvPr/>
          </p:nvSpPr>
          <p:spPr>
            <a:xfrm>
              <a:off x="7326388" y="6089292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48" name="Rectangle 147"/>
            <p:cNvSpPr>
              <a:spLocks/>
            </p:cNvSpPr>
            <p:nvPr/>
          </p:nvSpPr>
          <p:spPr>
            <a:xfrm>
              <a:off x="8980073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761872" y="1546566"/>
          <a:ext cx="10677221" cy="491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2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Concept Recommendation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5" name="Graphic 14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VenueName"/>
          <p:cNvSpPr>
            <a:spLocks/>
          </p:cNvSpPr>
          <p:nvPr/>
        </p:nvSpPr>
        <p:spPr>
          <a:xfrm>
            <a:off x="1192682" y="220269"/>
            <a:ext cx="977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Grove L54QT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>
          <a:xfrm>
            <a:off x="1192682" y="220269"/>
            <a:ext cx="977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Grove L54QT</a:t>
            </a:r>
          </a:p>
        </p:txBody>
      </p:sp>
      <p:graphicFrame>
        <p:nvGraphicFramePr>
          <p:cNvPr id="36" name="Table 36"/>
          <p:cNvGraphicFramePr/>
          <p:nvPr/>
        </p:nvGraphicFramePr>
        <p:xfrm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Grove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28.48%</a:t>
                      </a:r>
                    </a:p>
                  </a:txBody>
                  <a:tcPr horzOverflow="overflow">
                    <a:solidFill>
                      <a:srgbClr val="F8696B">
                        <a:alpha val="8666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7.27%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13.88%</a:t>
                      </a:r>
                    </a:p>
                  </a:txBody>
                  <a:tcPr horzOverflow="overflow">
                    <a:solidFill>
                      <a:srgbClr val="F8696B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4.50%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16.51%</a:t>
                      </a:r>
                    </a:p>
                  </a:txBody>
                  <a:tcPr horzOverflow="overflow">
                    <a:solidFill>
                      <a:srgbClr val="F8696B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17.35%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5.34%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6.63%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95247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8.96%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6.12%</a:t>
                      </a:r>
                    </a:p>
                  </a:txBody>
                  <a:tcPr horzOverflow="overflow">
                    <a:solidFill>
                      <a:srgbClr val="5A8AC6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29.02%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11.18%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10.98%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11.14%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15.41%</a:t>
                      </a:r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Grove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19.52%</a:t>
                      </a:r>
                    </a:p>
                  </a:txBody>
                  <a:tcPr horzOverflow="overflow">
                    <a:solidFill>
                      <a:srgbClr val="F8696B">
                        <a:alpha val="6156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1.15%</a:t>
                      </a:r>
                    </a:p>
                  </a:txBody>
                  <a:tcPr horzOverflow="overflow">
                    <a:solidFill>
                      <a:srgbClr val="F8696B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-15.14%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-6.68%</a:t>
                      </a:r>
                    </a:p>
                  </a:txBody>
                  <a:tcPr horzOverflow="overflow">
                    <a:solidFill>
                      <a:srgbClr val="5A8A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5.53%</a:t>
                      </a:r>
                    </a:p>
                  </a:txBody>
                  <a:tcPr horzOverflow="overflow">
                    <a:solidFill>
                      <a:srgbClr val="F8696B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-1.80%</a:t>
                      </a:r>
                    </a:p>
                  </a:txBody>
                  <a:tcPr horzOverflow="overflow">
                    <a:solidFill>
                      <a:srgbClr val="F8696B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-8.78%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>
          <a:xfrm>
            <a:off x="1192682" y="220269"/>
            <a:ext cx="977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Grove L54QT</a:t>
            </a:r>
          </a:p>
        </p:txBody>
      </p:sp>
      <p:graphicFrame>
        <p:nvGraphicFramePr>
          <p:cNvPr id="29" name="Table 29"/>
          <p:cNvGraphicFramePr/>
          <p:nvPr/>
        </p:nvGraphicFramePr>
        <p:xfrm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Grove L54QT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28.48%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7.27%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13.88%</a:t>
                      </a:r>
                    </a:p>
                  </a:txBody>
                  <a:tcPr horzOverflow="overflow">
                    <a:solidFill>
                      <a:srgbClr val="5A8AC6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4.50%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16.51%</a:t>
                      </a:r>
                    </a:p>
                  </a:txBody>
                  <a:tcPr horzOverflow="overflow">
                    <a:solidFill>
                      <a:srgbClr val="F8696B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17.35%</a:t>
                      </a:r>
                    </a:p>
                  </a:txBody>
                  <a:tcPr horzOverflow="overflow">
                    <a:solidFill>
                      <a:srgbClr val="F8696B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5.34%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6.63%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Grove L54QT and 1 Chains in 1 Miles from 05/02/2025 - 28/01/2026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Grove L54QT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05/02/2025 - 28/01/2026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977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Grove L54QT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398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Grove L54QT and 1 Chains in 1 Miles from 05/02/2025 - 28/01/2026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Grove L54QT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05/02/2025 - 28/01/2026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977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Grove L54QT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398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05/02/2025 - 28/01/2026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977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Grove L54QT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398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Grove L54QT and 1 Chains in 1 Miles from 05/02/2025 - 28/01/2026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05/02/2025 - 28/01/2026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977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Grove L54QT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398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Grove L54QT and 1 Chains in 1 Miles from 05/02/2025 - 28/01/2026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Grove L54QT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05/02/2025 - 28/01/2026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977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Grove L54QT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178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Grove L54QT and 1 Chains in 1 Miles from 05/02/2025 - 28/01/2026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Grove L54QT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05/02/2025 - 28/01/2026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977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Grove L54QT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163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Grove L54QT and 1 Chains in 1 Miles from 05/02/2025 - 28/01/2026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Grove L54QT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05/02/2025 - 28/01/2026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977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Grove L54QT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172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Grove L54QT and 1 Chains in 1 Miles from 05/02/2025 - 28/01/2026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Grove L54QT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05/02/2025 - 28/01/2026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977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Grove L54QT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398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1406</Words>
  <Characters>0</Characters>
  <Application>Microsoft Office PowerPoint</Application>
  <PresentationFormat>Widescreen</PresentationFormat>
  <Lines>0</Lines>
  <Paragraphs>529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2026-02-13T12:20:56Z</dcterms:modified>
</cp:coreProperties>
</file>