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0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</p:sldIdLst>
  <p:sldSz cx="12192000" cy="6858000"/>
  <p:notesSz cx="6858000" cy="9144000"/>
  <p:defaultTextStyle>
    <a:defPPr defTabSz="914400">
      <a:defRPr lang="en-US" dirty="0"/>
    </a:defPPr>
    <a:lvl1pPr marL="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561"/>
    <a:srgbClr val="D0CECE"/>
    <a:srgbClr val="FA8D38"/>
    <a:srgbClr val="666666"/>
    <a:srgbClr val="2EADE4"/>
    <a:srgbClr val="3A454F"/>
    <a:srgbClr val="FDBC05"/>
    <a:srgbClr val="4FC042"/>
    <a:srgbClr val="264FBF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906A44-D62B-413A-B150-31EA32DED264}" v="251" dt="2023-04-25T12:27:14.0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0"/>
    <p:restoredTop sz="94660"/>
  </p:normalViewPr>
  <p:slideViewPr>
    <p:cSldViewPr snapToGrid="0">
      <p:cViewPr varScale="1">
        <p:scale>
          <a:sx n="63" d="100"/>
          <a:sy n="63" d="100"/>
        </p:scale>
        <p:origin x="860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0E7-4F51-9606-D7F6B538D5D4}"/>
              </c:ext>
            </c:extLst>
          </c:dPt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0E7-4F51-9606-D7F6B538D5D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Golfers Rest EH394HD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4.9099999999999998E-2</c:v>
                </c:pt>
                <c:pt idx="1">
                  <c:v>6.3299999999999995E-2</c:v>
                </c:pt>
                <c:pt idx="2">
                  <c:v>7.51E-2</c:v>
                </c:pt>
                <c:pt idx="3">
                  <c:v>0.1079</c:v>
                </c:pt>
                <c:pt idx="4">
                  <c:v>0.218</c:v>
                </c:pt>
                <c:pt idx="5">
                  <c:v>0.36059999999999998</c:v>
                </c:pt>
                <c:pt idx="6">
                  <c:v>0.12559999999999999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0E7-4F51-9606-D7F6B538D5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Golfers Rest EH394HD</c:v>
                </c:pt>
                <c:pt idx="1">
                  <c:v>Category 2</c:v>
                </c:pt>
              </c:strCache>
            </c:strRef>
          </c:cat>
          <c:val>
            <c:numRef>
              <c:f>'Sheet1'!$D$2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D3FB-465C-B87F-B7C20E3517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A08-4BEF-A6B6-4C13B40A67BC}"/>
              </c:ext>
            </c:extLst>
          </c:dPt>
          <c:cat>
            <c:strRef>
              <c:f>'Sheet1'!$A$2</c:f>
              <c:strCache>
                <c:ptCount val="1"/>
                <c:pt idx="0">
                  <c:v>Golfers Rest EH394HD</c:v>
                </c:pt>
              </c:strCache>
            </c:strRef>
          </c:cat>
          <c:val>
            <c:numRef>
              <c:f>'Sheet1'!$B$2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08-4BEF-A6B6-4C13B40A67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</c:f>
              <c:strCache>
                <c:ptCount val="1"/>
                <c:pt idx="0">
                  <c:v>Golfers Rest EH394HD</c:v>
                </c:pt>
              </c:strCache>
            </c:strRef>
          </c:cat>
          <c:val>
            <c:numRef>
              <c:f>'Sheet1'!$C$2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A08-4BEF-A6B6-4C13B40A67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Golfers Rest EH394HD</c:v>
                </c:pt>
                <c:pt idx="1">
                  <c:v>Category 2</c:v>
                </c:pt>
              </c:strCache>
            </c:strRef>
          </c:cat>
          <c:val>
            <c:numRef>
              <c:f>'Sheet1'!$D$2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7ED4-4D24-AFB9-C67F1A4294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B54-4167-95A0-27F347899984}"/>
              </c:ext>
            </c:extLst>
          </c:dPt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B54-4167-95A0-27F34789998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Golfers Rest EH394HD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1.83E-2</c:v>
                </c:pt>
                <c:pt idx="1">
                  <c:v>7.6499999999999999E-2</c:v>
                </c:pt>
                <c:pt idx="2">
                  <c:v>0.14710000000000001</c:v>
                </c:pt>
                <c:pt idx="3">
                  <c:v>0.1094</c:v>
                </c:pt>
                <c:pt idx="4">
                  <c:v>0.47710000000000002</c:v>
                </c:pt>
                <c:pt idx="5">
                  <c:v>0.1125</c:v>
                </c:pt>
                <c:pt idx="6">
                  <c:v>5.8900000000000001E-2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B54-4167-95A0-27F3478999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18 to 24</c:v>
                </c:pt>
                <c:pt idx="1">
                  <c:v>25 to 34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1.83E-2</c:v>
                </c:pt>
                <c:pt idx="1">
                  <c:v>7.6499999999999999E-2</c:v>
                </c:pt>
                <c:pt idx="2">
                  <c:v>0.14710000000000001</c:v>
                </c:pt>
                <c:pt idx="3">
                  <c:v>0.1094</c:v>
                </c:pt>
                <c:pt idx="4">
                  <c:v>0.47710000000000002</c:v>
                </c:pt>
                <c:pt idx="5">
                  <c:v>0.1125</c:v>
                </c:pt>
                <c:pt idx="6">
                  <c:v>5.8900000000000001E-2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C77B-464C-B723-106029FFDD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Mon</c:v>
                </c:pt>
                <c:pt idx="1">
                  <c:v>Tue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4.9099999999999998E-2</c:v>
                </c:pt>
                <c:pt idx="1">
                  <c:v>6.3299999999999995E-2</c:v>
                </c:pt>
                <c:pt idx="2">
                  <c:v>7.51E-2</c:v>
                </c:pt>
                <c:pt idx="3">
                  <c:v>0.1079</c:v>
                </c:pt>
                <c:pt idx="4">
                  <c:v>0.218</c:v>
                </c:pt>
                <c:pt idx="5">
                  <c:v>0.36059999999999998</c:v>
                </c:pt>
                <c:pt idx="6">
                  <c:v>0.12559999999999999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CE6C-457B-AC4E-408016EF53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E8E-46B2-B772-1F1688360B0E}"/>
              </c:ext>
            </c:extLst>
          </c:dPt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E8E-46B2-B772-1F1688360B0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Golfers Rest EH394HD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'Sheet1'!$C$2:$C$4</c:f>
              <c:numCache>
                <c:formatCode>General</c:formatCode>
                <c:ptCount val="3"/>
                <c:pt idx="0">
                  <c:v>0.40870000000000001</c:v>
                </c:pt>
                <c:pt idx="1">
                  <c:v>0.50170000000000003</c:v>
                </c:pt>
                <c:pt idx="2">
                  <c:v>8.9399999999999993E-2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E8E-46B2-B772-1F1688360B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High Income</c:v>
                </c:pt>
                <c:pt idx="1">
                  <c:v>Medium Income</c:v>
                </c:pt>
              </c:strCache>
            </c:strRef>
          </c:cat>
          <c:val>
            <c:numRef>
              <c:f>'Sheet1'!$D$2:$D$4</c:f>
              <c:numCache>
                <c:formatCode>General</c:formatCode>
                <c:ptCount val="3"/>
                <c:pt idx="0">
                  <c:v>0.40870000000000001</c:v>
                </c:pt>
                <c:pt idx="1">
                  <c:v>0.50170000000000003</c:v>
                </c:pt>
                <c:pt idx="2">
                  <c:v>8.9399999999999993E-2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C790-4649-80FF-37C496C515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077-465B-A2D7-D04014A7794C}"/>
              </c:ext>
            </c:extLst>
          </c:dPt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'Sheet1'!$B$2:$B$3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77-465B-A2D7-D04014A7794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Golfers Rest EH394HD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'Sheet1'!$C$2:$C$3</c:f>
              <c:numCache>
                <c:formatCode>General</c:formatCode>
                <c:ptCount val="2"/>
                <c:pt idx="0">
                  <c:v>0.1414</c:v>
                </c:pt>
                <c:pt idx="1">
                  <c:v>0.85850000000000004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077-465B-A2D7-D04014A779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'Sheet1'!$D$2:$D$3</c:f>
              <c:numCache>
                <c:formatCode>General</c:formatCode>
                <c:ptCount val="2"/>
                <c:pt idx="0">
                  <c:v>0.1414</c:v>
                </c:pt>
                <c:pt idx="1">
                  <c:v>0.85850000000000004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A35E-43E5-B6F7-EE6ECB5516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7BB-438C-AF8D-D3EE96F6623E}"/>
              </c:ext>
            </c:extLst>
          </c:dPt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02-F7BB-438C-AF8D-D3EE96F6623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Golfers Rest EH394HD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2.6100000000000002E-2</c:v>
                </c:pt>
                <c:pt idx="1">
                  <c:v>4.1099999999999998E-2</c:v>
                </c:pt>
                <c:pt idx="2">
                  <c:v>0.44840000000000002</c:v>
                </c:pt>
                <c:pt idx="3">
                  <c:v>3.2199999999999999E-2</c:v>
                </c:pt>
                <c:pt idx="4">
                  <c:v>0.20119999999999999</c:v>
                </c:pt>
                <c:pt idx="5">
                  <c:v>3.7900000000000003E-2</c:v>
                </c:pt>
                <c:pt idx="6">
                  <c:v>0.1079</c:v>
                </c:pt>
                <c:pt idx="7">
                  <c:v>0.1048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7BB-438C-AF8D-D3EE96F662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Family Familiar</c:v>
                </c:pt>
                <c:pt idx="1">
                  <c:v>Occasional &amp; Local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448F-46E6-9A2F-98620F0979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95E-4BF7-9873-5E1A6A19158F}"/>
              </c:ext>
            </c:extLst>
          </c:dPt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5E-4BF7-9873-5E1A6A19158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Golfers Rest EH394HD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0.501</c:v>
                </c:pt>
                <c:pt idx="1">
                  <c:v>7.7000000000000002E-3</c:v>
                </c:pt>
                <c:pt idx="2">
                  <c:v>2.92E-2</c:v>
                </c:pt>
                <c:pt idx="3">
                  <c:v>4.4299999999999999E-2</c:v>
                </c:pt>
                <c:pt idx="4">
                  <c:v>0.1384</c:v>
                </c:pt>
                <c:pt idx="5">
                  <c:v>0.10879999999999999</c:v>
                </c:pt>
                <c:pt idx="6">
                  <c:v>0.17019999999999999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95E-4BF7-9873-5E1A6A1915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0-1 Mile</c:v>
                </c:pt>
                <c:pt idx="1">
                  <c:v>1-3 Miles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0.501</c:v>
                </c:pt>
                <c:pt idx="1">
                  <c:v>7.7000000000000002E-3</c:v>
                </c:pt>
                <c:pt idx="2">
                  <c:v>2.92E-2</c:v>
                </c:pt>
                <c:pt idx="3">
                  <c:v>4.4299999999999999E-2</c:v>
                </c:pt>
                <c:pt idx="4">
                  <c:v>0.1384</c:v>
                </c:pt>
                <c:pt idx="5">
                  <c:v>0.10879999999999999</c:v>
                </c:pt>
                <c:pt idx="6">
                  <c:v>0.17019999999999999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CD3E-4560-880A-1792445648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Latitude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</c:f>
              <c:strCache>
                <c:ptCount val="1"/>
                <c:pt idx="0">
                  <c:v>Golfers Rest EH394HD</c:v>
                </c:pt>
              </c:strCache>
            </c:strRef>
          </c:cat>
          <c:val>
            <c:numRef>
              <c:f>'Sheet1'!$F$2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35-4B76-B1AD-FC440F7E82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28160"/>
        <c:axId val="156329408"/>
      </c:barChart>
      <c:catAx>
        <c:axId val="156328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9408"/>
        <c:crosses val="autoZero"/>
        <c:auto val="1"/>
        <c:lblAlgn val="ctr"/>
        <c:lblOffset val="100"/>
        <c:noMultiLvlLbl val="0"/>
      </c:catAx>
      <c:valAx>
        <c:axId val="156329408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8160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928-4898-BFB3-666686BB8184}"/>
              </c:ext>
            </c:extLst>
          </c:dPt>
          <c:cat>
            <c:strRef>
              <c:f>'Sheet1'!$A$2</c:f>
              <c:strCache>
                <c:ptCount val="1"/>
                <c:pt idx="0">
                  <c:v>Golfers Rest EH394HD</c:v>
                </c:pt>
              </c:strCache>
            </c:strRef>
          </c:cat>
          <c:val>
            <c:numRef>
              <c:f>'Sheet1'!$B$2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28-4898-BFB3-666686BB818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</c:f>
              <c:strCache>
                <c:ptCount val="1"/>
                <c:pt idx="0">
                  <c:v>Golfers Rest EH394HD</c:v>
                </c:pt>
              </c:strCache>
            </c:strRef>
          </c:cat>
          <c:val>
            <c:numRef>
              <c:f>'Sheet1'!$C$2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928-4898-BFB3-666686BB81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Golfers Rest EH394HD</c:v>
                </c:pt>
                <c:pt idx="1">
                  <c:v>Category 2</c:v>
                </c:pt>
              </c:strCache>
            </c:strRef>
          </c:cat>
          <c:val>
            <c:numRef>
              <c:f>'Sheet1'!$D$2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9112-4048-B0DD-46850C61A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195164974607409E-2"/>
          <c:y val="2.8981141881795684E-2"/>
          <c:w val="0.87665894018354529"/>
          <c:h val="0.780626545636800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cat>
            <c:strRef>
              <c:f>'Sheet1'!$A$2:$A$6</c:f>
              <c:strCache>
                <c:ptCount val="5"/>
                <c:pt idx="0">
                  <c:v>Fireside Town &amp; City</c:v>
                </c:pt>
                <c:pt idx="1">
                  <c:v>Fireside Collection</c:v>
                </c:pt>
                <c:pt idx="2">
                  <c:v>Mighty Local</c:v>
                </c:pt>
                <c:pt idx="3">
                  <c:v>Our Local</c:v>
                </c:pt>
                <c:pt idx="4">
                  <c:v>Fireside Inns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0.52531789303509802</c:v>
                </c:pt>
                <c:pt idx="1">
                  <c:v>0.62705247653487395</c:v>
                </c:pt>
                <c:pt idx="2">
                  <c:v>0.167034569981935</c:v>
                </c:pt>
                <c:pt idx="3">
                  <c:v>0.66684098568745298</c:v>
                </c:pt>
                <c:pt idx="4">
                  <c:v>0.75900961662427202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69-40AF-BD3F-BD309BE045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5310496"/>
        <c:axId val="67449465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OK Match</c:v>
                </c:pt>
              </c:strCache>
            </c:strRef>
          </c:tx>
          <c:spPr>
            <a:ln w="25400">
              <a:solidFill>
                <a:srgbClr val="4FC042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'Sheet1'!$A$2:$A$6</c:f>
              <c:strCache>
                <c:ptCount val="5"/>
                <c:pt idx="0">
                  <c:v>Fireside Town &amp; City</c:v>
                </c:pt>
                <c:pt idx="1">
                  <c:v>Fireside Collection</c:v>
                </c:pt>
                <c:pt idx="2">
                  <c:v>Mighty Local</c:v>
                </c:pt>
                <c:pt idx="3">
                  <c:v>Our Local</c:v>
                </c:pt>
                <c:pt idx="4">
                  <c:v>Fireside Inns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0.7</c:v>
                </c:pt>
                <c:pt idx="1">
                  <c:v>0.7</c:v>
                </c:pt>
                <c:pt idx="2">
                  <c:v>0.7</c:v>
                </c:pt>
                <c:pt idx="3">
                  <c:v>0.7</c:v>
                </c:pt>
                <c:pt idx="4">
                  <c:v>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369-40AF-BD3F-BD309BE0459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Perfect Match</c:v>
                </c:pt>
              </c:strCache>
            </c:strRef>
          </c:tx>
          <c:spPr>
            <a:ln w="25400">
              <a:solidFill>
                <a:srgbClr val="FDBC05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'Sheet1'!$A$2:$A$6</c:f>
              <c:strCache>
                <c:ptCount val="5"/>
                <c:pt idx="0">
                  <c:v>Fireside Town &amp; City</c:v>
                </c:pt>
                <c:pt idx="1">
                  <c:v>Fireside Collection</c:v>
                </c:pt>
                <c:pt idx="2">
                  <c:v>Mighty Local</c:v>
                </c:pt>
                <c:pt idx="3">
                  <c:v>Our Local</c:v>
                </c:pt>
                <c:pt idx="4">
                  <c:v>Fireside Inns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369-40AF-BD3F-BD309BE045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5310496"/>
        <c:axId val="674494656"/>
      </c:lineChart>
      <c:catAx>
        <c:axId val="4653104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674494656"/>
        <c:crosses val="autoZero"/>
        <c:auto val="1"/>
        <c:lblAlgn val="ctr"/>
        <c:lblOffset val="100"/>
        <c:noMultiLvlLbl val="0"/>
      </c:catAx>
      <c:valAx>
        <c:axId val="674494656"/>
        <c:scaling>
          <c:orientation val="minMax"/>
        </c:scaling>
        <c:delete val="0"/>
        <c:axPos val="l"/>
        <c:majorGridlines>
          <c:spPr>
            <a:ln>
              <a:solidFill>
                <a:srgbClr val="D9D9D9"/>
              </a:solidFill>
              <a:prstDash val="solid"/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noFill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465310496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2875835073117734"/>
          <c:y val="0.91744133071755041"/>
          <c:w val="0.42245608584537614"/>
          <c:h val="4.376182361874574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61528757337316E-2"/>
          <c:y val="7.4179455520350268E-2"/>
          <c:w val="0.83239026358280876"/>
          <c:h val="0.76754836815047833"/>
        </c:manualLayout>
      </c:layout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Golfers Rest</c:v>
                </c:pt>
              </c:strCache>
            </c:strRef>
          </c:tx>
          <c:spPr>
            <a:solidFill>
              <a:srgbClr val="2EADE4">
                <a:alpha val="50000"/>
              </a:srgbClr>
            </a:solidFill>
            <a:ln w="12700">
              <a:solidFill>
                <a:srgbClr val="2EADE4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2.6100000000000002E-2</c:v>
                </c:pt>
                <c:pt idx="1">
                  <c:v>4.1099999999999998E-2</c:v>
                </c:pt>
                <c:pt idx="2">
                  <c:v>0.44840000000000002</c:v>
                </c:pt>
                <c:pt idx="3">
                  <c:v>3.2199999999999999E-2</c:v>
                </c:pt>
                <c:pt idx="4">
                  <c:v>0.20119999999999999</c:v>
                </c:pt>
                <c:pt idx="5">
                  <c:v>3.7900000000000003E-2</c:v>
                </c:pt>
                <c:pt idx="6">
                  <c:v>0.1079</c:v>
                </c:pt>
                <c:pt idx="7">
                  <c:v>0.1048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ED-4704-82C3-4AED95A3E6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Punch T&amp;L</c:v>
                </c:pt>
              </c:strCache>
            </c:strRef>
          </c:tx>
          <c:spPr>
            <a:solidFill>
              <a:srgbClr val="142561">
                <a:alpha val="50000"/>
              </a:srgbClr>
            </a:solidFill>
            <a:ln w="12700">
              <a:solidFill>
                <a:srgbClr val="142561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8.0799999999999997E-2</c:v>
                </c:pt>
                <c:pt idx="1">
                  <c:v>5.9200000000000003E-2</c:v>
                </c:pt>
                <c:pt idx="2">
                  <c:v>0.2954</c:v>
                </c:pt>
                <c:pt idx="3">
                  <c:v>0.1118</c:v>
                </c:pt>
                <c:pt idx="4">
                  <c:v>0.1129</c:v>
                </c:pt>
                <c:pt idx="5">
                  <c:v>0.1162</c:v>
                </c:pt>
                <c:pt idx="6">
                  <c:v>7.1499999999999994E-2</c:v>
                </c:pt>
                <c:pt idx="7">
                  <c:v>0.15190000000000001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ED-4704-82C3-4AED95A3E6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Golfers Rest vs Punch T&amp;L</c:v>
                </c:pt>
              </c:strCache>
            </c:strRef>
          </c:tx>
          <c:spPr>
            <a:solidFill>
              <a:srgbClr val="FA8D38">
                <a:alpha val="50000"/>
              </a:srgbClr>
            </a:solidFill>
            <a:ln w="12700">
              <a:solidFill>
                <a:srgbClr val="FA8D38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-5.4699999999999999E-2</c:v>
                </c:pt>
                <c:pt idx="1">
                  <c:v>-1.8100000000000002E-2</c:v>
                </c:pt>
                <c:pt idx="2">
                  <c:v>0.153</c:v>
                </c:pt>
                <c:pt idx="3">
                  <c:v>-7.9600000000000004E-2</c:v>
                </c:pt>
                <c:pt idx="4">
                  <c:v>8.8300000000000003E-2</c:v>
                </c:pt>
                <c:pt idx="5">
                  <c:v>-7.8299999999999995E-2</c:v>
                </c:pt>
                <c:pt idx="6">
                  <c:v>3.6400000000000002E-2</c:v>
                </c:pt>
                <c:pt idx="7">
                  <c:v>-4.7100000000000003E-2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6ED-4704-82C3-4AED95A3E6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01977920"/>
        <c:axId val="1975830976"/>
      </c:radarChart>
      <c:catAx>
        <c:axId val="12019779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975830976"/>
        <c:crosses val="autoZero"/>
        <c:auto val="1"/>
        <c:lblAlgn val="ctr"/>
        <c:lblOffset val="100"/>
        <c:noMultiLvlLbl val="0"/>
      </c:catAx>
      <c:valAx>
        <c:axId val="1975830976"/>
        <c:scaling>
          <c:orientation val="minMax"/>
        </c:scaling>
        <c:delete val="0"/>
        <c:axPos val="l"/>
        <c:majorGridlines>
          <c:spPr>
            <a:ln>
              <a:solidFill>
                <a:srgbClr val="D9D9D9"/>
              </a:solidFill>
              <a:prstDash val="solid"/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noFill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201977920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t"/>
      <c:legendEntry>
        <c:idx val="1"/>
        <c:txPr>
          <a:bodyPr/>
          <a:lstStyle/>
          <a:p>
            <a:pPr>
              <a:defRPr sz="800" b="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94337913910013982"/>
          <c:w val="1"/>
          <c:h val="5.2891099389281319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9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085-4161-BB43-867277CF36B2}"/>
              </c:ext>
            </c:extLst>
          </c:dPt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085-4161-BB43-867277CF36B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Golfers Rest EH394HD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0.55289999999999995</c:v>
                </c:pt>
                <c:pt idx="1">
                  <c:v>0.27379999999999999</c:v>
                </c:pt>
                <c:pt idx="2">
                  <c:v>7.51E-2</c:v>
                </c:pt>
                <c:pt idx="3">
                  <c:v>4.6100000000000002E-2</c:v>
                </c:pt>
                <c:pt idx="4">
                  <c:v>5.1999999999999998E-2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085-4161-BB43-867277CF36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Once Per Year</c:v>
                </c:pt>
                <c:pt idx="1">
                  <c:v>2-3 Times Per Year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0.55289999999999995</c:v>
                </c:pt>
                <c:pt idx="1">
                  <c:v>0.27379999999999999</c:v>
                </c:pt>
                <c:pt idx="2">
                  <c:v>7.51E-2</c:v>
                </c:pt>
                <c:pt idx="3">
                  <c:v>4.6100000000000002E-2</c:v>
                </c:pt>
                <c:pt idx="4">
                  <c:v>5.1999999999999998E-2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8D01-4B1F-8FEF-58F56A4ADB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4D4-4847-A082-630C1A613630}"/>
              </c:ext>
            </c:extLst>
          </c:dPt>
          <c:cat>
            <c:strRef>
              <c:f>'Sheet1'!$A$2</c:f>
              <c:strCache>
                <c:ptCount val="1"/>
                <c:pt idx="0">
                  <c:v>Golfers Rest EH394HD</c:v>
                </c:pt>
              </c:strCache>
            </c:strRef>
          </c:cat>
          <c:val>
            <c:numRef>
              <c:f>'Sheet1'!$B$2</c:f>
              <c:numCache>
                <c:formatCode>General</c:formatCode>
                <c:ptCount val="1"/>
                <c:pt idx="0">
                  <c:v>11.0405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D4-4847-A082-630C1A61363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</c:f>
              <c:strCache>
                <c:ptCount val="1"/>
                <c:pt idx="0">
                  <c:v>Golfers Rest EH394HD</c:v>
                </c:pt>
              </c:strCache>
            </c:strRef>
          </c:cat>
          <c:val>
            <c:numRef>
              <c:f>'Sheet1'!$C$2</c:f>
              <c:numCache>
                <c:formatCode>General</c:formatCode>
                <c:ptCount val="1"/>
                <c:pt idx="0">
                  <c:v>11.0405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D4-4847-A082-630C1A6136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ln>
            <a:headEnd type="none"/>
            <a:tailEnd type="none"/>
          </a:ln>
        </p:spPr>
        <p:txBody>
          <a:bodyPr wrap="square" anchor="b"/>
          <a:lstStyle>
            <a:lvl1pPr algn="ctr"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ln>
            <a:headEnd type="none"/>
            <a:tailEnd type="none"/>
          </a:ln>
        </p:spPr>
        <p:txBody>
          <a:bodyPr wrap="square"/>
          <a:lstStyle>
            <a:lvl1pPr marL="0" indent="0" algn="ctr">
              <a:buNone/>
              <a:defRPr sz="2400" dirty="0"/>
            </a:lvl1pPr>
            <a:lvl2pPr marL="457200" indent="0" algn="ctr">
              <a:buNone/>
              <a:defRPr sz="2000" dirty="0"/>
            </a:lvl2pPr>
            <a:lvl3pPr marL="914400" indent="0" algn="ctr">
              <a:buNone/>
              <a:defRPr sz="1800" dirty="0"/>
            </a:lvl3pPr>
            <a:lvl4pPr marL="1371600" indent="0" algn="ctr">
              <a:buNone/>
              <a:defRPr sz="1600" dirty="0"/>
            </a:lvl4pPr>
            <a:lvl5pPr marL="1828800" indent="0" algn="ctr">
              <a:buNone/>
              <a:defRPr sz="1600" dirty="0"/>
            </a:lvl5pPr>
            <a:lvl6pPr marL="2286000" indent="0" algn="ctr">
              <a:buNone/>
              <a:defRPr sz="1600" dirty="0"/>
            </a:lvl6pPr>
            <a:lvl7pPr marL="2743200" indent="0" algn="ctr">
              <a:buNone/>
              <a:defRPr sz="1600" dirty="0"/>
            </a:lvl7pPr>
            <a:lvl8pPr marL="3200400" indent="0" algn="ctr">
              <a:buNone/>
              <a:defRPr sz="1600" dirty="0"/>
            </a:lvl8pPr>
            <a:lvl9pPr marL="3657600" indent="0" algn="ctr">
              <a:buNone/>
              <a:defRPr sz="1600" dirty="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19/01/2026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19/01/2026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19/01/2026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19/01/2026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2400" dirty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 dirty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19/01/2026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19/01/2026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19/01/2026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19/01/2026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19/01/2026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>
              <a:defRPr sz="3200" dirty="0"/>
            </a:lvl1pPr>
            <a:lvl2pPr>
              <a:defRPr sz="2800" dirty="0"/>
            </a:lvl2pPr>
            <a:lvl3pPr>
              <a:defRPr sz="2400" dirty="0"/>
            </a:lvl3pPr>
            <a:lvl4pPr>
              <a:defRPr sz="2000" dirty="0"/>
            </a:lvl4pPr>
            <a:lvl5pPr>
              <a:defRPr sz="2000" dirty="0"/>
            </a:lvl5pPr>
            <a:lvl6pPr>
              <a:defRPr sz="2000" dirty="0"/>
            </a:lvl6pPr>
            <a:lvl7pPr>
              <a:defRPr sz="2000" dirty="0"/>
            </a:lvl7pPr>
            <a:lvl8pPr>
              <a:defRPr sz="2000" dirty="0"/>
            </a:lvl8pPr>
            <a:lvl9pPr>
              <a:defRPr sz="2000" dirty="0"/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19/01/2026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3200" dirty="0"/>
            </a:lvl1pPr>
            <a:lvl2pPr marL="457200" indent="0">
              <a:buNone/>
              <a:defRPr sz="2800" dirty="0"/>
            </a:lvl2pPr>
            <a:lvl3pPr marL="914400" indent="0">
              <a:buNone/>
              <a:defRPr sz="2400" dirty="0"/>
            </a:lvl3pPr>
            <a:lvl4pPr marL="1371600" indent="0">
              <a:buNone/>
              <a:defRPr sz="2000" dirty="0"/>
            </a:lvl4pPr>
            <a:lvl5pPr marL="1828800" indent="0">
              <a:buNone/>
              <a:defRPr sz="2000" dirty="0"/>
            </a:lvl5pPr>
            <a:lvl6pPr marL="2286000" indent="0">
              <a:buNone/>
              <a:defRPr sz="2000" dirty="0"/>
            </a:lvl6pPr>
            <a:lvl7pPr marL="2743200" indent="0">
              <a:buNone/>
              <a:defRPr sz="2000" dirty="0"/>
            </a:lvl7pPr>
            <a:lvl8pPr marL="3200400" indent="0">
              <a:buNone/>
              <a:defRPr sz="2000" dirty="0"/>
            </a:lvl8pPr>
            <a:lvl9pPr marL="3657600" indent="0">
              <a:buNone/>
              <a:defRPr sz="2000" dirty="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19/01/2026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>
            <a:normAutofit/>
          </a:bodyPr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l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0A778-0017-4C63-95AB-A5EF0DCCE56C}" type="datetimeFigureOut">
              <a:rPr lang="en-GB" dirty="0"/>
              <a:t>19/01/2026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>
        <a:lnSpc>
          <a:spcPct val="90000"/>
        </a:lnSpc>
        <a:spcBef>
          <a:spcPct val="0"/>
        </a:spcBef>
        <a:buNone/>
        <a:defRPr sz="44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>
        <a:lnSpc>
          <a:spcPct val="90000"/>
        </a:lnSpc>
        <a:spcBef>
          <a:spcPts val="1000"/>
        </a:spcBef>
        <a:buFont typeface="Arial"/>
        <a:buChar char="•"/>
        <a:defRPr sz="2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 defTabSz="914400">
        <a:defRPr lang="en-US" dirty="0"/>
      </a:defPPr>
      <a:lvl1pPr marL="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svg"/><Relationship Id="rId42" Type="http://schemas.openxmlformats.org/officeDocument/2006/relationships/image" Target="../media/image41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32" Type="http://schemas.openxmlformats.org/officeDocument/2006/relationships/image" Target="../media/image31.svg"/><Relationship Id="rId37" Type="http://schemas.openxmlformats.org/officeDocument/2006/relationships/image" Target="../media/image36.png"/><Relationship Id="rId40" Type="http://schemas.openxmlformats.org/officeDocument/2006/relationships/image" Target="../media/image39.svg"/><Relationship Id="rId45" Type="http://schemas.openxmlformats.org/officeDocument/2006/relationships/image" Target="../media/image4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svg"/><Relationship Id="rId36" Type="http://schemas.openxmlformats.org/officeDocument/2006/relationships/image" Target="../media/image35.sv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26.png"/><Relationship Id="rId30" Type="http://schemas.openxmlformats.org/officeDocument/2006/relationships/image" Target="../media/image29.sv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svg"/><Relationship Id="rId46" Type="http://schemas.openxmlformats.org/officeDocument/2006/relationships/image" Target="../media/image45.svg"/><Relationship Id="rId20" Type="http://schemas.openxmlformats.org/officeDocument/2006/relationships/image" Target="../media/image19.svg"/><Relationship Id="rId41" Type="http://schemas.openxmlformats.org/officeDocument/2006/relationships/image" Target="../media/image4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5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34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36.xml"/><Relationship Id="rId4" Type="http://schemas.openxmlformats.org/officeDocument/2006/relationships/chart" Target="../charts/chart33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44.png"/><Relationship Id="rId3" Type="http://schemas.openxmlformats.org/officeDocument/2006/relationships/image" Target="../media/image49.png"/><Relationship Id="rId7" Type="http://schemas.openxmlformats.org/officeDocument/2006/relationships/image" Target="../media/image38.png"/><Relationship Id="rId12" Type="http://schemas.openxmlformats.org/officeDocument/2006/relationships/image" Target="../media/image43.svg"/><Relationship Id="rId2" Type="http://schemas.openxmlformats.org/officeDocument/2006/relationships/image" Target="../media/image48.png"/><Relationship Id="rId16" Type="http://schemas.openxmlformats.org/officeDocument/2006/relationships/image" Target="../media/image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2.png"/><Relationship Id="rId10" Type="http://schemas.openxmlformats.org/officeDocument/2006/relationships/image" Target="../media/image41.svg"/><Relationship Id="rId4" Type="http://schemas.openxmlformats.org/officeDocument/2006/relationships/image" Target="../media/image50.svg"/><Relationship Id="rId9" Type="http://schemas.openxmlformats.org/officeDocument/2006/relationships/image" Target="../media/image40.png"/><Relationship Id="rId14" Type="http://schemas.openxmlformats.org/officeDocument/2006/relationships/image" Target="../media/image4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13" Type="http://schemas.openxmlformats.org/officeDocument/2006/relationships/image" Target="../media/image42.png"/><Relationship Id="rId3" Type="http://schemas.openxmlformats.org/officeDocument/2006/relationships/image" Target="../media/image47.svg"/><Relationship Id="rId7" Type="http://schemas.openxmlformats.org/officeDocument/2006/relationships/image" Target="../media/image36.png"/><Relationship Id="rId12" Type="http://schemas.openxmlformats.org/officeDocument/2006/relationships/image" Target="../media/image41.svg"/><Relationship Id="rId17" Type="http://schemas.openxmlformats.org/officeDocument/2006/relationships/chart" Target="../charts/chart38.xml"/><Relationship Id="rId2" Type="http://schemas.openxmlformats.org/officeDocument/2006/relationships/image" Target="../media/image46.png"/><Relationship Id="rId16" Type="http://schemas.openxmlformats.org/officeDocument/2006/relationships/image" Target="../media/image4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40.png"/><Relationship Id="rId5" Type="http://schemas.openxmlformats.org/officeDocument/2006/relationships/image" Target="../media/image2.png"/><Relationship Id="rId15" Type="http://schemas.openxmlformats.org/officeDocument/2006/relationships/image" Target="../media/image44.png"/><Relationship Id="rId10" Type="http://schemas.openxmlformats.org/officeDocument/2006/relationships/image" Target="../media/image39.svg"/><Relationship Id="rId4" Type="http://schemas.openxmlformats.org/officeDocument/2006/relationships/chart" Target="../charts/chart37.xml"/><Relationship Id="rId9" Type="http://schemas.openxmlformats.org/officeDocument/2006/relationships/image" Target="../media/image38.png"/><Relationship Id="rId14" Type="http://schemas.openxmlformats.org/officeDocument/2006/relationships/image" Target="../media/image4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4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4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42.xml"/><Relationship Id="rId4" Type="http://schemas.openxmlformats.org/officeDocument/2006/relationships/chart" Target="../charts/chart3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svg"/><Relationship Id="rId3" Type="http://schemas.openxmlformats.org/officeDocument/2006/relationships/image" Target="../media/image3.svg"/><Relationship Id="rId7" Type="http://schemas.openxmlformats.org/officeDocument/2006/relationships/image" Target="../media/image39.svg"/><Relationship Id="rId12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svg"/><Relationship Id="rId5" Type="http://schemas.openxmlformats.org/officeDocument/2006/relationships/image" Target="../media/image37.svg"/><Relationship Id="rId15" Type="http://schemas.openxmlformats.org/officeDocument/2006/relationships/image" Target="../media/image47.sv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Relationship Id="rId1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54.svg"/><Relationship Id="rId3" Type="http://schemas.openxmlformats.org/officeDocument/2006/relationships/image" Target="../media/image47.svg"/><Relationship Id="rId7" Type="http://schemas.openxmlformats.org/officeDocument/2006/relationships/image" Target="../media/image37.svg"/><Relationship Id="rId12" Type="http://schemas.openxmlformats.org/officeDocument/2006/relationships/image" Target="../media/image5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52.svg"/><Relationship Id="rId5" Type="http://schemas.openxmlformats.org/officeDocument/2006/relationships/image" Target="../media/image3.svg"/><Relationship Id="rId15" Type="http://schemas.openxmlformats.org/officeDocument/2006/relationships/image" Target="../media/image56.svg"/><Relationship Id="rId10" Type="http://schemas.openxmlformats.org/officeDocument/2006/relationships/image" Target="../media/image51.png"/><Relationship Id="rId4" Type="http://schemas.openxmlformats.org/officeDocument/2006/relationships/image" Target="../media/image2.png"/><Relationship Id="rId9" Type="http://schemas.openxmlformats.org/officeDocument/2006/relationships/image" Target="../media/image41.svg"/><Relationship Id="rId1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13" Type="http://schemas.openxmlformats.org/officeDocument/2006/relationships/chart" Target="../charts/chart44.xml"/><Relationship Id="rId3" Type="http://schemas.openxmlformats.org/officeDocument/2006/relationships/image" Target="../media/image47.svg"/><Relationship Id="rId7" Type="http://schemas.openxmlformats.org/officeDocument/2006/relationships/image" Target="../media/image40.png"/><Relationship Id="rId12" Type="http://schemas.openxmlformats.org/officeDocument/2006/relationships/image" Target="../media/image3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36.png"/><Relationship Id="rId5" Type="http://schemas.openxmlformats.org/officeDocument/2006/relationships/image" Target="../media/image2.png"/><Relationship Id="rId10" Type="http://schemas.openxmlformats.org/officeDocument/2006/relationships/image" Target="../media/image52.svg"/><Relationship Id="rId4" Type="http://schemas.openxmlformats.org/officeDocument/2006/relationships/chart" Target="../charts/chart43.xml"/><Relationship Id="rId9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chart" Target="../charts/chart46.xml"/><Relationship Id="rId3" Type="http://schemas.openxmlformats.org/officeDocument/2006/relationships/image" Target="../media/image3.svg"/><Relationship Id="rId7" Type="http://schemas.openxmlformats.org/officeDocument/2006/relationships/image" Target="../media/image43.svg"/><Relationship Id="rId12" Type="http://schemas.openxmlformats.org/officeDocument/2006/relationships/image" Target="../media/image3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36.png"/><Relationship Id="rId5" Type="http://schemas.openxmlformats.org/officeDocument/2006/relationships/image" Target="../media/image41.svg"/><Relationship Id="rId10" Type="http://schemas.openxmlformats.org/officeDocument/2006/relationships/chart" Target="../charts/chart45.xml"/><Relationship Id="rId4" Type="http://schemas.openxmlformats.org/officeDocument/2006/relationships/image" Target="../media/image40.png"/><Relationship Id="rId9" Type="http://schemas.openxmlformats.org/officeDocument/2006/relationships/image" Target="../media/image47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7" Type="http://schemas.openxmlformats.org/officeDocument/2006/relationships/image" Target="../media/image37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4.xml"/><Relationship Id="rId4" Type="http://schemas.openxmlformats.org/officeDocument/2006/relationships/chart" Target="../charts/chart1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7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6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8.xml"/><Relationship Id="rId4" Type="http://schemas.openxmlformats.org/officeDocument/2006/relationships/chart" Target="../charts/chart5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12.xml"/><Relationship Id="rId4" Type="http://schemas.openxmlformats.org/officeDocument/2006/relationships/chart" Target="../charts/chart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5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4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16.xml"/><Relationship Id="rId4" Type="http://schemas.openxmlformats.org/officeDocument/2006/relationships/chart" Target="../charts/chart13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9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8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0.xml"/><Relationship Id="rId4" Type="http://schemas.openxmlformats.org/officeDocument/2006/relationships/chart" Target="../charts/chart17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23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2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4.xml"/><Relationship Id="rId4" Type="http://schemas.openxmlformats.org/officeDocument/2006/relationships/chart" Target="../charts/chart21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27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6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8.xml"/><Relationship Id="rId4" Type="http://schemas.openxmlformats.org/officeDocument/2006/relationships/chart" Target="../charts/chart25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3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32.xml"/><Relationship Id="rId4" Type="http://schemas.openxmlformats.org/officeDocument/2006/relationships/chart" Target="../charts/chart2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mmaryTopBar"/>
          <p:cNvSpPr>
            <a:spLocks/>
          </p:cNvSpPr>
          <p:nvPr/>
        </p:nvSpPr>
        <p:spPr>
          <a:xfrm flipH="1">
            <a:off x="10385730" y="1318182"/>
            <a:ext cx="1577710" cy="566023"/>
          </a:xfrm>
          <a:prstGeom prst="parallelogram">
            <a:avLst>
              <a:gd name="adj" fmla="val 0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4" name="Rectangle 43"/>
          <p:cNvSpPr>
            <a:spLocks/>
          </p:cNvSpPr>
          <p:nvPr/>
        </p:nvSpPr>
        <p:spPr>
          <a:xfrm>
            <a:off x="221673" y="1939859"/>
            <a:ext cx="11741767" cy="3898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pic>
        <p:nvPicPr>
          <p:cNvPr id="7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212804" y="1947309"/>
            <a:ext cx="9576819" cy="430290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9" name="Rectangle 108"/>
          <p:cNvSpPr>
            <a:spLocks/>
          </p:cNvSpPr>
          <p:nvPr/>
        </p:nvSpPr>
        <p:spPr>
          <a:xfrm>
            <a:off x="8582436" y="1944847"/>
            <a:ext cx="1225221" cy="40836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84000">
                <a:srgbClr val="F2F2F2"/>
              </a:gs>
            </a:gsLst>
            <a:lin ang="0"/>
          </a:gra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Station"/>
          <p:cNvSpPr>
            <a:spLocks/>
          </p:cNvSpPr>
          <p:nvPr/>
        </p:nvSpPr>
        <p:spPr>
          <a:xfrm>
            <a:off x="1862138" y="5638867"/>
            <a:ext cx="10096802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0" name="Rectangle 39"/>
          <p:cNvSpPr>
            <a:spLocks/>
          </p:cNvSpPr>
          <p:nvPr/>
        </p:nvSpPr>
        <p:spPr>
          <a:xfrm>
            <a:off x="5265962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56" name="Rectangle 55"/>
          <p:cNvSpPr>
            <a:spLocks/>
          </p:cNvSpPr>
          <p:nvPr/>
        </p:nvSpPr>
        <p:spPr>
          <a:xfrm>
            <a:off x="5265962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4" name="Rectangle 73"/>
          <p:cNvSpPr>
            <a:spLocks/>
          </p:cNvSpPr>
          <p:nvPr/>
        </p:nvSpPr>
        <p:spPr>
          <a:xfrm>
            <a:off x="5265962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5" name="Rectangle 74"/>
          <p:cNvSpPr>
            <a:spLocks/>
          </p:cNvSpPr>
          <p:nvPr/>
        </p:nvSpPr>
        <p:spPr>
          <a:xfrm>
            <a:off x="7178484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9" name="Rectangle 78"/>
          <p:cNvSpPr>
            <a:spLocks/>
          </p:cNvSpPr>
          <p:nvPr/>
        </p:nvSpPr>
        <p:spPr>
          <a:xfrm>
            <a:off x="7178484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0" name="Rectangle 79"/>
          <p:cNvSpPr>
            <a:spLocks/>
          </p:cNvSpPr>
          <p:nvPr/>
        </p:nvSpPr>
        <p:spPr>
          <a:xfrm>
            <a:off x="7178484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6" name="summaryTopBar"/>
          <p:cNvSpPr>
            <a:spLocks/>
          </p:cNvSpPr>
          <p:nvPr/>
        </p:nvSpPr>
        <p:spPr>
          <a:xfrm>
            <a:off x="4709160" y="1318182"/>
            <a:ext cx="7178639" cy="566023"/>
          </a:xfrm>
          <a:prstGeom prst="parallelogram">
            <a:avLst>
              <a:gd name="adj" fmla="val 47718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0" name="Station"/>
          <p:cNvSpPr>
            <a:spLocks/>
          </p:cNvSpPr>
          <p:nvPr/>
        </p:nvSpPr>
        <p:spPr>
          <a:xfrm>
            <a:off x="1975067" y="5717774"/>
            <a:ext cx="7753661" cy="537886"/>
          </a:xfrm>
          <a:prstGeom prst="parallelogram">
            <a:avLst>
              <a:gd name="adj" fmla="val 47135"/>
            </a:avLst>
          </a:prstGeom>
          <a:solidFill>
            <a:schemeClr val="bg2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3" name="Rectangle 42"/>
          <p:cNvSpPr>
            <a:spLocks/>
          </p:cNvSpPr>
          <p:nvPr/>
        </p:nvSpPr>
        <p:spPr>
          <a:xfrm>
            <a:off x="11364686" y="5636926"/>
            <a:ext cx="757238" cy="424421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5" name="competitorsWrap"/>
          <p:cNvSpPr>
            <a:spLocks/>
          </p:cNvSpPr>
          <p:nvPr/>
        </p:nvSpPr>
        <p:spPr>
          <a:xfrm>
            <a:off x="9137927" y="2098197"/>
            <a:ext cx="2654470" cy="37294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9300911" y="4720490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9300911" y="3636732"/>
            <a:ext cx="2333001" cy="90271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4" name="Competitor3Postcode"/>
          <p:cNvSpPr txBox="1">
            <a:spLocks noChangeArrowheads="1"/>
          </p:cNvSpPr>
          <p:nvPr/>
        </p:nvSpPr>
        <p:spPr>
          <a:xfrm>
            <a:off x="9637288" y="5044525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15" name="Competitor3"/>
          <p:cNvSpPr txBox="1">
            <a:spLocks noChangeArrowheads="1"/>
          </p:cNvSpPr>
          <p:nvPr/>
        </p:nvSpPr>
        <p:spPr>
          <a:xfrm>
            <a:off x="9637288" y="479983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18" name="CAMEOValue"/>
          <p:cNvSpPr txBox="1">
            <a:spLocks noChangeArrowheads="1"/>
          </p:cNvSpPr>
          <p:nvPr/>
        </p:nvSpPr>
        <p:spPr>
          <a:xfrm>
            <a:off x="7292475" y="3842956"/>
            <a:ext cx="1164101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27.23%</a:t>
            </a:r>
          </a:p>
        </p:txBody>
      </p:sp>
      <p:sp>
        <p:nvSpPr>
          <p:cNvPr id="19" name="CAMEO"/>
          <p:cNvSpPr txBox="1">
            <a:spLocks noChangeArrowheads="1"/>
          </p:cNvSpPr>
          <p:nvPr/>
        </p:nvSpPr>
        <p:spPr>
          <a:xfrm>
            <a:off x="7292475" y="4070495"/>
            <a:ext cx="59182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Paying The Mortgage</a:t>
            </a:r>
          </a:p>
        </p:txBody>
      </p:sp>
      <p:sp>
        <p:nvSpPr>
          <p:cNvPr id="21" name="Gender"/>
          <p:cNvSpPr txBox="1">
            <a:spLocks noChangeArrowheads="1"/>
          </p:cNvSpPr>
          <p:nvPr/>
        </p:nvSpPr>
        <p:spPr>
          <a:xfrm>
            <a:off x="7292475" y="2926084"/>
            <a:ext cx="577402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Male</a:t>
            </a:r>
          </a:p>
        </p:txBody>
      </p:sp>
      <p:sp>
        <p:nvSpPr>
          <p:cNvPr id="50" name="Station"/>
          <p:cNvSpPr>
            <a:spLocks/>
          </p:cNvSpPr>
          <p:nvPr/>
        </p:nvSpPr>
        <p:spPr>
          <a:xfrm>
            <a:off x="133783" y="1528498"/>
            <a:ext cx="4735307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ATV"/>
          <p:cNvSpPr txBox="1">
            <a:spLocks noChangeArrowheads="1"/>
          </p:cNvSpPr>
          <p:nvPr/>
        </p:nvSpPr>
        <p:spPr>
          <a:xfrm>
            <a:off x="5367827" y="2692634"/>
            <a:ext cx="904415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£11.04</a:t>
            </a:r>
          </a:p>
        </p:txBody>
      </p:sp>
      <p:sp>
        <p:nvSpPr>
          <p:cNvPr id="29" name="TVRegion"/>
          <p:cNvSpPr txBox="1">
            <a:spLocks noChangeArrowheads="1"/>
          </p:cNvSpPr>
          <p:nvPr/>
        </p:nvSpPr>
        <p:spPr>
          <a:xfrm>
            <a:off x="8731095" y="1539085"/>
            <a:ext cx="742511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Scotland</a:t>
            </a:r>
          </a:p>
        </p:txBody>
      </p:sp>
      <p:sp>
        <p:nvSpPr>
          <p:cNvPr id="20" name="GenderValue"/>
          <p:cNvSpPr txBox="1">
            <a:spLocks noChangeArrowheads="1"/>
          </p:cNvSpPr>
          <p:nvPr/>
        </p:nvSpPr>
        <p:spPr>
          <a:xfrm>
            <a:off x="7292475" y="2695639"/>
            <a:ext cx="11496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85.86%</a:t>
            </a:r>
          </a:p>
        </p:txBody>
      </p:sp>
      <p:sp>
        <p:nvSpPr>
          <p:cNvPr id="30" name="StationDistance"/>
          <p:cNvSpPr txBox="1">
            <a:spLocks noChangeArrowheads="1"/>
          </p:cNvSpPr>
          <p:nvPr/>
        </p:nvSpPr>
        <p:spPr>
          <a:xfrm>
            <a:off x="2493387" y="5943449"/>
            <a:ext cx="110479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North Berwick(0.60 miles)</a:t>
            </a:r>
          </a:p>
        </p:txBody>
      </p:sp>
      <p:sp>
        <p:nvSpPr>
          <p:cNvPr id="31" name="NearestStation"/>
          <p:cNvSpPr txBox="1">
            <a:spLocks noChangeArrowheads="1"/>
          </p:cNvSpPr>
          <p:nvPr/>
        </p:nvSpPr>
        <p:spPr>
          <a:xfrm>
            <a:off x="2505981" y="5792500"/>
            <a:ext cx="98135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Nearest Station</a:t>
            </a:r>
          </a:p>
        </p:txBody>
      </p:sp>
      <p:sp>
        <p:nvSpPr>
          <p:cNvPr id="32" name="Urbanicity"/>
          <p:cNvSpPr txBox="1">
            <a:spLocks noChangeArrowheads="1"/>
          </p:cNvSpPr>
          <p:nvPr/>
        </p:nvSpPr>
        <p:spPr>
          <a:xfrm>
            <a:off x="10519212" y="1539085"/>
            <a:ext cx="78258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Remote small town</a:t>
            </a:r>
          </a:p>
        </p:txBody>
      </p:sp>
      <p:sp>
        <p:nvSpPr>
          <p:cNvPr id="33" name="Region"/>
          <p:cNvSpPr txBox="1">
            <a:spLocks noChangeArrowheads="1"/>
          </p:cNvSpPr>
          <p:nvPr/>
        </p:nvSpPr>
        <p:spPr>
          <a:xfrm>
            <a:off x="6944775" y="1539085"/>
            <a:ext cx="596638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Scotland</a:t>
            </a:r>
          </a:p>
        </p:txBody>
      </p:sp>
      <p:sp>
        <p:nvSpPr>
          <p:cNvPr id="34" name="WorkArea"/>
          <p:cNvSpPr txBox="1">
            <a:spLocks noChangeArrowheads="1"/>
          </p:cNvSpPr>
          <p:nvPr/>
        </p:nvSpPr>
        <p:spPr>
          <a:xfrm>
            <a:off x="5157478" y="1539085"/>
            <a:ext cx="76655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Edinburgh</a:t>
            </a:r>
          </a:p>
        </p:txBody>
      </p:sp>
      <p:sp>
        <p:nvSpPr>
          <p:cNvPr id="35" name="Postcode"/>
          <p:cNvSpPr txBox="1">
            <a:spLocks noChangeArrowheads="1"/>
          </p:cNvSpPr>
          <p:nvPr/>
        </p:nvSpPr>
        <p:spPr>
          <a:xfrm>
            <a:off x="828640" y="1725868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EH394HD</a:t>
            </a:r>
          </a:p>
        </p:txBody>
      </p:sp>
      <p:sp>
        <p:nvSpPr>
          <p:cNvPr id="36" name="ChainName"/>
          <p:cNvSpPr txBox="1">
            <a:spLocks noChangeArrowheads="1"/>
          </p:cNvSpPr>
          <p:nvPr/>
        </p:nvSpPr>
        <p:spPr>
          <a:xfrm>
            <a:off x="2090758" y="1723679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Punch T&amp;L</a:t>
            </a:r>
          </a:p>
        </p:txBody>
      </p:sp>
      <p:sp>
        <p:nvSpPr>
          <p:cNvPr id="37" name="VenueName"/>
          <p:cNvSpPr txBox="1">
            <a:spLocks noChangeArrowheads="1"/>
          </p:cNvSpPr>
          <p:nvPr/>
        </p:nvSpPr>
        <p:spPr>
          <a:xfrm>
            <a:off x="829599" y="1416348"/>
            <a:ext cx="1778000" cy="307777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400" dirty="0">
                <a:latin typeface="Montserrat"/>
              </a:rPr>
              <a:t>Golfers Rest EH394HD</a:t>
            </a:r>
          </a:p>
        </p:txBody>
      </p:sp>
      <p:sp>
        <p:nvSpPr>
          <p:cNvPr id="45" name="Rectangle 44"/>
          <p:cNvSpPr>
            <a:spLocks/>
          </p:cNvSpPr>
          <p:nvPr/>
        </p:nvSpPr>
        <p:spPr>
          <a:xfrm>
            <a:off x="9300912" y="2543786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dirty="0">
                <a:latin typeface="Montserrat"/>
              </a:rPr>
              <a:t> </a:t>
            </a:r>
          </a:p>
        </p:txBody>
      </p:sp>
      <p:sp>
        <p:nvSpPr>
          <p:cNvPr id="46" name="Competitor1Postcode"/>
          <p:cNvSpPr txBox="1">
            <a:spLocks noChangeArrowheads="1"/>
          </p:cNvSpPr>
          <p:nvPr/>
        </p:nvSpPr>
        <p:spPr>
          <a:xfrm>
            <a:off x="9639185" y="2872463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47" name="Competitor1"/>
          <p:cNvSpPr txBox="1">
            <a:spLocks noChangeArrowheads="1"/>
          </p:cNvSpPr>
          <p:nvPr/>
        </p:nvSpPr>
        <p:spPr>
          <a:xfrm>
            <a:off x="9639185" y="2618760"/>
            <a:ext cx="105349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48" name="Competitor2"/>
          <p:cNvSpPr txBox="1">
            <a:spLocks noChangeArrowheads="1"/>
          </p:cNvSpPr>
          <p:nvPr/>
        </p:nvSpPr>
        <p:spPr>
          <a:xfrm>
            <a:off x="9640466" y="371535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49" name="Competitor2Postcode"/>
          <p:cNvSpPr txBox="1">
            <a:spLocks noChangeArrowheads="1"/>
          </p:cNvSpPr>
          <p:nvPr/>
        </p:nvSpPr>
        <p:spPr>
          <a:xfrm>
            <a:off x="9651298" y="3992352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59" name="Text4"/>
          <p:cNvSpPr txBox="1">
            <a:spLocks noChangeArrowheads="1"/>
          </p:cNvSpPr>
          <p:nvPr/>
        </p:nvSpPr>
        <p:spPr>
          <a:xfrm>
            <a:off x="5367827" y="2486122"/>
            <a:ext cx="4138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ATV</a:t>
            </a:r>
          </a:p>
        </p:txBody>
      </p:sp>
      <p:sp>
        <p:nvSpPr>
          <p:cNvPr id="60" name="Text2"/>
          <p:cNvSpPr txBox="1">
            <a:spLocks noChangeArrowheads="1"/>
          </p:cNvSpPr>
          <p:nvPr/>
        </p:nvSpPr>
        <p:spPr>
          <a:xfrm>
            <a:off x="7292475" y="3608179"/>
            <a:ext cx="1013419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Segmentation</a:t>
            </a:r>
          </a:p>
        </p:txBody>
      </p:sp>
      <p:sp>
        <p:nvSpPr>
          <p:cNvPr id="61" name="Text3"/>
          <p:cNvSpPr txBox="1">
            <a:spLocks noChangeArrowheads="1"/>
          </p:cNvSpPr>
          <p:nvPr/>
        </p:nvSpPr>
        <p:spPr>
          <a:xfrm>
            <a:off x="7292475" y="2490390"/>
            <a:ext cx="61587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Gender</a:t>
            </a:r>
          </a:p>
        </p:txBody>
      </p:sp>
      <p:sp>
        <p:nvSpPr>
          <p:cNvPr id="25" name="Affluence"/>
          <p:cNvSpPr txBox="1">
            <a:spLocks noChangeArrowheads="1"/>
          </p:cNvSpPr>
          <p:nvPr/>
        </p:nvSpPr>
        <p:spPr>
          <a:xfrm>
            <a:off x="5367827" y="4085195"/>
            <a:ext cx="67678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Middle Income</a:t>
            </a:r>
          </a:p>
        </p:txBody>
      </p:sp>
      <p:sp>
        <p:nvSpPr>
          <p:cNvPr id="24" name="AffluenceValue"/>
          <p:cNvSpPr txBox="1">
            <a:spLocks noChangeArrowheads="1"/>
          </p:cNvSpPr>
          <p:nvPr/>
        </p:nvSpPr>
        <p:spPr>
          <a:xfrm>
            <a:off x="5367827" y="3878389"/>
            <a:ext cx="1319592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50.18%</a:t>
            </a:r>
          </a:p>
        </p:txBody>
      </p:sp>
      <p:sp>
        <p:nvSpPr>
          <p:cNvPr id="62" name="Text5"/>
          <p:cNvSpPr txBox="1">
            <a:spLocks noChangeArrowheads="1"/>
          </p:cNvSpPr>
          <p:nvPr/>
        </p:nvSpPr>
        <p:spPr>
          <a:xfrm>
            <a:off x="5367827" y="3651870"/>
            <a:ext cx="7344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Affluence</a:t>
            </a:r>
          </a:p>
        </p:txBody>
      </p:sp>
      <p:sp>
        <p:nvSpPr>
          <p:cNvPr id="22" name="AgeValue"/>
          <p:cNvSpPr txBox="1">
            <a:spLocks noChangeArrowheads="1"/>
          </p:cNvSpPr>
          <p:nvPr/>
        </p:nvSpPr>
        <p:spPr>
          <a:xfrm>
            <a:off x="5367827" y="5059674"/>
            <a:ext cx="901209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47.71%</a:t>
            </a:r>
          </a:p>
        </p:txBody>
      </p:sp>
      <p:sp>
        <p:nvSpPr>
          <p:cNvPr id="23" name="Age"/>
          <p:cNvSpPr txBox="1">
            <a:spLocks noChangeArrowheads="1"/>
          </p:cNvSpPr>
          <p:nvPr/>
        </p:nvSpPr>
        <p:spPr>
          <a:xfrm>
            <a:off x="5367827" y="5327409"/>
            <a:ext cx="39946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55 to 64</a:t>
            </a:r>
          </a:p>
        </p:txBody>
      </p:sp>
      <p:sp>
        <p:nvSpPr>
          <p:cNvPr id="63" name="Text6"/>
          <p:cNvSpPr txBox="1">
            <a:spLocks noChangeArrowheads="1"/>
          </p:cNvSpPr>
          <p:nvPr/>
        </p:nvSpPr>
        <p:spPr>
          <a:xfrm>
            <a:off x="5367827" y="4821867"/>
            <a:ext cx="80983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Age Group</a:t>
            </a:r>
          </a:p>
        </p:txBody>
      </p:sp>
      <p:sp>
        <p:nvSpPr>
          <p:cNvPr id="64" name="Text1"/>
          <p:cNvSpPr txBox="1">
            <a:spLocks noChangeArrowheads="1"/>
          </p:cNvSpPr>
          <p:nvPr/>
        </p:nvSpPr>
        <p:spPr>
          <a:xfrm>
            <a:off x="7292475" y="4793240"/>
            <a:ext cx="683200" cy="3693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Visit Day</a:t>
            </a:r>
          </a:p>
          <a:p>
            <a:pPr defTabSz="914400"/>
            <a:endParaRPr lang="en-GB" sz="900" dirty="0">
              <a:latin typeface="Montserrat"/>
            </a:endParaRPr>
          </a:p>
        </p:txBody>
      </p:sp>
      <p:sp>
        <p:nvSpPr>
          <p:cNvPr id="16" name="WeekdayValue"/>
          <p:cNvSpPr txBox="1">
            <a:spLocks noChangeArrowheads="1"/>
          </p:cNvSpPr>
          <p:nvPr/>
        </p:nvSpPr>
        <p:spPr>
          <a:xfrm>
            <a:off x="7292475" y="5050410"/>
            <a:ext cx="13099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36.07%</a:t>
            </a:r>
          </a:p>
        </p:txBody>
      </p:sp>
      <p:sp>
        <p:nvSpPr>
          <p:cNvPr id="17" name="Weekday"/>
          <p:cNvSpPr txBox="1">
            <a:spLocks noChangeArrowheads="1"/>
          </p:cNvSpPr>
          <p:nvPr/>
        </p:nvSpPr>
        <p:spPr>
          <a:xfrm>
            <a:off x="7292475" y="5319836"/>
            <a:ext cx="69281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Sat</a:t>
            </a:r>
          </a:p>
        </p:txBody>
      </p:sp>
      <p:sp>
        <p:nvSpPr>
          <p:cNvPr id="76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77" name="Rectangle 76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4" name="Competitor1Chain"/>
          <p:cNvSpPr txBox="1">
            <a:spLocks noChangeArrowheads="1"/>
          </p:cNvSpPr>
          <p:nvPr/>
        </p:nvSpPr>
        <p:spPr>
          <a:xfrm>
            <a:off x="9815127" y="311708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51" name="Competitor2Chain"/>
          <p:cNvSpPr txBox="1">
            <a:spLocks noChangeArrowheads="1"/>
          </p:cNvSpPr>
          <p:nvPr/>
        </p:nvSpPr>
        <p:spPr>
          <a:xfrm>
            <a:off x="9834477" y="4212850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68" name="Competitor3Chain"/>
          <p:cNvSpPr txBox="1">
            <a:spLocks noChangeArrowheads="1"/>
          </p:cNvSpPr>
          <p:nvPr/>
        </p:nvSpPr>
        <p:spPr>
          <a:xfrm>
            <a:off x="9810584" y="527419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69" name="Label"/>
          <p:cNvSpPr txBox="1">
            <a:spLocks noChangeArrowheads="1"/>
          </p:cNvSpPr>
          <p:nvPr/>
        </p:nvSpPr>
        <p:spPr>
          <a:xfrm>
            <a:off x="5165248" y="1391804"/>
            <a:ext cx="1202750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Work Area</a:t>
            </a:r>
          </a:p>
        </p:txBody>
      </p:sp>
      <p:sp>
        <p:nvSpPr>
          <p:cNvPr id="70" name="Label"/>
          <p:cNvSpPr txBox="1">
            <a:spLocks noChangeArrowheads="1"/>
          </p:cNvSpPr>
          <p:nvPr/>
        </p:nvSpPr>
        <p:spPr>
          <a:xfrm>
            <a:off x="6944775" y="1391804"/>
            <a:ext cx="551754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Region</a:t>
            </a:r>
          </a:p>
        </p:txBody>
      </p:sp>
      <p:sp>
        <p:nvSpPr>
          <p:cNvPr id="71" name="Label"/>
          <p:cNvSpPr txBox="1">
            <a:spLocks noChangeArrowheads="1"/>
          </p:cNvSpPr>
          <p:nvPr/>
        </p:nvSpPr>
        <p:spPr>
          <a:xfrm>
            <a:off x="10519212" y="1391804"/>
            <a:ext cx="716863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Urbanicity</a:t>
            </a:r>
          </a:p>
        </p:txBody>
      </p:sp>
      <p:sp>
        <p:nvSpPr>
          <p:cNvPr id="72" name="Label"/>
          <p:cNvSpPr txBox="1">
            <a:spLocks noChangeArrowheads="1"/>
          </p:cNvSpPr>
          <p:nvPr/>
        </p:nvSpPr>
        <p:spPr>
          <a:xfrm>
            <a:off x="8738659" y="1391804"/>
            <a:ext cx="710451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TV Region</a:t>
            </a:r>
          </a:p>
        </p:txBody>
      </p:sp>
      <p:pic>
        <p:nvPicPr>
          <p:cNvPr id="73" name="Graphic 72"/>
          <p:cNvPicPr>
            <a:picLocks noChangeAspect="1"/>
          </p:cNvPicPr>
          <p:nvPr/>
        </p:nvPicPr>
        <p:blipFill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3" name="Graphic 12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50991" y="1505264"/>
            <a:ext cx="365339" cy="36533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52" name="Graphic 51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001767" y="177426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Graphic 83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856957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Graphic 85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3857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Graphic 87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5005195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Graphic 89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68133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Graphic 91"/>
          <p:cNvPicPr>
            <a:picLocks noChangeAspect="1"/>
          </p:cNvPicPr>
          <p:nvPr/>
        </p:nvPicPr>
        <p:blipFill>
          <a:blip r:embed="rId17">
            <a:lum/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2326194" y="5902858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Graphic 93"/>
          <p:cNvPicPr>
            <a:picLocks noChangeAspect="1"/>
          </p:cNvPicPr>
          <p:nvPr/>
        </p:nvPicPr>
        <p:blipFill>
          <a:blip r:embed="rId19">
            <a:lum/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5458216" y="4617584"/>
            <a:ext cx="176376" cy="176376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Graphic 97"/>
          <p:cNvPicPr>
            <a:picLocks noChangeAspect="1"/>
          </p:cNvPicPr>
          <p:nvPr/>
        </p:nvPicPr>
        <p:blipFill>
          <a:blip r:embed="rId21">
            <a:lum/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7395441" y="3451302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Graphic 99"/>
          <p:cNvPicPr>
            <a:picLocks noChangeAspect="1"/>
          </p:cNvPicPr>
          <p:nvPr/>
        </p:nvPicPr>
        <p:blipFill>
          <a:blip r:embed="rId23">
            <a:lum/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5458216" y="3451091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Graphic 101"/>
          <p:cNvPicPr>
            <a:picLocks noChangeAspect="1"/>
          </p:cNvPicPr>
          <p:nvPr/>
        </p:nvPicPr>
        <p:blipFill>
          <a:blip r:embed="rId25">
            <a:lum/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5458216" y="2257020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Graphic 103"/>
          <p:cNvPicPr>
            <a:picLocks noChangeAspect="1"/>
          </p:cNvPicPr>
          <p:nvPr/>
        </p:nvPicPr>
        <p:blipFill>
          <a:blip r:embed="rId27">
            <a:lum/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>
            <a:fillRect/>
          </a:stretch>
        </p:blipFill>
        <p:spPr>
          <a:xfrm>
            <a:off x="7395441" y="2239109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Graphic 105"/>
          <p:cNvPicPr>
            <a:picLocks noChangeAspect="1"/>
          </p:cNvPicPr>
          <p:nvPr/>
        </p:nvPicPr>
        <p:blipFill>
          <a:blip r:embed="rId29">
            <a:lum/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>
            <a:fillRect/>
          </a:stretch>
        </p:blipFill>
        <p:spPr>
          <a:xfrm>
            <a:off x="7395441" y="4633379"/>
            <a:ext cx="164081" cy="176702"/>
          </a:xfrm>
          <a:prstGeom prst="rect">
            <a:avLst/>
          </a:prstGeom>
          <a:ln>
            <a:headEnd type="none"/>
            <a:tailEnd type="none"/>
          </a:ln>
        </p:spPr>
      </p:pic>
      <p:grpSp>
        <p:nvGrpSpPr>
          <p:cNvPr id="114" name="Group 113"/>
          <p:cNvGrpSpPr>
            <a:grpSpLocks/>
          </p:cNvGrpSpPr>
          <p:nvPr/>
        </p:nvGrpSpPr>
        <p:grpSpPr>
          <a:xfrm>
            <a:off x="11239887" y="2625880"/>
            <a:ext cx="495300" cy="390525"/>
            <a:chOff x="9411528" y="2976323"/>
            <a:chExt cx="495300" cy="390525"/>
          </a:xfrm>
        </p:grpSpPr>
        <p:pic>
          <p:nvPicPr>
            <p:cNvPr id="111" name="Graphic 110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3" name="Graphic 112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5" name="Group 114"/>
          <p:cNvGrpSpPr>
            <a:grpSpLocks/>
          </p:cNvGrpSpPr>
          <p:nvPr/>
        </p:nvGrpSpPr>
        <p:grpSpPr>
          <a:xfrm>
            <a:off x="11239887" y="3722703"/>
            <a:ext cx="495300" cy="390525"/>
            <a:chOff x="9411528" y="2976323"/>
            <a:chExt cx="495300" cy="390525"/>
          </a:xfrm>
        </p:grpSpPr>
        <p:pic>
          <p:nvPicPr>
            <p:cNvPr id="116" name="Graphic 115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7" name="Graphic 116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8" name="Group 117"/>
          <p:cNvGrpSpPr>
            <a:grpSpLocks/>
          </p:cNvGrpSpPr>
          <p:nvPr/>
        </p:nvGrpSpPr>
        <p:grpSpPr>
          <a:xfrm>
            <a:off x="11239887" y="4804215"/>
            <a:ext cx="495300" cy="390525"/>
            <a:chOff x="9411528" y="2976323"/>
            <a:chExt cx="495300" cy="390525"/>
          </a:xfrm>
        </p:grpSpPr>
        <p:pic>
          <p:nvPicPr>
            <p:cNvPr id="119" name="Graphic 118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20" name="Graphic 119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sp>
        <p:nvSpPr>
          <p:cNvPr id="65" name="Scroll: Horizontal 64"/>
          <p:cNvSpPr>
            <a:spLocks/>
          </p:cNvSpPr>
          <p:nvPr/>
        </p:nvSpPr>
        <p:spPr>
          <a:xfrm>
            <a:off x="11263868" y="4753966"/>
            <a:ext cx="551553" cy="383969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#3</a:t>
            </a:r>
          </a:p>
        </p:txBody>
      </p:sp>
      <p:sp>
        <p:nvSpPr>
          <p:cNvPr id="66" name="Scroll: Horizontal 65"/>
          <p:cNvSpPr>
            <a:spLocks/>
          </p:cNvSpPr>
          <p:nvPr/>
        </p:nvSpPr>
        <p:spPr>
          <a:xfrm>
            <a:off x="11254800" y="3673060"/>
            <a:ext cx="551553" cy="392505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#2</a:t>
            </a:r>
          </a:p>
        </p:txBody>
      </p:sp>
      <p:sp>
        <p:nvSpPr>
          <p:cNvPr id="67" name="Scroll: Horizontal 66"/>
          <p:cNvSpPr>
            <a:spLocks/>
          </p:cNvSpPr>
          <p:nvPr/>
        </p:nvSpPr>
        <p:spPr>
          <a:xfrm>
            <a:off x="11273246" y="2564609"/>
            <a:ext cx="542175" cy="404683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#1</a:t>
            </a:r>
          </a:p>
        </p:txBody>
      </p:sp>
      <p:pic>
        <p:nvPicPr>
          <p:cNvPr id="122" name="Graphic 121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 rot="5400000">
            <a:off x="9422830" y="268069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3" name="Graphic 122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 rot="5400000">
            <a:off x="9422830" y="3779351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4" name="Graphic 123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 rot="5400000">
            <a:off x="9422830" y="486307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7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Site Summary</a:t>
            </a:r>
          </a:p>
        </p:txBody>
      </p:sp>
      <p:pic>
        <p:nvPicPr>
          <p:cNvPr id="53" name="Graphic 52"/>
          <p:cNvPicPr>
            <a:picLocks noChangeAspect="1"/>
          </p:cNvPicPr>
          <p:nvPr/>
        </p:nvPicPr>
        <p:blipFill>
          <a:blip r:embed="rId37">
            <a:lum/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8" name="Rectangle 57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2" name="Graphic 11"/>
          <p:cNvPicPr>
            <a:picLocks noChangeAspect="1"/>
          </p:cNvPicPr>
          <p:nvPr/>
        </p:nvPicPr>
        <p:blipFill>
          <a:blip r:embed="rId37">
            <a:lum/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Graphic 86"/>
          <p:cNvPicPr>
            <a:picLocks noChangeAspect="1"/>
          </p:cNvPicPr>
          <p:nvPr/>
        </p:nvPicPr>
        <p:blipFill>
          <a:blip r:embed="rId39">
            <a:lum/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97" name="Graphic 96"/>
          <p:cNvPicPr>
            <a:picLocks noChangeAspect="1"/>
          </p:cNvPicPr>
          <p:nvPr/>
        </p:nvPicPr>
        <p:blipFill>
          <a:blip r:embed="rId41">
            <a:lum/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Graphic 98"/>
          <p:cNvPicPr>
            <a:picLocks noChangeAspect="1"/>
          </p:cNvPicPr>
          <p:nvPr/>
        </p:nvPicPr>
        <p:blipFill>
          <a:blip r:embed="rId43">
            <a:lum/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5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118 Chains</a:t>
            </a:r>
          </a:p>
        </p:txBody>
      </p:sp>
      <p:sp>
        <p:nvSpPr>
          <p:cNvPr id="107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121" name="Graphic 120"/>
          <p:cNvPicPr>
            <a:picLocks noChangeAspect="1"/>
          </p:cNvPicPr>
          <p:nvPr/>
        </p:nvPicPr>
        <p:blipFill>
          <a:blip r:embed="rId45">
            <a:lum/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" name="Graphic 10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21779" y="315748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5" name="Text3"/>
          <p:cNvSpPr txBox="1">
            <a:spLocks noChangeArrowheads="1"/>
          </p:cNvSpPr>
          <p:nvPr/>
        </p:nvSpPr>
        <p:spPr>
          <a:xfrm>
            <a:off x="9276924" y="2203012"/>
            <a:ext cx="1154483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Top Competitors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21779" y="4235961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41" name="Graphic 40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21779" y="5334536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4" name="VenueNameTriEnd"/>
          <p:cNvSpPr>
            <a:spLocks/>
          </p:cNvSpPr>
          <p:nvPr/>
        </p:nvSpPr>
        <p:spPr>
          <a:xfrm flipH="1" flipV="1">
            <a:off x="2607599" y="220268"/>
            <a:ext cx="215792" cy="353466"/>
          </a:xfrm>
          <a:prstGeom prst="triangle">
            <a:avLst>
              <a:gd name="adj" fmla="val 100000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8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Golfers Rest EH394HD</a:t>
            </a:r>
          </a:p>
        </p:txBody>
      </p:sp>
      <p:sp>
        <p:nvSpPr>
          <p:cNvPr id="39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2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0 Competitor Customers</a:t>
            </a:r>
          </a:p>
        </p:txBody>
      </p:sp>
      <p:sp>
        <p:nvSpPr>
          <p:cNvPr id="8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0 Competitors</a:t>
            </a:r>
          </a:p>
        </p:txBody>
      </p:sp>
      <p:sp>
        <p:nvSpPr>
          <p:cNvPr id="89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1691 Site Customers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Golfers Rest EH394HD and 118 Chains in 1 Miles from 22/02/2023 - 14/02/2024 split by Distance travelled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spend profile of Golfers Rest EH394HD compare versus its competitors based on travel distances?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Distance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118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Golfers Rest EH394HD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0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0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787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193444" y="1617619"/>
            <a:ext cx="11831701" cy="522995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" name="Graphic 9"/>
          <p:cNvPicPr>
            <a:picLocks noChangeAspect="1"/>
          </p:cNvPicPr>
          <p:nvPr/>
        </p:nvPicPr>
        <p:blipFill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062402" y="6027511"/>
            <a:ext cx="1080830" cy="630484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Rectangle 35"/>
          <p:cNvSpPr>
            <a:spLocks/>
          </p:cNvSpPr>
          <p:nvPr/>
        </p:nvSpPr>
        <p:spPr>
          <a:xfrm>
            <a:off x="0" y="663728"/>
            <a:ext cx="12191999" cy="951103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9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Golfers Rest EH394HD for 22/02/2023 - 14/02/2024 live</a:t>
            </a:r>
          </a:p>
        </p:txBody>
      </p:sp>
      <p:sp>
        <p:nvSpPr>
          <p:cNvPr id="20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1" name="Rectangle 20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2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Golfers Rest EH394HD come from?</a:t>
            </a:r>
          </a:p>
        </p:txBody>
      </p:sp>
      <p:sp>
        <p:nvSpPr>
          <p:cNvPr id="23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Map of Guest Origin</a:t>
            </a:r>
          </a:p>
        </p:txBody>
      </p:sp>
      <p:pic>
        <p:nvPicPr>
          <p:cNvPr id="24" name="Graphic 2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5" name="Rectangle 24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6" name="Graphic 25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1" name="Graphic 30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Golfers Rest EH394HD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3" name="Rectangle 2"/>
          <p:cNvSpPr>
            <a:spLocks/>
          </p:cNvSpPr>
          <p:nvPr/>
        </p:nvSpPr>
        <p:spPr bwMode="white">
          <a:xfrm>
            <a:off x="48768" y="6377502"/>
            <a:ext cx="12094464" cy="2187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4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787 Site Customers</a:t>
            </a: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888763" y="1663789"/>
          <a:ext cx="10348957" cy="4685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3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For customers of Golfers Rest EH394HD, who are the top 20 competitors from 118 Chains in 1 Miles for 22/02/2023 - 14/02/2024 split by Venue</a:t>
            </a:r>
          </a:p>
        </p:txBody>
      </p:sp>
      <p:sp>
        <p:nvSpPr>
          <p:cNvPr id="24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5" name="Rectangle 24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What are the Top 20 venues (by spend) that customers of Golfers Rest EH394HD also visit?</a:t>
            </a:r>
          </a:p>
        </p:txBody>
      </p:sp>
      <p:sp>
        <p:nvSpPr>
          <p:cNvPr id="27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</a:t>
            </a:r>
          </a:p>
        </p:txBody>
      </p:sp>
      <p:pic>
        <p:nvPicPr>
          <p:cNvPr id="28" name="Graphic 2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9" name="Rectangle 28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0" name="Graphic 29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2" name="Graphic 31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5" name="Graphic 34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118 Chains</a:t>
            </a:r>
          </a:p>
        </p:txBody>
      </p:sp>
      <p:sp>
        <p:nvSpPr>
          <p:cNvPr id="37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Golfers Rest EH394HD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3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1691 Site Customers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share of wallet of customers of Golfers Rest EH394HD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118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Golfers Rest EH394HD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1691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local area for Golfers Rest EH394HD compare to the national average (1 = low, 10 = high)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Summary</a:t>
            </a:r>
          </a:p>
        </p:txBody>
      </p:sp>
      <p:pic>
        <p:nvPicPr>
          <p:cNvPr id="23" name="Graphic 22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ctangle 23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5" name="Graphic 24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7" name="Graphic 2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2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3" name="Graphic 32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4" name="Graphic 33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Golfers Rest EH394HD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35" name="Table 35"/>
          <p:cNvGraphicFramePr/>
          <p:nvPr/>
        </p:nvGraphicFramePr>
        <p:xfrm>
          <a:off x="508000" y="15240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Data Type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Name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250m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500m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500m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1 mile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 mile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3 miles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 mile Spend vs National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Total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Annual Sales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£12.54M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£18.16M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£21.36M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£22.60M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Mon - Thu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41.9%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42.9%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43.5%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43.7%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Fri - Sat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43.5%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42.0%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41.1%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40.7%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Sun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 to 24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 to 34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 to 44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 to 54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55 to 64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28.3%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26.7%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26.1%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26.1%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65 to 74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75+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Business Elite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Prosperous Professionals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Flourishing Society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Content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White Collar Neighbourhoods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Enterprising Mainstream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Paying The Mortgage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Cash Conscious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On A Budget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Value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AB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53.3%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55.3%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56.4%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56.4%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C1C2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36.8%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37.1%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36.1%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raphic 71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4" name="Rectangle: Rounded Corners 13"/>
          <p:cNvSpPr>
            <a:spLocks/>
          </p:cNvSpPr>
          <p:nvPr/>
        </p:nvSpPr>
        <p:spPr>
          <a:xfrm>
            <a:off x="8477607" y="3075383"/>
            <a:ext cx="2147553" cy="1801511"/>
          </a:xfrm>
          <a:prstGeom prst="roundRect">
            <a:avLst>
              <a:gd name="adj" fmla="val 1681"/>
            </a:avLst>
          </a:prstGeom>
          <a:solidFill>
            <a:schemeClr val="bg1"/>
          </a:solidFill>
          <a:ln>
            <a:solidFill>
              <a:srgbClr val="D0CECE"/>
            </a:solidFill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31" name="Rectangle: Rounded Corners 30"/>
          <p:cNvSpPr>
            <a:spLocks/>
          </p:cNvSpPr>
          <p:nvPr/>
        </p:nvSpPr>
        <p:spPr>
          <a:xfrm>
            <a:off x="1940665" y="1715789"/>
            <a:ext cx="8318443" cy="236708"/>
          </a:xfrm>
          <a:prstGeom prst="roundRect">
            <a:avLst>
              <a:gd name="adj" fmla="val 50000"/>
            </a:avLst>
          </a:prstGeom>
          <a:solidFill>
            <a:srgbClr val="14256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9" name="Rectangle: Rounded Corners 8"/>
          <p:cNvSpPr>
            <a:spLocks/>
          </p:cNvSpPr>
          <p:nvPr/>
        </p:nvSpPr>
        <p:spPr>
          <a:xfrm>
            <a:off x="1284957" y="3075383"/>
            <a:ext cx="2147553" cy="1801511"/>
          </a:xfrm>
          <a:prstGeom prst="roundRect">
            <a:avLst>
              <a:gd name="adj" fmla="val 1681"/>
            </a:avLst>
          </a:prstGeom>
          <a:solidFill>
            <a:schemeClr val="bg1"/>
          </a:solidFill>
          <a:ln>
            <a:solidFill>
              <a:srgbClr val="D0CECE"/>
            </a:solidFill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0" name="LocalPoor"/>
          <p:cNvSpPr txBox="1">
            <a:spLocks noChangeArrowheads="1"/>
          </p:cNvSpPr>
          <p:nvPr/>
        </p:nvSpPr>
        <p:spPr>
          <a:xfrm>
            <a:off x="822591" y="1692588"/>
            <a:ext cx="1118074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£3000</a:t>
            </a:r>
          </a:p>
        </p:txBody>
      </p:sp>
      <p:sp>
        <p:nvSpPr>
          <p:cNvPr id="21" name="LocalStar"/>
          <p:cNvSpPr txBox="1">
            <a:spLocks noChangeArrowheads="1"/>
          </p:cNvSpPr>
          <p:nvPr/>
        </p:nvSpPr>
        <p:spPr>
          <a:xfrm>
            <a:off x="10259108" y="1692588"/>
            <a:ext cx="1053448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£18000</a:t>
            </a:r>
          </a:p>
        </p:txBody>
      </p:sp>
      <p:sp>
        <p:nvSpPr>
          <p:cNvPr id="22" name="VenueAWT"/>
          <p:cNvSpPr>
            <a:spLocks/>
          </p:cNvSpPr>
          <p:nvPr/>
        </p:nvSpPr>
        <p:spPr>
          <a:xfrm>
            <a:off x="5254533" y="1351980"/>
            <a:ext cx="247828" cy="914400"/>
          </a:xfrm>
          <a:custGeom>
            <a:avLst/>
            <a:gdLst>
              <a:gd name="connsiteX0" fmla="*/ 0 w 247828"/>
              <a:gd name="connsiteY0" fmla="*/ 0 h 1185455"/>
              <a:gd name="connsiteX1" fmla="*/ 247828 w 247828"/>
              <a:gd name="connsiteY1" fmla="*/ 0 h 1185455"/>
              <a:gd name="connsiteX2" fmla="*/ 247828 w 247828"/>
              <a:gd name="connsiteY2" fmla="*/ 1063211 h 1185455"/>
              <a:gd name="connsiteX3" fmla="*/ 247828 w 247828"/>
              <a:gd name="connsiteY3" fmla="*/ 1066087 h 1185455"/>
              <a:gd name="connsiteX4" fmla="*/ 247240 w 247828"/>
              <a:gd name="connsiteY4" fmla="*/ 1066087 h 1185455"/>
              <a:gd name="connsiteX5" fmla="*/ 238090 w 247828"/>
              <a:gd name="connsiteY5" fmla="*/ 1110794 h 1185455"/>
              <a:gd name="connsiteX6" fmla="*/ 123914 w 247828"/>
              <a:gd name="connsiteY6" fmla="*/ 1185455 h 1185455"/>
              <a:gd name="connsiteX7" fmla="*/ 9738 w 247828"/>
              <a:gd name="connsiteY7" fmla="*/ 1110794 h 1185455"/>
              <a:gd name="connsiteX8" fmla="*/ 589 w 247828"/>
              <a:gd name="connsiteY8" fmla="*/ 1066087 h 1185455"/>
              <a:gd name="connsiteX9" fmla="*/ 0 w 247828"/>
              <a:gd name="connsiteY9" fmla="*/ 1066087 h 1185455"/>
              <a:gd name="connsiteX10" fmla="*/ 0 w 247828"/>
              <a:gd name="connsiteY10" fmla="*/ 1063211 h 1185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7828" h="1185455">
                <a:moveTo>
                  <a:pt x="0" y="0"/>
                </a:moveTo>
                <a:lnTo>
                  <a:pt x="247828" y="0"/>
                </a:lnTo>
                <a:lnTo>
                  <a:pt x="247828" y="1063211"/>
                </a:lnTo>
                <a:lnTo>
                  <a:pt x="247828" y="1066087"/>
                </a:lnTo>
                <a:lnTo>
                  <a:pt x="247240" y="1066087"/>
                </a:lnTo>
                <a:lnTo>
                  <a:pt x="238090" y="1110794"/>
                </a:lnTo>
                <a:cubicBezTo>
                  <a:pt x="219279" y="1154669"/>
                  <a:pt x="175241" y="1185455"/>
                  <a:pt x="123914" y="1185455"/>
                </a:cubicBezTo>
                <a:cubicBezTo>
                  <a:pt x="72587" y="1185455"/>
                  <a:pt x="28549" y="1154669"/>
                  <a:pt x="9738" y="1110794"/>
                </a:cubicBezTo>
                <a:lnTo>
                  <a:pt x="589" y="1066087"/>
                </a:lnTo>
                <a:lnTo>
                  <a:pt x="0" y="1066087"/>
                </a:lnTo>
                <a:lnTo>
                  <a:pt x="0" y="1063211"/>
                </a:lnTo>
                <a:close/>
              </a:path>
            </a:pathLst>
          </a:custGeom>
          <a:solidFill>
            <a:srgbClr val="2EADE4"/>
          </a:solidFill>
          <a:ln w="38100"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3" name="LocalPoorAWT"/>
          <p:cNvSpPr>
            <a:spLocks/>
          </p:cNvSpPr>
          <p:nvPr/>
        </p:nvSpPr>
        <p:spPr>
          <a:xfrm>
            <a:off x="2459830" y="1378688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C0000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4" name="LocalAverageAWT"/>
          <p:cNvSpPr>
            <a:spLocks/>
          </p:cNvSpPr>
          <p:nvPr/>
        </p:nvSpPr>
        <p:spPr>
          <a:xfrm>
            <a:off x="4335747" y="1378688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00206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5" name="LocalGoodAWT"/>
          <p:cNvSpPr>
            <a:spLocks/>
          </p:cNvSpPr>
          <p:nvPr/>
        </p:nvSpPr>
        <p:spPr>
          <a:xfrm>
            <a:off x="6672547" y="1372550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00B05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6" name="LocalStarAWT"/>
          <p:cNvSpPr>
            <a:spLocks/>
          </p:cNvSpPr>
          <p:nvPr/>
        </p:nvSpPr>
        <p:spPr>
          <a:xfrm>
            <a:off x="9466547" y="1361829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0" name="Rectangle 5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Potential 1</a:t>
            </a:r>
          </a:p>
        </p:txBody>
      </p:sp>
      <p:pic>
        <p:nvPicPr>
          <p:cNvPr id="63" name="Graphic 62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64" name="Rectangle 63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trike="noStrike" kern="1200" cap="none" spc="2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</a:t>
            </a:r>
            <a:r>
              <a:rPr lang="en-GB" sz="850" b="0" i="0" u="none" strike="noStrike" kern="800" cap="none" spc="2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Intel</a:t>
            </a:r>
          </a:p>
        </p:txBody>
      </p:sp>
      <p:pic>
        <p:nvPicPr>
          <p:cNvPr id="65" name="Graphic 64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69" name="Graphic 6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01615" y="751438"/>
            <a:ext cx="278402" cy="497148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Golfers Rest EH394HD</a:t>
            </a:r>
          </a:p>
        </p:txBody>
      </p:sp>
      <p:sp>
        <p:nvSpPr>
          <p:cNvPr id="10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Characteristics</a:t>
            </a:r>
          </a:p>
        </p:txBody>
      </p:sp>
      <p:sp>
        <p:nvSpPr>
          <p:cNvPr id="8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0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2" name="ConceptFitText"/>
          <p:cNvSpPr txBox="1">
            <a:spLocks noChangeArrowheads="1"/>
          </p:cNvSpPr>
          <p:nvPr/>
        </p:nvSpPr>
        <p:spPr>
          <a:xfrm>
            <a:off x="1284957" y="4177139"/>
            <a:ext cx="2147553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Fireside Scenic</a:t>
            </a:r>
          </a:p>
        </p:txBody>
      </p:sp>
      <p:sp>
        <p:nvSpPr>
          <p:cNvPr id="45" name="ConceptFitHeader"/>
          <p:cNvSpPr txBox="1">
            <a:spLocks noChangeArrowheads="1"/>
          </p:cNvSpPr>
          <p:nvPr/>
        </p:nvSpPr>
        <p:spPr>
          <a:xfrm>
            <a:off x="1277954" y="3308201"/>
            <a:ext cx="214755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50" b="0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OCC Concept Fit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1290918" y="3926348"/>
            <a:ext cx="214755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1" name="Graphic 80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182473" y="2336363"/>
            <a:ext cx="3538167" cy="343969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2" name="StarA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3" name="StarA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StarA3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5" name="StarA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StarA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StarA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StarB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9" name="StarB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StarB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1" name="StarB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StarB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3" name="StarB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StarC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5" name="StarC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6" name="StarC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7" name="StarC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StarC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StarC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StarD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1" name="StarD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StarD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3" name="StarD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StarD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5" name="StarD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StarE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7" name="StarE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8" name="StarE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9" name="StarE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0" name="StarE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1" name="StarE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cxnSp>
        <p:nvCxnSpPr>
          <p:cNvPr id="128" name="Straight Connector 127"/>
          <p:cNvCxnSpPr/>
          <p:nvPr/>
        </p:nvCxnSpPr>
        <p:spPr>
          <a:xfrm>
            <a:off x="8477607" y="3920995"/>
            <a:ext cx="214755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1" name="AchievableAWT"/>
          <p:cNvSpPr txBox="1">
            <a:spLocks noChangeArrowheads="1"/>
          </p:cNvSpPr>
          <p:nvPr/>
        </p:nvSpPr>
        <p:spPr>
          <a:xfrm>
            <a:off x="8477607" y="4176606"/>
            <a:ext cx="2147553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£9000</a:t>
            </a:r>
          </a:p>
        </p:txBody>
      </p:sp>
      <p:sp>
        <p:nvSpPr>
          <p:cNvPr id="132" name="Header111"/>
          <p:cNvSpPr txBox="1">
            <a:spLocks noChangeArrowheads="1"/>
          </p:cNvSpPr>
          <p:nvPr/>
        </p:nvSpPr>
        <p:spPr>
          <a:xfrm>
            <a:off x="8477607" y="3256182"/>
            <a:ext cx="2147554" cy="5480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50" b="0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Achievable Average Weekly Takings</a:t>
            </a:r>
          </a:p>
        </p:txBody>
      </p:sp>
      <p:grpSp>
        <p:nvGrpSpPr>
          <p:cNvPr id="152" name="Group 151"/>
          <p:cNvGrpSpPr>
            <a:grpSpLocks/>
          </p:cNvGrpSpPr>
          <p:nvPr/>
        </p:nvGrpSpPr>
        <p:grpSpPr>
          <a:xfrm>
            <a:off x="694148" y="6011710"/>
            <a:ext cx="10798129" cy="439608"/>
            <a:chOff x="837023" y="6011710"/>
            <a:chExt cx="10798129" cy="439608"/>
          </a:xfrm>
        </p:grpSpPr>
        <p:sp>
          <p:nvSpPr>
            <p:cNvPr id="137" name="TextBox 136"/>
            <p:cNvSpPr txBox="1">
              <a:spLocks noChangeArrowheads="1"/>
            </p:cNvSpPr>
            <p:nvPr/>
          </p:nvSpPr>
          <p:spPr>
            <a:xfrm>
              <a:off x="837023" y="6011710"/>
              <a:ext cx="10798129" cy="439608"/>
            </a:xfrm>
            <a:prstGeom prst="rect">
              <a:avLst/>
            </a:prstGeom>
            <a:noFill/>
            <a:ln>
              <a:headEnd type="none"/>
              <a:tailEnd type="none"/>
            </a:ln>
          </p:spPr>
          <p:txBody>
            <a:bodyPr wrap="square">
              <a:spAutoFit/>
            </a:bodyPr>
            <a:lstStyle/>
            <a:p>
              <a:pPr marL="0" indent="0" algn="ctr" defTabSz="914400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A    Food-Led High Affluence          B    Food-Led Mid Affluence          C    Wet-Led Mid/High Affluence          D    Wet-Led Low Affluence          E    Food-Led Low Affluence  </a:t>
              </a:r>
              <a:endParaRPr lang="en-GB" sz="800" dirty="0">
                <a:solidFill>
                  <a:srgbClr val="000000">
                    <a:lumMod val="65000"/>
                    <a:lumOff val="35000"/>
                  </a:srgbClr>
                </a:solidFill>
                <a:latin typeface="Montserrat"/>
              </a:endParaRPr>
            </a:p>
            <a:p>
              <a:pPr marL="0" indent="0" algn="ctr" defTabSz="914400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          AWT        2    Local Regulars          3    Local Passing Trade          4    Destination Wet-Led          5    Destination Food-Led          6    Destination Very Food-Led</a:t>
              </a:r>
            </a:p>
          </p:txBody>
        </p:sp>
        <p:sp>
          <p:nvSpPr>
            <p:cNvPr id="138" name="Rectangle 137"/>
            <p:cNvSpPr>
              <a:spLocks/>
            </p:cNvSpPr>
            <p:nvPr/>
          </p:nvSpPr>
          <p:spPr>
            <a:xfrm>
              <a:off x="2004286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139" name="Rectangle 138"/>
            <p:cNvSpPr>
              <a:spLocks/>
            </p:cNvSpPr>
            <p:nvPr/>
          </p:nvSpPr>
          <p:spPr>
            <a:xfrm>
              <a:off x="3735454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40" name="Rectangle 139"/>
            <p:cNvSpPr>
              <a:spLocks/>
            </p:cNvSpPr>
            <p:nvPr/>
          </p:nvSpPr>
          <p:spPr>
            <a:xfrm>
              <a:off x="5409477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41" name="Rectangle 140"/>
            <p:cNvSpPr>
              <a:spLocks/>
            </p:cNvSpPr>
            <p:nvPr/>
          </p:nvSpPr>
          <p:spPr>
            <a:xfrm>
              <a:off x="2316365" y="6269677"/>
              <a:ext cx="140680" cy="140678"/>
            </a:xfrm>
            <a:prstGeom prst="rect">
              <a:avLst/>
            </a:prstGeom>
            <a:solidFill>
              <a:srgbClr val="7F7F7F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42" name="Rectangle 141"/>
            <p:cNvSpPr>
              <a:spLocks/>
            </p:cNvSpPr>
            <p:nvPr/>
          </p:nvSpPr>
          <p:spPr>
            <a:xfrm>
              <a:off x="2931917" y="6270806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43" name="Rectangle 142"/>
            <p:cNvSpPr>
              <a:spLocks/>
            </p:cNvSpPr>
            <p:nvPr/>
          </p:nvSpPr>
          <p:spPr>
            <a:xfrm>
              <a:off x="4112424" y="626967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44" name="Rectangle 143"/>
            <p:cNvSpPr>
              <a:spLocks/>
            </p:cNvSpPr>
            <p:nvPr/>
          </p:nvSpPr>
          <p:spPr>
            <a:xfrm>
              <a:off x="5562608" y="6270806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45" name="Rectangle 144"/>
            <p:cNvSpPr>
              <a:spLocks/>
            </p:cNvSpPr>
            <p:nvPr/>
          </p:nvSpPr>
          <p:spPr>
            <a:xfrm>
              <a:off x="7063636" y="627085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46" name="Rectangle 145"/>
            <p:cNvSpPr>
              <a:spLocks/>
            </p:cNvSpPr>
            <p:nvPr/>
          </p:nvSpPr>
          <p:spPr>
            <a:xfrm>
              <a:off x="8609060" y="627085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147" name="Rectangle 146"/>
            <p:cNvSpPr>
              <a:spLocks/>
            </p:cNvSpPr>
            <p:nvPr/>
          </p:nvSpPr>
          <p:spPr>
            <a:xfrm>
              <a:off x="7326388" y="6089292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48" name="Rectangle 147"/>
            <p:cNvSpPr>
              <a:spLocks/>
            </p:cNvSpPr>
            <p:nvPr/>
          </p:nvSpPr>
          <p:spPr>
            <a:xfrm>
              <a:off x="8980073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E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761872" y="1546566"/>
          <a:ext cx="10677221" cy="4910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Potential 2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01615" y="751438"/>
            <a:ext cx="278402" cy="497148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Concept Recommendation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4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9" name="Graphic 8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3" name="Rectangle 12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5" name="Graphic 14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Golfers Rest EH394HD</a:t>
            </a:r>
          </a:p>
        </p:txBody>
      </p:sp>
      <p:graphicFrame>
        <p:nvGraphicFramePr>
          <p:cNvPr id="3" name="Chart 2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8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Mix of spend by customer segment in Punch site and local market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Local Market Profile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30" name="DisplayChart"/>
          <p:cNvGraphicFramePr/>
          <p:nvPr/>
        </p:nvGraphicFramePr>
        <p:xfrm>
          <a:off x="393876" y="1555554"/>
          <a:ext cx="4530948" cy="4913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2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3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4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5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9" name="Graphic 8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" name="Rectangle 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1" name="Graphic 10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3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Golfers Rest EH394HD</a:t>
            </a:r>
          </a:p>
        </p:txBody>
      </p:sp>
      <p:graphicFrame>
        <p:nvGraphicFramePr>
          <p:cNvPr id="36" name="Table 36"/>
          <p:cNvGraphicFramePr/>
          <p:nvPr/>
        </p:nvGraphicFramePr>
        <p:xfrm>
          <a:off x="5334000" y="2413000"/>
          <a:ext cx="5080000" cy="825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defTabSz="914400">
                        <a:defRPr sz="100" dirty="0"/>
                      </a:pP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Customer Count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Familiar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Occasional &amp; Local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Mid-Week Seniors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Part Of The Pub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Metro Sophisticates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Young &amp; Connected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Bubbly Weekenders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Upmarket Diners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Golfers Rest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333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2.61%</a:t>
                      </a:r>
                    </a:p>
                  </a:txBody>
                  <a:tcPr horzOverflow="overflow">
                    <a:solidFill>
                      <a:srgbClr val="5A8AC6">
                        <a:alpha val="78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4.11%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44.84%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3.22%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20.12%</a:t>
                      </a:r>
                    </a:p>
                  </a:txBody>
                  <a:tcPr horzOverflow="overflow">
                    <a:solidFill>
                      <a:srgbClr val="5A8AC6">
                        <a:alpha val="5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3.79%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10.79%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10.48%</a:t>
                      </a:r>
                    </a:p>
                  </a:txBody>
                  <a:tcPr horzOverflow="overflow">
                    <a:solidFill>
                      <a:srgbClr val="5A8AC6">
                        <a:alpha val="8313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110506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8.08%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5.92%</a:t>
                      </a:r>
                    </a:p>
                  </a:txBody>
                  <a:tcPr horzOverflow="overflow">
                    <a:solidFill>
                      <a:srgbClr val="5A8AC6">
                        <a:alpha val="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29.54%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11.18%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11.29%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11.62%</a:t>
                      </a:r>
                    </a:p>
                  </a:txBody>
                  <a:tcPr horzOverflow="overflow">
                    <a:solidFill>
                      <a:srgbClr val="5A8AC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7.15%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15.19%</a:t>
                      </a:r>
                    </a:p>
                  </a:txBody>
                  <a:tcPr horzOverflow="overflow">
                    <a:solidFill>
                      <a:srgbClr val="5A8AC6">
                        <a:alpha val="6392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Golfers Rest vs 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-5.47%</a:t>
                      </a:r>
                    </a:p>
                  </a:txBody>
                  <a:tcPr horzOverflow="overflow">
                    <a:solidFill>
                      <a:srgbClr val="5A8AC6">
                        <a:alpha val="8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-1.81%</a:t>
                      </a:r>
                    </a:p>
                  </a:txBody>
                  <a:tcPr horzOverflow="overflow">
                    <a:solidFill>
                      <a:srgbClr val="5A8AC6">
                        <a:alpha val="7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15.30%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-7.96%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8.83%</a:t>
                      </a:r>
                    </a:p>
                  </a:txBody>
                  <a:tcPr horzOverflow="overflow">
                    <a:solidFill>
                      <a:srgbClr val="F8696B">
                        <a:alpha val="7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-7.83%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3.64%</a:t>
                      </a:r>
                    </a:p>
                  </a:txBody>
                  <a:tcPr horzOverflow="overflow">
                    <a:solidFill>
                      <a:srgbClr val="F8696B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-4.71%</a:t>
                      </a:r>
                    </a:p>
                  </a:txBody>
                  <a:tcPr horzOverflow="overflow">
                    <a:solidFill>
                      <a:srgbClr val="5A8AC6">
                        <a:alpha val="8588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" name="Chart 2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Mix of spend by customer segment in Punch site and local competitors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Local Competitor Profiles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6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" name="Rectangle 4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6" name="Graphic 5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8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Golfers Rest EH394HD</a:t>
            </a:r>
          </a:p>
        </p:txBody>
      </p:sp>
      <p:graphicFrame>
        <p:nvGraphicFramePr>
          <p:cNvPr id="29" name="Table 29"/>
          <p:cNvGraphicFramePr/>
          <p:nvPr/>
        </p:nvGraphicFramePr>
        <p:xfrm>
          <a:off x="508000" y="14478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100" dirty="0"/>
                      </a:pP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Customer Count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Familiar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Occasional &amp; Local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Mid-Week Seniors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Part Of The Pub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Metro Sophisticates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Young &amp; Connected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Bubbly Weekenders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Upmarket Diners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Golfers Rest EH394HD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333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2.61%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4.11%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44.84%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3.22%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20.12%</a:t>
                      </a:r>
                    </a:p>
                  </a:txBody>
                  <a:tcPr horzOverflow="overflow">
                    <a:solidFill>
                      <a:srgbClr val="5A8AC6">
                        <a:alpha val="5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3.79%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10.79%</a:t>
                      </a:r>
                    </a:p>
                  </a:txBody>
                  <a:tcPr horzOverflow="overflow">
                    <a:solidFill>
                      <a:srgbClr val="5A8AC6">
                        <a:alpha val="8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10.48%</a:t>
                      </a:r>
                    </a:p>
                  </a:txBody>
                  <a:tcPr horzOverflow="overflow">
                    <a:solidFill>
                      <a:srgbClr val="5A8AC6">
                        <a:alpha val="8117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Golfers Rest EH394HD and 118 Chains in 1 Miles from 22/02/2023 - 14/02/2024 split by Day of Week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is customer spend distributed throughout the week for Golfers Rest EH394HD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Weekpart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118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Golfers Rest EH394HD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0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0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1691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customer numbers for Golfers Rest EH394HD and 118 Chains in 1 Miles from 22/02/2023 - 14/02/2024 and the number of visits made Per Annum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frequently per year do customers visit Golfers Rest EH394HD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Visit Frequency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118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Golfers Rest EH394HD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0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0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1691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ATV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ATV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118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Golfers Rest EH394HD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1691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market share spend for Golfers Rest EH394HD and 118 Chains in 1 Miles from 22/02/2023 - 14/02/2024 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market share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Share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118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Golfers Rest EH394HD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1691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Golfers Rest EH394HD and 118 Chains in 1 Miles from 22/02/2023 - 14/02/2024 split by Age Range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age profile of customers who visit Golfers Rest EH394HD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118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Golfers Rest EH394HD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0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810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Golfers Rest EH394HD and 118 Chains in 1 Miles from 22/02/2023 - 14/02/2024 split by Affluence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affluence of customers who visit Golfers Rest EH394HD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Affluence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118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Golfers Rest EH394HD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0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728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Golfers Rest EH394HD and 118 Chains in 1 Miles from 22/02/2023 - 14/02/2024 split by Gender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gender profile of customers who visit Golfers Rest EH394HD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Gender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118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Golfers Rest EH394HD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0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789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Golfers Rest EH394HD and 118 Chains in 1 Miles from 22/02/2023 - 14/02/2024 split by Segment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Custom segmentation profile of customers who visit Golfers Rest EH394HD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Punch Segmentation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118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Golfers Rest EH394HD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0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0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1691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/>
        </a:gradFill>
      </a:fillStyleLst>
      <a:lnStyleLst>
        <a:ln w="6350" cap="flat">
          <a:solidFill>
            <a:schemeClr val="phClr"/>
          </a:solidFill>
          <a:prstDash val="solid"/>
          <a:miter/>
          <a:headEnd type="none"/>
          <a:tailEnd type="none"/>
        </a:ln>
        <a:ln w="12700" cap="flat">
          <a:solidFill>
            <a:schemeClr val="phClr"/>
          </a:solidFill>
          <a:prstDash val="solid"/>
          <a:miter/>
          <a:headEnd type="none"/>
          <a:tailEnd type="none"/>
        </a:ln>
        <a:ln w="19050" cap="flat">
          <a:solidFill>
            <a:schemeClr val="phClr"/>
          </a:solidFill>
          <a:prstDash val="solid"/>
          <a:miter/>
          <a:headEnd type="none"/>
          <a:tailEnd type="none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8489</TotalTime>
  <Pages>0</Pages>
  <Words>1449</Words>
  <Characters>0</Characters>
  <Application>Microsoft Office PowerPoint</Application>
  <PresentationFormat>Widescreen</PresentationFormat>
  <Lines>0</Lines>
  <Paragraphs>529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Hospitality Data Insights Ltd</dc:creator>
  <cp:lastModifiedBy>Sally Young</cp:lastModifiedBy>
  <cp:revision>134</cp:revision>
  <dcterms:created xsi:type="dcterms:W3CDTF">2023-02-27T15:44:52Z</dcterms:created>
  <dcterms:modified xsi:type="dcterms:W3CDTF">2026-01-19T10:20:00Z</dcterms:modified>
</cp:coreProperties>
</file>