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0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</p:sldIdLst>
  <p:sldSz cx="12192000" cy="6858000"/>
  <p:notesSz cx="6858000" cy="9144000"/>
  <p:defaultTextStyle>
    <a:defPPr defTabSz="914400">
      <a:defRPr lang="en-US" dirty="0"/>
    </a:defPPr>
    <a:lvl1pPr marL="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561"/>
    <a:srgbClr val="D0CECE"/>
    <a:srgbClr val="FA8D38"/>
    <a:srgbClr val="666666"/>
    <a:srgbClr val="2EADE4"/>
    <a:srgbClr val="3A454F"/>
    <a:srgbClr val="FDBC05"/>
    <a:srgbClr val="4FC042"/>
    <a:srgbClr val="264FBF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906A44-D62B-413A-B150-31EA32DED264}" v="251" dt="2023-04-25T12:27:14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/>
    <p:restoredTop sz="94660"/>
  </p:normalViewPr>
  <p:slideViewPr>
    <p:cSldViewPr snapToGrid="0">
      <p:cViewPr varScale="1">
        <p:scale>
          <a:sx n="111" d="100"/>
          <a:sy n="111" d="100"/>
        </p:scale>
        <p:origin x="67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BD9-4C8C-9135-F2429E0D186F}"/>
              </c:ext>
            </c:extLst>
          </c:dPt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D9-4C8C-9135-F2429E0D186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Builders Arms EN61LR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0.1105</c:v>
                </c:pt>
                <c:pt idx="1">
                  <c:v>0.1159</c:v>
                </c:pt>
                <c:pt idx="2">
                  <c:v>0.11559999999999999</c:v>
                </c:pt>
                <c:pt idx="3">
                  <c:v>0.1003</c:v>
                </c:pt>
                <c:pt idx="4">
                  <c:v>0.17879999999999999</c:v>
                </c:pt>
                <c:pt idx="5">
                  <c:v>0.1489</c:v>
                </c:pt>
                <c:pt idx="6">
                  <c:v>0.2296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BD9-4C8C-9135-F2429E0D18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Builders Arms EN61LR</c:v>
                </c:pt>
                <c:pt idx="1">
                  <c:v>Category 2</c:v>
                </c:pt>
              </c:strCache>
            </c:strRef>
          </c:cat>
          <c:val>
            <c:numRef>
              <c:f>'Sheet1'!$D$2</c:f>
              <c:numCache>
                <c:formatCode>General</c:formatCode>
                <c:ptCount val="1"/>
                <c:pt idx="0">
                  <c:v>1.1563000000000001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7FF1-468B-B1E4-ED985A17E2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6BF-4344-A1E5-25F267C469FD}"/>
              </c:ext>
            </c:extLst>
          </c:dPt>
          <c:cat>
            <c:strRef>
              <c:f>'Sheet1'!$A$2</c:f>
              <c:strCache>
                <c:ptCount val="1"/>
                <c:pt idx="0">
                  <c:v>Builders Arms EN61LR</c:v>
                </c:pt>
              </c:strCache>
            </c:strRef>
          </c:cat>
          <c:val>
            <c:numRef>
              <c:f>'Sheet1'!$B$2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6BF-4344-A1E5-25F267C469F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05/03/2025 - 25/02/2026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</c:f>
              <c:strCache>
                <c:ptCount val="1"/>
                <c:pt idx="0">
                  <c:v>Builders Arms EN61LR</c:v>
                </c:pt>
              </c:strCache>
            </c:strRef>
          </c:cat>
          <c:val>
            <c:numRef>
              <c:f>'Sheet1'!$C$2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6BF-4344-A1E5-25F267C469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Builders Arms EN61LR</c:v>
                </c:pt>
                <c:pt idx="1">
                  <c:v>Category 2</c:v>
                </c:pt>
              </c:strCache>
            </c:strRef>
          </c:cat>
          <c:val>
            <c:numRef>
              <c:f>'Sheet1'!$D$2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EA48-4C12-B3F3-CCA2F942F9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FDB-488F-8E4C-55D1F1325C69}"/>
              </c:ext>
            </c:extLst>
          </c:dPt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FDB-488F-8E4C-55D1F1325C6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Builders Arms EN61LR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2.0400000000000001E-2</c:v>
                </c:pt>
                <c:pt idx="1">
                  <c:v>8.2900000000000001E-2</c:v>
                </c:pt>
                <c:pt idx="2">
                  <c:v>0.19139999999999999</c:v>
                </c:pt>
                <c:pt idx="3">
                  <c:v>0.15909999999999999</c:v>
                </c:pt>
                <c:pt idx="4">
                  <c:v>0.29909999999999998</c:v>
                </c:pt>
                <c:pt idx="5">
                  <c:v>0.10009999999999999</c:v>
                </c:pt>
                <c:pt idx="6">
                  <c:v>0.1467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FDB-488F-8E4C-55D1F1325C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18 to 24</c:v>
                </c:pt>
                <c:pt idx="1">
                  <c:v>25 to 34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2.0400000000000001E-2</c:v>
                </c:pt>
                <c:pt idx="1">
                  <c:v>8.2900000000000001E-2</c:v>
                </c:pt>
                <c:pt idx="2">
                  <c:v>0.19139999999999999</c:v>
                </c:pt>
                <c:pt idx="3">
                  <c:v>0.15909999999999999</c:v>
                </c:pt>
                <c:pt idx="4">
                  <c:v>0.29909999999999998</c:v>
                </c:pt>
                <c:pt idx="5">
                  <c:v>0.10009999999999999</c:v>
                </c:pt>
                <c:pt idx="6">
                  <c:v>0.1467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76D0-4B7D-B06B-3A7C63AC31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Mon</c:v>
                </c:pt>
                <c:pt idx="1">
                  <c:v>Tue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0.1105</c:v>
                </c:pt>
                <c:pt idx="1">
                  <c:v>0.1159</c:v>
                </c:pt>
                <c:pt idx="2">
                  <c:v>0.11559999999999999</c:v>
                </c:pt>
                <c:pt idx="3">
                  <c:v>0.1003</c:v>
                </c:pt>
                <c:pt idx="4">
                  <c:v>0.17879999999999999</c:v>
                </c:pt>
                <c:pt idx="5">
                  <c:v>0.1489</c:v>
                </c:pt>
                <c:pt idx="6">
                  <c:v>0.2296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4815-408D-B2B2-DBD7FEC796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482-4397-BE7E-077B5B94B62E}"/>
              </c:ext>
            </c:extLst>
          </c:dPt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82-4397-BE7E-077B5B94B62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Builders Arms EN61LR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'Sheet1'!$C$2:$C$4</c:f>
              <c:numCache>
                <c:formatCode>General</c:formatCode>
                <c:ptCount val="3"/>
                <c:pt idx="0">
                  <c:v>0.66479999999999995</c:v>
                </c:pt>
                <c:pt idx="1">
                  <c:v>0.21609999999999999</c:v>
                </c:pt>
                <c:pt idx="2">
                  <c:v>0.11899999999999999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482-4397-BE7E-077B5B94B6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High Income</c:v>
                </c:pt>
                <c:pt idx="1">
                  <c:v>Medium Income</c:v>
                </c:pt>
              </c:strCache>
            </c:strRef>
          </c:cat>
          <c:val>
            <c:numRef>
              <c:f>'Sheet1'!$D$2:$D$4</c:f>
              <c:numCache>
                <c:formatCode>General</c:formatCode>
                <c:ptCount val="3"/>
                <c:pt idx="0">
                  <c:v>0.66479999999999995</c:v>
                </c:pt>
                <c:pt idx="1">
                  <c:v>0.21609999999999999</c:v>
                </c:pt>
                <c:pt idx="2">
                  <c:v>0.11899999999999999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5085-44DA-A675-DA6FCFFF4F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EAC-4682-9EA7-7D06A01A8F70}"/>
              </c:ext>
            </c:extLst>
          </c:dPt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'Sheet1'!$B$2:$B$3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AC-4682-9EA7-7D06A01A8F7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Builders Arms EN61LR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'Sheet1'!$C$2:$C$3</c:f>
              <c:numCache>
                <c:formatCode>General</c:formatCode>
                <c:ptCount val="2"/>
                <c:pt idx="0">
                  <c:v>0.309</c:v>
                </c:pt>
                <c:pt idx="1">
                  <c:v>0.69089999999999996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EAC-4682-9EA7-7D06A01A8F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'Sheet1'!$D$2:$D$3</c:f>
              <c:numCache>
                <c:formatCode>General</c:formatCode>
                <c:ptCount val="2"/>
                <c:pt idx="0">
                  <c:v>0.309</c:v>
                </c:pt>
                <c:pt idx="1">
                  <c:v>0.69089999999999996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0FBA-4C68-9368-137EE8A8E8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6AC-4C96-A244-6514DF9D19D8}"/>
              </c:ext>
            </c:extLst>
          </c:dPt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2-06AC-4C96-A244-6514DF9D19D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Builders Arms EN61LR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4.9799999999999997E-2</c:v>
                </c:pt>
                <c:pt idx="1">
                  <c:v>7.0099999999999996E-2</c:v>
                </c:pt>
                <c:pt idx="2">
                  <c:v>0.19450000000000001</c:v>
                </c:pt>
                <c:pt idx="3">
                  <c:v>9.6299999999999997E-2</c:v>
                </c:pt>
                <c:pt idx="4">
                  <c:v>8.9599999999999999E-2</c:v>
                </c:pt>
                <c:pt idx="5">
                  <c:v>8.4900000000000003E-2</c:v>
                </c:pt>
                <c:pt idx="6">
                  <c:v>4.1300000000000003E-2</c:v>
                </c:pt>
                <c:pt idx="7">
                  <c:v>0.37319999999999998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6AC-4C96-A244-6514DF9D19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Family Familiar</c:v>
                </c:pt>
                <c:pt idx="1">
                  <c:v>Occasional &amp; Local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67A2-44A5-993F-5F16F9D1EA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8D3-4D82-BE57-97AB050C3531}"/>
              </c:ext>
            </c:extLst>
          </c:dPt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D3-4D82-BE57-97AB050C353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Builders Arms EN61LR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0.37230000000000002</c:v>
                </c:pt>
                <c:pt idx="1">
                  <c:v>0.30380000000000001</c:v>
                </c:pt>
                <c:pt idx="2">
                  <c:v>0.12540000000000001</c:v>
                </c:pt>
                <c:pt idx="3">
                  <c:v>0.1211</c:v>
                </c:pt>
                <c:pt idx="4">
                  <c:v>4.3299999999999998E-2</c:v>
                </c:pt>
                <c:pt idx="5">
                  <c:v>7.0000000000000001E-3</c:v>
                </c:pt>
                <c:pt idx="6">
                  <c:v>2.6700000000000002E-2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D3-4D82-BE57-97AB050C35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0-1 Mile</c:v>
                </c:pt>
                <c:pt idx="1">
                  <c:v>1-3 Miles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0.37230000000000002</c:v>
                </c:pt>
                <c:pt idx="1">
                  <c:v>0.30380000000000001</c:v>
                </c:pt>
                <c:pt idx="2">
                  <c:v>0.12540000000000001</c:v>
                </c:pt>
                <c:pt idx="3">
                  <c:v>0.1211</c:v>
                </c:pt>
                <c:pt idx="4">
                  <c:v>4.3299999999999998E-2</c:v>
                </c:pt>
                <c:pt idx="5">
                  <c:v>7.0000000000000001E-3</c:v>
                </c:pt>
                <c:pt idx="6">
                  <c:v>2.6700000000000002E-2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A282-4396-ACB2-3073D7E34F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Latitude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</c:f>
              <c:strCache>
                <c:ptCount val="1"/>
                <c:pt idx="0">
                  <c:v>Builders Arms EN61LR</c:v>
                </c:pt>
              </c:strCache>
            </c:strRef>
          </c:cat>
          <c:val>
            <c:numRef>
              <c:f>'Sheet1'!$F$2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53-4103-AD53-48CB06B9B4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28160"/>
        <c:axId val="156329408"/>
      </c:barChart>
      <c:catAx>
        <c:axId val="156328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9408"/>
        <c:crosses val="autoZero"/>
        <c:auto val="1"/>
        <c:lblAlgn val="ctr"/>
        <c:lblOffset val="100"/>
        <c:noMultiLvlLbl val="0"/>
      </c:catAx>
      <c:valAx>
        <c:axId val="15632940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8160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B6F-469D-9679-87347DC27B6B}"/>
              </c:ext>
            </c:extLst>
          </c:dPt>
          <c:cat>
            <c:strRef>
              <c:f>'Sheet1'!$A$2</c:f>
              <c:strCache>
                <c:ptCount val="1"/>
                <c:pt idx="0">
                  <c:v>Builders Arms EN61LR</c:v>
                </c:pt>
              </c:strCache>
            </c:strRef>
          </c:cat>
          <c:val>
            <c:numRef>
              <c:f>'Sheet1'!$B$2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6F-469D-9679-87347DC27B6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05/03/2025 - 25/02/2026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</c:f>
              <c:strCache>
                <c:ptCount val="1"/>
                <c:pt idx="0">
                  <c:v>Builders Arms EN61LR</c:v>
                </c:pt>
              </c:strCache>
            </c:strRef>
          </c:cat>
          <c:val>
            <c:numRef>
              <c:f>'Sheet1'!$C$2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B6F-469D-9679-87347DC27B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Builders Arms EN61LR</c:v>
                </c:pt>
                <c:pt idx="1">
                  <c:v>Category 2</c:v>
                </c:pt>
              </c:strCache>
            </c:strRef>
          </c:cat>
          <c:val>
            <c:numRef>
              <c:f>'Sheet1'!$D$2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BE51-460C-A11C-66436DDE34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741-4B6C-BA32-251971BC205F}"/>
              </c:ext>
            </c:extLst>
          </c:dPt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41-4B6C-BA32-251971BC205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Builders Arms EN61LR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0.4622</c:v>
                </c:pt>
                <c:pt idx="1">
                  <c:v>0.30719999999999997</c:v>
                </c:pt>
                <c:pt idx="2">
                  <c:v>9.3200000000000005E-2</c:v>
                </c:pt>
                <c:pt idx="3">
                  <c:v>5.62E-2</c:v>
                </c:pt>
                <c:pt idx="4">
                  <c:v>8.09E-2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741-4B6C-BA32-251971BC20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Once Per Year</c:v>
                </c:pt>
                <c:pt idx="1">
                  <c:v>2-3 Times Per Year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0.4622</c:v>
                </c:pt>
                <c:pt idx="1">
                  <c:v>0.30719999999999997</c:v>
                </c:pt>
                <c:pt idx="2">
                  <c:v>9.3200000000000005E-2</c:v>
                </c:pt>
                <c:pt idx="3">
                  <c:v>5.62E-2</c:v>
                </c:pt>
                <c:pt idx="4">
                  <c:v>8.09E-2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A3C9-4D72-B180-0D9AA67BC6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991-4D3A-94C0-44ABE3721D27}"/>
              </c:ext>
            </c:extLst>
          </c:dPt>
          <c:cat>
            <c:strRef>
              <c:f>'Sheet1'!$A$2</c:f>
              <c:strCache>
                <c:ptCount val="1"/>
                <c:pt idx="0">
                  <c:v>Builders Arms EN61LR</c:v>
                </c:pt>
              </c:strCache>
            </c:strRef>
          </c:cat>
          <c:val>
            <c:numRef>
              <c:f>'Sheet1'!$B$2</c:f>
              <c:numCache>
                <c:formatCode>General</c:formatCode>
                <c:ptCount val="1"/>
                <c:pt idx="0">
                  <c:v>17.456600000000002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91-4D3A-94C0-44ABE3721D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05/03/2025 - 25/02/2026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</c:f>
              <c:strCache>
                <c:ptCount val="1"/>
                <c:pt idx="0">
                  <c:v>Builders Arms EN61LR</c:v>
                </c:pt>
              </c:strCache>
            </c:strRef>
          </c:cat>
          <c:val>
            <c:numRef>
              <c:f>'Sheet1'!$C$2</c:f>
              <c:numCache>
                <c:formatCode>General</c:formatCode>
                <c:ptCount val="1"/>
                <c:pt idx="0">
                  <c:v>18.6129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991-4D3A-94C0-44ABE3721D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ln>
            <a:headEnd type="none"/>
            <a:tailEnd type="none"/>
          </a:ln>
        </p:spPr>
        <p:txBody>
          <a:bodyPr wrap="square" anchor="b"/>
          <a:lstStyle>
            <a:lvl1pPr algn="ctr"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ln>
            <a:headEnd type="none"/>
            <a:tailEnd type="none"/>
          </a:ln>
        </p:spPr>
        <p:txBody>
          <a:bodyPr wrap="square"/>
          <a:lstStyle>
            <a:lvl1pPr marL="0" indent="0" algn="ctr">
              <a:buNone/>
              <a:defRPr sz="2400" dirty="0"/>
            </a:lvl1pPr>
            <a:lvl2pPr marL="457200" indent="0" algn="ctr">
              <a:buNone/>
              <a:defRPr sz="2000" dirty="0"/>
            </a:lvl2pPr>
            <a:lvl3pPr marL="914400" indent="0" algn="ctr">
              <a:buNone/>
              <a:defRPr sz="1800" dirty="0"/>
            </a:lvl3pPr>
            <a:lvl4pPr marL="1371600" indent="0" algn="ctr">
              <a:buNone/>
              <a:defRPr sz="1600" dirty="0"/>
            </a:lvl4pPr>
            <a:lvl5pPr marL="1828800" indent="0" algn="ctr">
              <a:buNone/>
              <a:defRPr sz="1600" dirty="0"/>
            </a:lvl5pPr>
            <a:lvl6pPr marL="2286000" indent="0" algn="ctr">
              <a:buNone/>
              <a:defRPr sz="1600" dirty="0"/>
            </a:lvl6pPr>
            <a:lvl7pPr marL="2743200" indent="0" algn="ctr">
              <a:buNone/>
              <a:defRPr sz="1600" dirty="0"/>
            </a:lvl7pPr>
            <a:lvl8pPr marL="3200400" indent="0" algn="ctr">
              <a:buNone/>
              <a:defRPr sz="1600" dirty="0"/>
            </a:lvl8pPr>
            <a:lvl9pPr marL="3657600" indent="0" algn="ctr">
              <a:buNone/>
              <a:defRPr sz="1600" dirty="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27/03/2026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27/03/2026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27/03/2026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27/03/2026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2400" dirty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27/03/2026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27/03/2026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27/03/2026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27/03/2026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27/03/2026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>
              <a:defRPr sz="3200" dirty="0"/>
            </a:lvl1pPr>
            <a:lvl2pPr>
              <a:defRPr sz="2800" dirty="0"/>
            </a:lvl2pPr>
            <a:lvl3pPr>
              <a:defRPr sz="2400" dirty="0"/>
            </a:lvl3pPr>
            <a:lvl4pPr>
              <a:defRPr sz="2000" dirty="0"/>
            </a:lvl4pPr>
            <a:lvl5pPr>
              <a:defRPr sz="2000" dirty="0"/>
            </a:lvl5pPr>
            <a:lvl6pPr>
              <a:defRPr sz="2000" dirty="0"/>
            </a:lvl6pPr>
            <a:lvl7pPr>
              <a:defRPr sz="2000" dirty="0"/>
            </a:lvl7pPr>
            <a:lvl8pPr>
              <a:defRPr sz="2000" dirty="0"/>
            </a:lvl8pPr>
            <a:lvl9pPr>
              <a:defRPr sz="2000" dirty="0"/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27/03/2026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3200" dirty="0"/>
            </a:lvl1pPr>
            <a:lvl2pPr marL="457200" indent="0">
              <a:buNone/>
              <a:defRPr sz="2800" dirty="0"/>
            </a:lvl2pPr>
            <a:lvl3pPr marL="914400" indent="0">
              <a:buNone/>
              <a:defRPr sz="2400" dirty="0"/>
            </a:lvl3pPr>
            <a:lvl4pPr marL="1371600" indent="0">
              <a:buNone/>
              <a:defRPr sz="2000" dirty="0"/>
            </a:lvl4pPr>
            <a:lvl5pPr marL="1828800" indent="0">
              <a:buNone/>
              <a:defRPr sz="2000" dirty="0"/>
            </a:lvl5pPr>
            <a:lvl6pPr marL="2286000" indent="0">
              <a:buNone/>
              <a:defRPr sz="2000" dirty="0"/>
            </a:lvl6pPr>
            <a:lvl7pPr marL="2743200" indent="0">
              <a:buNone/>
              <a:defRPr sz="2000" dirty="0"/>
            </a:lvl7pPr>
            <a:lvl8pPr marL="3200400" indent="0">
              <a:buNone/>
              <a:defRPr sz="2000" dirty="0"/>
            </a:lvl8pPr>
            <a:lvl9pPr marL="3657600" indent="0">
              <a:buNone/>
              <a:defRPr sz="2000" dirty="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27/03/2026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>
            <a:normAutofit/>
          </a:bodyPr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l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0A778-0017-4C63-95AB-A5EF0DCCE56C}" type="datetimeFigureOut">
              <a:rPr lang="en-GB" dirty="0"/>
              <a:t>27/03/2026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>
        <a:lnSpc>
          <a:spcPct val="90000"/>
        </a:lnSpc>
        <a:spcBef>
          <a:spcPct val="0"/>
        </a:spcBef>
        <a:buNone/>
        <a:defRPr sz="44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 defTabSz="914400">
        <a:defRPr lang="en-US" dirty="0"/>
      </a:defPPr>
      <a:lvl1pPr marL="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18" Type="http://schemas.openxmlformats.org/officeDocument/2006/relationships/image" Target="../media/image17.sv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24" Type="http://schemas.openxmlformats.org/officeDocument/2006/relationships/image" Target="../media/image23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svg"/><Relationship Id="rId14" Type="http://schemas.openxmlformats.org/officeDocument/2006/relationships/image" Target="../media/image13.svg"/><Relationship Id="rId22" Type="http://schemas.openxmlformats.org/officeDocument/2006/relationships/image" Target="../media/image21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33.xml"/><Relationship Id="rId7" Type="http://schemas.openxmlformats.org/officeDocument/2006/relationships/image" Target="../media/image20.svg"/><Relationship Id="rId12" Type="http://schemas.openxmlformats.org/officeDocument/2006/relationships/chart" Target="../charts/chart36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35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34.xml"/><Relationship Id="rId9" Type="http://schemas.openxmlformats.org/officeDocument/2006/relationships/image" Target="../media/image22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26.svg"/><Relationship Id="rId7" Type="http://schemas.openxmlformats.org/officeDocument/2006/relationships/image" Target="../media/image22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svg"/><Relationship Id="rId4" Type="http://schemas.openxmlformats.org/officeDocument/2006/relationships/image" Target="../media/image19.svg"/><Relationship Id="rId9" Type="http://schemas.openxmlformats.org/officeDocument/2006/relationships/image" Target="../media/image2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chart" Target="../charts/chart37.xml"/><Relationship Id="rId7" Type="http://schemas.openxmlformats.org/officeDocument/2006/relationships/image" Target="../media/image21.svg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svg"/><Relationship Id="rId10" Type="http://schemas.openxmlformats.org/officeDocument/2006/relationships/chart" Target="../charts/chart38.xml"/><Relationship Id="rId4" Type="http://schemas.openxmlformats.org/officeDocument/2006/relationships/image" Target="../media/image2.svg"/><Relationship Id="rId9" Type="http://schemas.openxmlformats.org/officeDocument/2006/relationships/image" Target="../media/image2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39.xml"/><Relationship Id="rId7" Type="http://schemas.openxmlformats.org/officeDocument/2006/relationships/image" Target="../media/image20.svg"/><Relationship Id="rId12" Type="http://schemas.openxmlformats.org/officeDocument/2006/relationships/chart" Target="../charts/chart42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41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40.xml"/><Relationship Id="rId9" Type="http://schemas.openxmlformats.org/officeDocument/2006/relationships/image" Target="../media/image22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svg"/><Relationship Id="rId4" Type="http://schemas.openxmlformats.org/officeDocument/2006/relationships/image" Target="../media/image2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1.xml"/><Relationship Id="rId7" Type="http://schemas.openxmlformats.org/officeDocument/2006/relationships/image" Target="../media/image20.svg"/><Relationship Id="rId12" Type="http://schemas.openxmlformats.org/officeDocument/2006/relationships/chart" Target="../charts/chart4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3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2.xml"/><Relationship Id="rId9" Type="http://schemas.openxmlformats.org/officeDocument/2006/relationships/image" Target="../media/image2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5.xml"/><Relationship Id="rId7" Type="http://schemas.openxmlformats.org/officeDocument/2006/relationships/image" Target="../media/image20.svg"/><Relationship Id="rId12" Type="http://schemas.openxmlformats.org/officeDocument/2006/relationships/chart" Target="../charts/chart8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7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6.xml"/><Relationship Id="rId9" Type="http://schemas.openxmlformats.org/officeDocument/2006/relationships/image" Target="../media/image2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9.xml"/><Relationship Id="rId7" Type="http://schemas.openxmlformats.org/officeDocument/2006/relationships/image" Target="../media/image20.svg"/><Relationship Id="rId12" Type="http://schemas.openxmlformats.org/officeDocument/2006/relationships/chart" Target="../charts/chart12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11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10.xml"/><Relationship Id="rId9" Type="http://schemas.openxmlformats.org/officeDocument/2006/relationships/image" Target="../media/image2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13.xml"/><Relationship Id="rId7" Type="http://schemas.openxmlformats.org/officeDocument/2006/relationships/image" Target="../media/image20.svg"/><Relationship Id="rId12" Type="http://schemas.openxmlformats.org/officeDocument/2006/relationships/chart" Target="../charts/chart16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15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14.xml"/><Relationship Id="rId9" Type="http://schemas.openxmlformats.org/officeDocument/2006/relationships/image" Target="../media/image2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17.xml"/><Relationship Id="rId7" Type="http://schemas.openxmlformats.org/officeDocument/2006/relationships/image" Target="../media/image20.svg"/><Relationship Id="rId12" Type="http://schemas.openxmlformats.org/officeDocument/2006/relationships/chart" Target="../charts/chart20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19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18.xml"/><Relationship Id="rId9" Type="http://schemas.openxmlformats.org/officeDocument/2006/relationships/image" Target="../media/image2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21.xml"/><Relationship Id="rId7" Type="http://schemas.openxmlformats.org/officeDocument/2006/relationships/image" Target="../media/image20.svg"/><Relationship Id="rId12" Type="http://schemas.openxmlformats.org/officeDocument/2006/relationships/chart" Target="../charts/chart24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23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22.xml"/><Relationship Id="rId9" Type="http://schemas.openxmlformats.org/officeDocument/2006/relationships/image" Target="../media/image2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25.xml"/><Relationship Id="rId7" Type="http://schemas.openxmlformats.org/officeDocument/2006/relationships/image" Target="../media/image20.svg"/><Relationship Id="rId12" Type="http://schemas.openxmlformats.org/officeDocument/2006/relationships/chart" Target="../charts/chart28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27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26.xml"/><Relationship Id="rId9" Type="http://schemas.openxmlformats.org/officeDocument/2006/relationships/image" Target="../media/image2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29.xml"/><Relationship Id="rId7" Type="http://schemas.openxmlformats.org/officeDocument/2006/relationships/image" Target="../media/image20.svg"/><Relationship Id="rId12" Type="http://schemas.openxmlformats.org/officeDocument/2006/relationships/chart" Target="../charts/chart32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31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30.xml"/><Relationship Id="rId9" Type="http://schemas.openxmlformats.org/officeDocument/2006/relationships/image" Target="../media/image2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mmaryTopBar"/>
          <p:cNvSpPr>
            <a:spLocks/>
          </p:cNvSpPr>
          <p:nvPr/>
        </p:nvSpPr>
        <p:spPr>
          <a:xfrm flipH="1">
            <a:off x="10385730" y="1318182"/>
            <a:ext cx="1577710" cy="566023"/>
          </a:xfrm>
          <a:prstGeom prst="parallelogram">
            <a:avLst>
              <a:gd name="adj" fmla="val 0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4" name="Rectangle 43"/>
          <p:cNvSpPr>
            <a:spLocks/>
          </p:cNvSpPr>
          <p:nvPr/>
        </p:nvSpPr>
        <p:spPr>
          <a:xfrm>
            <a:off x="221673" y="1939859"/>
            <a:ext cx="11741767" cy="3898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pic>
        <p:nvPicPr>
          <p:cNvPr id="7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212804" y="1947309"/>
            <a:ext cx="9576819" cy="430290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9" name="Rectangle 108"/>
          <p:cNvSpPr>
            <a:spLocks/>
          </p:cNvSpPr>
          <p:nvPr/>
        </p:nvSpPr>
        <p:spPr>
          <a:xfrm>
            <a:off x="8582436" y="1944847"/>
            <a:ext cx="1225221" cy="40836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4000">
                <a:srgbClr val="F2F2F2"/>
              </a:gs>
            </a:gsLst>
            <a:lin ang="0"/>
          </a:gra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Station"/>
          <p:cNvSpPr>
            <a:spLocks/>
          </p:cNvSpPr>
          <p:nvPr/>
        </p:nvSpPr>
        <p:spPr>
          <a:xfrm>
            <a:off x="1862138" y="5638867"/>
            <a:ext cx="10096802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>
          <a:xfrm>
            <a:off x="5265962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56" name="Rectangle 55"/>
          <p:cNvSpPr>
            <a:spLocks/>
          </p:cNvSpPr>
          <p:nvPr/>
        </p:nvSpPr>
        <p:spPr>
          <a:xfrm>
            <a:off x="5265962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4" name="Rectangle 73"/>
          <p:cNvSpPr>
            <a:spLocks/>
          </p:cNvSpPr>
          <p:nvPr/>
        </p:nvSpPr>
        <p:spPr>
          <a:xfrm>
            <a:off x="5265962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5" name="Rectangle 74"/>
          <p:cNvSpPr>
            <a:spLocks/>
          </p:cNvSpPr>
          <p:nvPr/>
        </p:nvSpPr>
        <p:spPr>
          <a:xfrm>
            <a:off x="7178484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9" name="Rectangle 78"/>
          <p:cNvSpPr>
            <a:spLocks/>
          </p:cNvSpPr>
          <p:nvPr/>
        </p:nvSpPr>
        <p:spPr>
          <a:xfrm>
            <a:off x="7178484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0" name="Rectangle 79"/>
          <p:cNvSpPr>
            <a:spLocks/>
          </p:cNvSpPr>
          <p:nvPr/>
        </p:nvSpPr>
        <p:spPr>
          <a:xfrm>
            <a:off x="7178484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6" name="summaryTopBar"/>
          <p:cNvSpPr>
            <a:spLocks/>
          </p:cNvSpPr>
          <p:nvPr/>
        </p:nvSpPr>
        <p:spPr>
          <a:xfrm>
            <a:off x="4709160" y="1318182"/>
            <a:ext cx="7178639" cy="566023"/>
          </a:xfrm>
          <a:prstGeom prst="parallelogram">
            <a:avLst>
              <a:gd name="adj" fmla="val 47718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0" name="Station"/>
          <p:cNvSpPr>
            <a:spLocks/>
          </p:cNvSpPr>
          <p:nvPr/>
        </p:nvSpPr>
        <p:spPr>
          <a:xfrm>
            <a:off x="1975067" y="5717774"/>
            <a:ext cx="7753661" cy="537886"/>
          </a:xfrm>
          <a:prstGeom prst="parallelogram">
            <a:avLst>
              <a:gd name="adj" fmla="val 47135"/>
            </a:avLst>
          </a:prstGeom>
          <a:solidFill>
            <a:schemeClr val="bg2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3" name="Rectangle 42"/>
          <p:cNvSpPr>
            <a:spLocks/>
          </p:cNvSpPr>
          <p:nvPr/>
        </p:nvSpPr>
        <p:spPr>
          <a:xfrm>
            <a:off x="11364686" y="5636926"/>
            <a:ext cx="757238" cy="424421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5" name="competitorsWrap"/>
          <p:cNvSpPr>
            <a:spLocks/>
          </p:cNvSpPr>
          <p:nvPr/>
        </p:nvSpPr>
        <p:spPr>
          <a:xfrm>
            <a:off x="9137927" y="2098197"/>
            <a:ext cx="2654470" cy="3729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9300911" y="4720490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9300911" y="3636732"/>
            <a:ext cx="2333001" cy="9027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4" name="Competitor3Postcode"/>
          <p:cNvSpPr txBox="1">
            <a:spLocks noChangeArrowheads="1"/>
          </p:cNvSpPr>
          <p:nvPr/>
        </p:nvSpPr>
        <p:spPr>
          <a:xfrm>
            <a:off x="9637288" y="5044525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15" name="Competitor3"/>
          <p:cNvSpPr txBox="1">
            <a:spLocks noChangeArrowheads="1"/>
          </p:cNvSpPr>
          <p:nvPr/>
        </p:nvSpPr>
        <p:spPr>
          <a:xfrm>
            <a:off x="9637288" y="479983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18" name="CAMEOValue"/>
          <p:cNvSpPr txBox="1">
            <a:spLocks noChangeArrowheads="1"/>
          </p:cNvSpPr>
          <p:nvPr/>
        </p:nvSpPr>
        <p:spPr>
          <a:xfrm>
            <a:off x="7292475" y="3842956"/>
            <a:ext cx="1164101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30.85%</a:t>
            </a:r>
          </a:p>
        </p:txBody>
      </p:sp>
      <p:sp>
        <p:nvSpPr>
          <p:cNvPr id="19" name="CAMEO"/>
          <p:cNvSpPr txBox="1">
            <a:spLocks noChangeArrowheads="1"/>
          </p:cNvSpPr>
          <p:nvPr/>
        </p:nvSpPr>
        <p:spPr>
          <a:xfrm>
            <a:off x="7292475" y="4070495"/>
            <a:ext cx="59182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Flourishing Society</a:t>
            </a:r>
          </a:p>
        </p:txBody>
      </p:sp>
      <p:sp>
        <p:nvSpPr>
          <p:cNvPr id="21" name="Gender"/>
          <p:cNvSpPr txBox="1">
            <a:spLocks noChangeArrowheads="1"/>
          </p:cNvSpPr>
          <p:nvPr/>
        </p:nvSpPr>
        <p:spPr>
          <a:xfrm>
            <a:off x="7292475" y="2926084"/>
            <a:ext cx="577402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Male</a:t>
            </a:r>
          </a:p>
        </p:txBody>
      </p:sp>
      <p:sp>
        <p:nvSpPr>
          <p:cNvPr id="50" name="Station"/>
          <p:cNvSpPr>
            <a:spLocks/>
          </p:cNvSpPr>
          <p:nvPr/>
        </p:nvSpPr>
        <p:spPr>
          <a:xfrm>
            <a:off x="133783" y="1528498"/>
            <a:ext cx="4735307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ATV"/>
          <p:cNvSpPr txBox="1">
            <a:spLocks noChangeArrowheads="1"/>
          </p:cNvSpPr>
          <p:nvPr/>
        </p:nvSpPr>
        <p:spPr>
          <a:xfrm>
            <a:off x="5367827" y="2692634"/>
            <a:ext cx="904415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£18.61</a:t>
            </a:r>
          </a:p>
        </p:txBody>
      </p:sp>
      <p:sp>
        <p:nvSpPr>
          <p:cNvPr id="29" name="TVRegion"/>
          <p:cNvSpPr txBox="1">
            <a:spLocks noChangeArrowheads="1"/>
          </p:cNvSpPr>
          <p:nvPr/>
        </p:nvSpPr>
        <p:spPr>
          <a:xfrm>
            <a:off x="8731095" y="1539085"/>
            <a:ext cx="742511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London</a:t>
            </a:r>
          </a:p>
        </p:txBody>
      </p:sp>
      <p:sp>
        <p:nvSpPr>
          <p:cNvPr id="20" name="GenderValue"/>
          <p:cNvSpPr txBox="1">
            <a:spLocks noChangeArrowheads="1"/>
          </p:cNvSpPr>
          <p:nvPr/>
        </p:nvSpPr>
        <p:spPr>
          <a:xfrm>
            <a:off x="7292475" y="2695639"/>
            <a:ext cx="11496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69.09%</a:t>
            </a:r>
          </a:p>
        </p:txBody>
      </p:sp>
      <p:sp>
        <p:nvSpPr>
          <p:cNvPr id="30" name="StationDistance"/>
          <p:cNvSpPr txBox="1">
            <a:spLocks noChangeArrowheads="1"/>
          </p:cNvSpPr>
          <p:nvPr/>
        </p:nvSpPr>
        <p:spPr>
          <a:xfrm>
            <a:off x="2493387" y="5943449"/>
            <a:ext cx="110479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Potters Bar(1.26 miles)</a:t>
            </a:r>
          </a:p>
        </p:txBody>
      </p:sp>
      <p:sp>
        <p:nvSpPr>
          <p:cNvPr id="31" name="NearestStation"/>
          <p:cNvSpPr txBox="1">
            <a:spLocks noChangeArrowheads="1"/>
          </p:cNvSpPr>
          <p:nvPr/>
        </p:nvSpPr>
        <p:spPr>
          <a:xfrm>
            <a:off x="2505981" y="5792500"/>
            <a:ext cx="98135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Nearest Station</a:t>
            </a:r>
          </a:p>
        </p:txBody>
      </p:sp>
      <p:sp>
        <p:nvSpPr>
          <p:cNvPr id="32" name="Urbanicity"/>
          <p:cNvSpPr txBox="1">
            <a:spLocks noChangeArrowheads="1"/>
          </p:cNvSpPr>
          <p:nvPr/>
        </p:nvSpPr>
        <p:spPr>
          <a:xfrm>
            <a:off x="10519212" y="1539085"/>
            <a:ext cx="78258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Urban city and town</a:t>
            </a:r>
          </a:p>
        </p:txBody>
      </p:sp>
      <p:sp>
        <p:nvSpPr>
          <p:cNvPr id="33" name="Region"/>
          <p:cNvSpPr txBox="1">
            <a:spLocks noChangeArrowheads="1"/>
          </p:cNvSpPr>
          <p:nvPr/>
        </p:nvSpPr>
        <p:spPr>
          <a:xfrm>
            <a:off x="6944775" y="1539085"/>
            <a:ext cx="596638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East of England</a:t>
            </a:r>
          </a:p>
        </p:txBody>
      </p:sp>
      <p:sp>
        <p:nvSpPr>
          <p:cNvPr id="34" name="WorkArea"/>
          <p:cNvSpPr txBox="1">
            <a:spLocks noChangeArrowheads="1"/>
          </p:cNvSpPr>
          <p:nvPr/>
        </p:nvSpPr>
        <p:spPr>
          <a:xfrm>
            <a:off x="5157478" y="1539085"/>
            <a:ext cx="76655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London</a:t>
            </a:r>
          </a:p>
        </p:txBody>
      </p:sp>
      <p:sp>
        <p:nvSpPr>
          <p:cNvPr id="35" name="Postcode"/>
          <p:cNvSpPr txBox="1">
            <a:spLocks noChangeArrowheads="1"/>
          </p:cNvSpPr>
          <p:nvPr/>
        </p:nvSpPr>
        <p:spPr>
          <a:xfrm>
            <a:off x="828640" y="1725868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EN61LR</a:t>
            </a:r>
          </a:p>
        </p:txBody>
      </p:sp>
      <p:sp>
        <p:nvSpPr>
          <p:cNvPr id="36" name="ChainName"/>
          <p:cNvSpPr txBox="1">
            <a:spLocks noChangeArrowheads="1"/>
          </p:cNvSpPr>
          <p:nvPr/>
        </p:nvSpPr>
        <p:spPr>
          <a:xfrm>
            <a:off x="2090758" y="1723679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McMullens</a:t>
            </a:r>
          </a:p>
        </p:txBody>
      </p:sp>
      <p:sp>
        <p:nvSpPr>
          <p:cNvPr id="37" name="VenueName"/>
          <p:cNvSpPr txBox="1">
            <a:spLocks noChangeArrowheads="1"/>
          </p:cNvSpPr>
          <p:nvPr/>
        </p:nvSpPr>
        <p:spPr>
          <a:xfrm>
            <a:off x="829599" y="1416348"/>
            <a:ext cx="1778000" cy="307777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400" dirty="0">
                <a:latin typeface="Montserrat"/>
              </a:rPr>
              <a:t>Builders Arms EN61LR</a:t>
            </a:r>
          </a:p>
        </p:txBody>
      </p:sp>
      <p:sp>
        <p:nvSpPr>
          <p:cNvPr id="45" name="Rectangle 44"/>
          <p:cNvSpPr>
            <a:spLocks/>
          </p:cNvSpPr>
          <p:nvPr/>
        </p:nvSpPr>
        <p:spPr>
          <a:xfrm>
            <a:off x="9300912" y="2543786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dirty="0">
                <a:latin typeface="Montserrat"/>
              </a:rPr>
              <a:t> </a:t>
            </a:r>
          </a:p>
        </p:txBody>
      </p:sp>
      <p:sp>
        <p:nvSpPr>
          <p:cNvPr id="46" name="Competitor1Postcode"/>
          <p:cNvSpPr txBox="1">
            <a:spLocks noChangeArrowheads="1"/>
          </p:cNvSpPr>
          <p:nvPr/>
        </p:nvSpPr>
        <p:spPr>
          <a:xfrm>
            <a:off x="9639185" y="2872463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47" name="Competitor1"/>
          <p:cNvSpPr txBox="1">
            <a:spLocks noChangeArrowheads="1"/>
          </p:cNvSpPr>
          <p:nvPr/>
        </p:nvSpPr>
        <p:spPr>
          <a:xfrm>
            <a:off x="9639185" y="2618760"/>
            <a:ext cx="105349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48" name="Competitor2"/>
          <p:cNvSpPr txBox="1">
            <a:spLocks noChangeArrowheads="1"/>
          </p:cNvSpPr>
          <p:nvPr/>
        </p:nvSpPr>
        <p:spPr>
          <a:xfrm>
            <a:off x="9640466" y="371535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49" name="Competitor2Postcode"/>
          <p:cNvSpPr txBox="1">
            <a:spLocks noChangeArrowheads="1"/>
          </p:cNvSpPr>
          <p:nvPr/>
        </p:nvSpPr>
        <p:spPr>
          <a:xfrm>
            <a:off x="9651298" y="3992352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59" name="Text4"/>
          <p:cNvSpPr txBox="1">
            <a:spLocks noChangeArrowheads="1"/>
          </p:cNvSpPr>
          <p:nvPr/>
        </p:nvSpPr>
        <p:spPr>
          <a:xfrm>
            <a:off x="5367827" y="2486122"/>
            <a:ext cx="4138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ATV</a:t>
            </a:r>
          </a:p>
        </p:txBody>
      </p:sp>
      <p:sp>
        <p:nvSpPr>
          <p:cNvPr id="60" name="Text2"/>
          <p:cNvSpPr txBox="1">
            <a:spLocks noChangeArrowheads="1"/>
          </p:cNvSpPr>
          <p:nvPr/>
        </p:nvSpPr>
        <p:spPr>
          <a:xfrm>
            <a:off x="7292475" y="3608179"/>
            <a:ext cx="1013419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Segmentation</a:t>
            </a:r>
          </a:p>
        </p:txBody>
      </p:sp>
      <p:sp>
        <p:nvSpPr>
          <p:cNvPr id="61" name="Text3"/>
          <p:cNvSpPr txBox="1">
            <a:spLocks noChangeArrowheads="1"/>
          </p:cNvSpPr>
          <p:nvPr/>
        </p:nvSpPr>
        <p:spPr>
          <a:xfrm>
            <a:off x="7292475" y="2490390"/>
            <a:ext cx="61587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Gender</a:t>
            </a:r>
          </a:p>
        </p:txBody>
      </p:sp>
      <p:sp>
        <p:nvSpPr>
          <p:cNvPr id="25" name="Affluence"/>
          <p:cNvSpPr txBox="1">
            <a:spLocks noChangeArrowheads="1"/>
          </p:cNvSpPr>
          <p:nvPr/>
        </p:nvSpPr>
        <p:spPr>
          <a:xfrm>
            <a:off x="5367827" y="4085195"/>
            <a:ext cx="67678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High Income</a:t>
            </a:r>
          </a:p>
        </p:txBody>
      </p:sp>
      <p:sp>
        <p:nvSpPr>
          <p:cNvPr id="24" name="AffluenceValue"/>
          <p:cNvSpPr txBox="1">
            <a:spLocks noChangeArrowheads="1"/>
          </p:cNvSpPr>
          <p:nvPr/>
        </p:nvSpPr>
        <p:spPr>
          <a:xfrm>
            <a:off x="5367827" y="3878389"/>
            <a:ext cx="1319592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66.48%</a:t>
            </a:r>
          </a:p>
        </p:txBody>
      </p:sp>
      <p:sp>
        <p:nvSpPr>
          <p:cNvPr id="62" name="Text5"/>
          <p:cNvSpPr txBox="1">
            <a:spLocks noChangeArrowheads="1"/>
          </p:cNvSpPr>
          <p:nvPr/>
        </p:nvSpPr>
        <p:spPr>
          <a:xfrm>
            <a:off x="5367827" y="3651870"/>
            <a:ext cx="7344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Affluence</a:t>
            </a:r>
          </a:p>
        </p:txBody>
      </p:sp>
      <p:sp>
        <p:nvSpPr>
          <p:cNvPr id="22" name="AgeValue"/>
          <p:cNvSpPr txBox="1">
            <a:spLocks noChangeArrowheads="1"/>
          </p:cNvSpPr>
          <p:nvPr/>
        </p:nvSpPr>
        <p:spPr>
          <a:xfrm>
            <a:off x="5367827" y="5059674"/>
            <a:ext cx="901209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29.91%</a:t>
            </a:r>
          </a:p>
        </p:txBody>
      </p:sp>
      <p:sp>
        <p:nvSpPr>
          <p:cNvPr id="23" name="Age"/>
          <p:cNvSpPr txBox="1">
            <a:spLocks noChangeArrowheads="1"/>
          </p:cNvSpPr>
          <p:nvPr/>
        </p:nvSpPr>
        <p:spPr>
          <a:xfrm>
            <a:off x="5367827" y="5327409"/>
            <a:ext cx="39946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55 to 64</a:t>
            </a:r>
          </a:p>
        </p:txBody>
      </p:sp>
      <p:sp>
        <p:nvSpPr>
          <p:cNvPr id="63" name="Text6"/>
          <p:cNvSpPr txBox="1">
            <a:spLocks noChangeArrowheads="1"/>
          </p:cNvSpPr>
          <p:nvPr/>
        </p:nvSpPr>
        <p:spPr>
          <a:xfrm>
            <a:off x="5367827" y="4821867"/>
            <a:ext cx="80983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Age Group</a:t>
            </a:r>
          </a:p>
        </p:txBody>
      </p:sp>
      <p:sp>
        <p:nvSpPr>
          <p:cNvPr id="64" name="Text1"/>
          <p:cNvSpPr txBox="1">
            <a:spLocks noChangeArrowheads="1"/>
          </p:cNvSpPr>
          <p:nvPr/>
        </p:nvSpPr>
        <p:spPr>
          <a:xfrm>
            <a:off x="7292475" y="4793240"/>
            <a:ext cx="683200" cy="3693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Visit Day</a:t>
            </a:r>
          </a:p>
          <a:p>
            <a:pPr defTabSz="914400"/>
            <a:endParaRPr lang="en-GB" sz="900" dirty="0">
              <a:latin typeface="Montserrat"/>
            </a:endParaRPr>
          </a:p>
        </p:txBody>
      </p:sp>
      <p:sp>
        <p:nvSpPr>
          <p:cNvPr id="16" name="WeekdayValue"/>
          <p:cNvSpPr txBox="1">
            <a:spLocks noChangeArrowheads="1"/>
          </p:cNvSpPr>
          <p:nvPr/>
        </p:nvSpPr>
        <p:spPr>
          <a:xfrm>
            <a:off x="7292475" y="5050410"/>
            <a:ext cx="13099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22.96%</a:t>
            </a:r>
          </a:p>
        </p:txBody>
      </p:sp>
      <p:sp>
        <p:nvSpPr>
          <p:cNvPr id="17" name="Weekday"/>
          <p:cNvSpPr txBox="1">
            <a:spLocks noChangeArrowheads="1"/>
          </p:cNvSpPr>
          <p:nvPr/>
        </p:nvSpPr>
        <p:spPr>
          <a:xfrm>
            <a:off x="7292475" y="5319836"/>
            <a:ext cx="69281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Sun</a:t>
            </a:r>
          </a:p>
        </p:txBody>
      </p:sp>
      <p:sp>
        <p:nvSpPr>
          <p:cNvPr id="76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77" name="Rectangle 76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4" name="Competitor1Chain"/>
          <p:cNvSpPr txBox="1">
            <a:spLocks noChangeArrowheads="1"/>
          </p:cNvSpPr>
          <p:nvPr/>
        </p:nvSpPr>
        <p:spPr>
          <a:xfrm>
            <a:off x="9815127" y="311708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51" name="Competitor2Chain"/>
          <p:cNvSpPr txBox="1">
            <a:spLocks noChangeArrowheads="1"/>
          </p:cNvSpPr>
          <p:nvPr/>
        </p:nvSpPr>
        <p:spPr>
          <a:xfrm>
            <a:off x="9834477" y="4212850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68" name="Competitor3Chain"/>
          <p:cNvSpPr txBox="1">
            <a:spLocks noChangeArrowheads="1"/>
          </p:cNvSpPr>
          <p:nvPr/>
        </p:nvSpPr>
        <p:spPr>
          <a:xfrm>
            <a:off x="9810584" y="527419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69" name="Label"/>
          <p:cNvSpPr txBox="1">
            <a:spLocks noChangeArrowheads="1"/>
          </p:cNvSpPr>
          <p:nvPr/>
        </p:nvSpPr>
        <p:spPr>
          <a:xfrm>
            <a:off x="5165248" y="1391804"/>
            <a:ext cx="1202750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Work Area</a:t>
            </a:r>
          </a:p>
        </p:txBody>
      </p:sp>
      <p:sp>
        <p:nvSpPr>
          <p:cNvPr id="70" name="Label"/>
          <p:cNvSpPr txBox="1">
            <a:spLocks noChangeArrowheads="1"/>
          </p:cNvSpPr>
          <p:nvPr/>
        </p:nvSpPr>
        <p:spPr>
          <a:xfrm>
            <a:off x="6944775" y="1391804"/>
            <a:ext cx="551754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Region</a:t>
            </a:r>
          </a:p>
        </p:txBody>
      </p:sp>
      <p:sp>
        <p:nvSpPr>
          <p:cNvPr id="71" name="Label"/>
          <p:cNvSpPr txBox="1">
            <a:spLocks noChangeArrowheads="1"/>
          </p:cNvSpPr>
          <p:nvPr/>
        </p:nvSpPr>
        <p:spPr>
          <a:xfrm>
            <a:off x="10519212" y="1391804"/>
            <a:ext cx="716863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Urbanicity</a:t>
            </a:r>
          </a:p>
        </p:txBody>
      </p:sp>
      <p:sp>
        <p:nvSpPr>
          <p:cNvPr id="72" name="Label"/>
          <p:cNvSpPr txBox="1">
            <a:spLocks noChangeArrowheads="1"/>
          </p:cNvSpPr>
          <p:nvPr/>
        </p:nvSpPr>
        <p:spPr>
          <a:xfrm>
            <a:off x="8738659" y="1391804"/>
            <a:ext cx="710451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TV Region</a:t>
            </a:r>
          </a:p>
        </p:txBody>
      </p:sp>
      <p:pic>
        <p:nvPicPr>
          <p:cNvPr id="73" name="Graphic 7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50991" y="1505264"/>
            <a:ext cx="365339" cy="36533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52" name="Graphic 5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01767" y="177426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Graphic 8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56957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Graphic 8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3857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Graphic 8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005195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Graphic 8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8133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Graphic 9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2326194" y="5902858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Graphic 9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458216" y="4617584"/>
            <a:ext cx="176376" cy="176376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Graphic 9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395441" y="3451302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Graphic 9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458216" y="3451091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Graphic 10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5458216" y="2257020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Graphic 10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95441" y="2239109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Graphic 10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7395441" y="4633379"/>
            <a:ext cx="164081" cy="176702"/>
          </a:xfrm>
          <a:prstGeom prst="rect">
            <a:avLst/>
          </a:prstGeom>
          <a:ln>
            <a:headEnd type="none"/>
            <a:tailEnd type="none"/>
          </a:ln>
        </p:spPr>
      </p:pic>
      <p:grpSp>
        <p:nvGrpSpPr>
          <p:cNvPr id="114" name="Group 113"/>
          <p:cNvGrpSpPr>
            <a:grpSpLocks/>
          </p:cNvGrpSpPr>
          <p:nvPr/>
        </p:nvGrpSpPr>
        <p:grpSpPr>
          <a:xfrm>
            <a:off x="11239887" y="2625880"/>
            <a:ext cx="495300" cy="390525"/>
            <a:chOff x="9411528" y="2976323"/>
            <a:chExt cx="495300" cy="390525"/>
          </a:xfrm>
        </p:grpSpPr>
        <p:pic>
          <p:nvPicPr>
            <p:cNvPr id="111" name="Graphic 110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3" name="Graphic 112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5" name="Group 114"/>
          <p:cNvGrpSpPr>
            <a:grpSpLocks/>
          </p:cNvGrpSpPr>
          <p:nvPr/>
        </p:nvGrpSpPr>
        <p:grpSpPr>
          <a:xfrm>
            <a:off x="11239887" y="3722703"/>
            <a:ext cx="495300" cy="390525"/>
            <a:chOff x="9411528" y="2976323"/>
            <a:chExt cx="495300" cy="390525"/>
          </a:xfrm>
        </p:grpSpPr>
        <p:pic>
          <p:nvPicPr>
            <p:cNvPr id="116" name="Graphic 115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7" name="Graphic 116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8" name="Group 117"/>
          <p:cNvGrpSpPr>
            <a:grpSpLocks/>
          </p:cNvGrpSpPr>
          <p:nvPr/>
        </p:nvGrpSpPr>
        <p:grpSpPr>
          <a:xfrm>
            <a:off x="11239887" y="4804215"/>
            <a:ext cx="495300" cy="390525"/>
            <a:chOff x="9411528" y="2976323"/>
            <a:chExt cx="495300" cy="390525"/>
          </a:xfrm>
        </p:grpSpPr>
        <p:pic>
          <p:nvPicPr>
            <p:cNvPr id="119" name="Graphic 118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20" name="Graphic 119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sp>
        <p:nvSpPr>
          <p:cNvPr id="65" name="Scroll: Horizontal 64"/>
          <p:cNvSpPr>
            <a:spLocks/>
          </p:cNvSpPr>
          <p:nvPr/>
        </p:nvSpPr>
        <p:spPr>
          <a:xfrm>
            <a:off x="11263868" y="4753966"/>
            <a:ext cx="551553" cy="383969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#3</a:t>
            </a:r>
          </a:p>
        </p:txBody>
      </p:sp>
      <p:sp>
        <p:nvSpPr>
          <p:cNvPr id="66" name="Scroll: Horizontal 65"/>
          <p:cNvSpPr>
            <a:spLocks/>
          </p:cNvSpPr>
          <p:nvPr/>
        </p:nvSpPr>
        <p:spPr>
          <a:xfrm>
            <a:off x="11254800" y="3673060"/>
            <a:ext cx="551553" cy="392505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#2</a:t>
            </a:r>
          </a:p>
        </p:txBody>
      </p:sp>
      <p:sp>
        <p:nvSpPr>
          <p:cNvPr id="67" name="Scroll: Horizontal 66"/>
          <p:cNvSpPr>
            <a:spLocks/>
          </p:cNvSpPr>
          <p:nvPr/>
        </p:nvSpPr>
        <p:spPr>
          <a:xfrm>
            <a:off x="11273246" y="2564609"/>
            <a:ext cx="542175" cy="404683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#1</a:t>
            </a:r>
          </a:p>
        </p:txBody>
      </p:sp>
      <p:pic>
        <p:nvPicPr>
          <p:cNvPr id="122" name="Graphic 12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5400000">
            <a:off x="9422830" y="268069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3" name="Graphic 12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5400000">
            <a:off x="9422830" y="3779351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4" name="Graphic 12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5400000">
            <a:off x="9422830" y="486307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7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Site Summary</a:t>
            </a:r>
          </a:p>
        </p:txBody>
      </p:sp>
      <p:pic>
        <p:nvPicPr>
          <p:cNvPr id="53" name="Graphic 5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8" name="Rectangle 57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2" name="Graphic 1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Graphic 8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97" name="Graphic 9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Graphic 9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5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10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05/03/2025 - 25/02/2026</a:t>
            </a:r>
          </a:p>
        </p:txBody>
      </p:sp>
      <p:pic>
        <p:nvPicPr>
          <p:cNvPr id="121" name="Graphic 12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" name="Graphic 1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721779" y="315748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5" name="Text3"/>
          <p:cNvSpPr txBox="1">
            <a:spLocks noChangeArrowheads="1"/>
          </p:cNvSpPr>
          <p:nvPr/>
        </p:nvSpPr>
        <p:spPr>
          <a:xfrm>
            <a:off x="9276924" y="2203012"/>
            <a:ext cx="1154483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Top Competitors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721779" y="4235961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41" name="Graphic 4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721779" y="5334536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4" name="VenueNameTriEnd"/>
          <p:cNvSpPr>
            <a:spLocks/>
          </p:cNvSpPr>
          <p:nvPr/>
        </p:nvSpPr>
        <p:spPr>
          <a:xfrm flipH="1" flipV="1">
            <a:off x="2607599" y="220268"/>
            <a:ext cx="215792" cy="353466"/>
          </a:xfrm>
          <a:prstGeom prst="triangle">
            <a:avLst>
              <a:gd name="adj" fmla="val 100000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8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Builders Arms EN61LR</a:t>
            </a:r>
          </a:p>
        </p:txBody>
      </p:sp>
      <p:sp>
        <p:nvSpPr>
          <p:cNvPr id="39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2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 Customers</a:t>
            </a:r>
          </a:p>
        </p:txBody>
      </p:sp>
      <p:sp>
        <p:nvSpPr>
          <p:cNvPr id="8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Competitors</a:t>
            </a:r>
          </a:p>
        </p:txBody>
      </p:sp>
      <p:sp>
        <p:nvSpPr>
          <p:cNvPr id="89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729 Site Customers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Builders Arms EN61LR and 1 Chains in 1 Miles from 05/03/2025 - 25/02/2026 split by Distance travelled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spend profile of Builders Arms EN61LR compare versus its competitors based on travel distances?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Distance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05/03/2025 - 25/02/2026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Builders Arms EN61LR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325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193444" y="1617619"/>
            <a:ext cx="11831701" cy="522995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" name="Graphic 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062402" y="6027511"/>
            <a:ext cx="1080830" cy="630484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Rectangle 35"/>
          <p:cNvSpPr>
            <a:spLocks/>
          </p:cNvSpPr>
          <p:nvPr/>
        </p:nvSpPr>
        <p:spPr>
          <a:xfrm>
            <a:off x="0" y="663728"/>
            <a:ext cx="12191999" cy="951103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9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Builders Arms EN61LR for 05/03/2025 - 25/02/2026 live</a:t>
            </a:r>
          </a:p>
        </p:txBody>
      </p:sp>
      <p:sp>
        <p:nvSpPr>
          <p:cNvPr id="20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2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Builders Arms EN61LR come from?</a:t>
            </a:r>
          </a:p>
        </p:txBody>
      </p:sp>
      <p:sp>
        <p:nvSpPr>
          <p:cNvPr id="23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Map of Guest Origin</a:t>
            </a:r>
          </a:p>
        </p:txBody>
      </p:sp>
      <p:pic>
        <p:nvPicPr>
          <p:cNvPr id="24" name="Graphic 2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5" name="Rectangle 24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6" name="Graphic 2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05/03/2025 - 25/02/2026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Builders Arms EN61LR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3" name="Rectangle 2"/>
          <p:cNvSpPr>
            <a:spLocks/>
          </p:cNvSpPr>
          <p:nvPr/>
        </p:nvSpPr>
        <p:spPr bwMode="white">
          <a:xfrm>
            <a:off x="48768" y="6377502"/>
            <a:ext cx="12094464" cy="218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4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325 Site Customers</a:t>
            </a: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888763" y="1663789"/>
          <a:ext cx="10348957" cy="468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3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For customers of Builders Arms EN61LR, who are the top 20 competitors from 1 Chains in 1 Miles for 05/03/2025 - 25/02/2026 split by Venue</a:t>
            </a:r>
          </a:p>
        </p:txBody>
      </p:sp>
      <p:sp>
        <p:nvSpPr>
          <p:cNvPr id="24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What are the Top 20 venues (by spend) that customers of Builders Arms EN61LR also visit?</a:t>
            </a:r>
          </a:p>
        </p:txBody>
      </p:sp>
      <p:sp>
        <p:nvSpPr>
          <p:cNvPr id="27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</a:t>
            </a:r>
          </a:p>
        </p:txBody>
      </p:sp>
      <p:pic>
        <p:nvPicPr>
          <p:cNvPr id="28" name="Graphic 2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9" name="Rectangle 28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0" name="Graphic 2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2" name="Graphic 3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05/03/2025 - 25/02/2026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Builders Arms EN61LR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3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729 Site Customers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share of wallet of customers of Builders Arms EN61LR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05/03/2025 - 25/02/2026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Builders Arms EN61LR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729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local area for Builders Arms EN61LR compare to the national average (1 = low, 10 = high)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Summary</a:t>
            </a:r>
          </a:p>
        </p:txBody>
      </p:sp>
      <p:pic>
        <p:nvPicPr>
          <p:cNvPr id="23" name="Graphic 2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ctangle 23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5" name="Graphic 2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7" name="Graphic 2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2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05/03/2025 - 25/02/2026</a:t>
            </a:r>
          </a:p>
        </p:txBody>
      </p:sp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4" name="Graphic 3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Builders Arms EN61LR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35" name="Table 35"/>
          <p:cNvGraphicFramePr/>
          <p:nvPr/>
        </p:nvGraphicFramePr>
        <p:xfrm>
          <a:off x="508000" y="15240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Data Type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Name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250m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500m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1 mile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 mile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3 miles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 mile Spend vs National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Total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Annual Sales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£573K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£575K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£16.29M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£41.40M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Mon - Thu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43.4%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43.3%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44.9%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41.1%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Fri - Sat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33.8%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34.0%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40.7%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41.2%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Sun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 to 24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 to 34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 to 44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 to 54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55 to 64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30.7%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30.7%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65 to 74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75+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Business Elite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30.8%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30.9%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Prosperous Professionals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Flourishing Society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Content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White Collar Neighbourhoods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Enterprising Mainstream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Paying The Mortgage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Cash Conscious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On A Budget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Value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AB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66.4%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66.4%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52.0%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51.8%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C1C2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Builders Arms EN61LR and 1 Chains in 1 Miles from 05/03/2025 - 25/02/2026 split by Day of Week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is customer spend distributed throughout the week for Builders Arms EN61LR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Weekpart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05/03/2025 - 25/02/2026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Builders Arms EN61LR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729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customer numbers for Builders Arms EN61LR and 1 Chains in 1 Miles from 05/03/2025 - 25/02/2026 and the number of visits made Per Annum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frequently per year do customers visit Builders Arms EN61LR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Visit Frequency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05/03/2025 - 25/02/2026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Builders Arms EN61LR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729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ATV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ATV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05/03/2025 - 25/02/2026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Builders Arms EN61LR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729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market share spend for Builders Arms EN61LR and 1 Chains in 1 Miles from 05/03/2025 - 25/02/2026 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market share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Share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05/03/2025 - 25/02/2026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Builders Arms EN61LR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729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Builders Arms EN61LR and 1 Chains in 1 Miles from 05/03/2025 - 25/02/2026 split by Age Range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age profile of customers who visit Builders Arms EN61LR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05/03/2025 - 25/02/2026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Builders Arms EN61LR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338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Builders Arms EN61LR and 1 Chains in 1 Miles from 05/03/2025 - 25/02/2026 split by Affluence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affluence of customers who visit Builders Arms EN61LR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Affluence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05/03/2025 - 25/02/2026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Builders Arms EN61LR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319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Builders Arms EN61LR and 1 Chains in 1 Miles from 05/03/2025 - 25/02/2026 split by Gender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gender profile of customers who visit Builders Arms EN61LR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Gender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05/03/2025 - 25/02/2026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Builders Arms EN61LR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325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Builders Arms EN61LR and 1 Chains in 1 Miles from 05/03/2025 - 25/02/2026 split by Segment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Custom segmentation profile of customers who visit Builders Arms EN61LR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Punch Segmentation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05/03/2025 - 25/02/2026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Builders Arms EN61LR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729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/>
        </a:gradFill>
      </a:fillStyleLst>
      <a:lnStyleLst>
        <a:ln w="6350" cap="flat">
          <a:solidFill>
            <a:schemeClr val="phClr"/>
          </a:solidFill>
          <a:prstDash val="solid"/>
          <a:miter/>
          <a:headEnd type="none"/>
          <a:tailEnd type="none"/>
        </a:ln>
        <a:ln w="12700" cap="flat">
          <a:solidFill>
            <a:schemeClr val="phClr"/>
          </a:solidFill>
          <a:prstDash val="solid"/>
          <a:miter/>
          <a:headEnd type="none"/>
          <a:tailEnd type="none"/>
        </a:ln>
        <a:ln w="19050" cap="flat">
          <a:solidFill>
            <a:schemeClr val="phClr"/>
          </a:solidFill>
          <a:prstDash val="solid"/>
          <a:miter/>
          <a:headEnd type="none"/>
          <a:tailEnd type="none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8489</TotalTime>
  <Pages>0</Pages>
  <Words>1185</Words>
  <Characters>0</Characters>
  <Application>Microsoft Office PowerPoint</Application>
  <PresentationFormat>Widescreen</PresentationFormat>
  <Lines>0</Lines>
  <Paragraphs>435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Hospitality Data Insights Ltd</dc:creator>
  <cp:lastModifiedBy>Danielle Boothroyd</cp:lastModifiedBy>
  <cp:revision>134</cp:revision>
  <dcterms:created xsi:type="dcterms:W3CDTF">2023-02-27T15:44:52Z</dcterms:created>
  <dcterms:modified xsi:type="dcterms:W3CDTF">2026-03-27T13:43:53Z</dcterms:modified>
</cp:coreProperties>
</file>