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0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</p:sldIdLst>
  <p:sldSz cx="12192000" cy="6858000"/>
  <p:notesSz cx="6858000" cy="9144000"/>
  <p:defaultTextStyle>
    <a:defPPr defTabSz="914400">
      <a:defRPr lang="en-US" dirty="0"/>
    </a:defPPr>
    <a:lvl1pPr marL="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561"/>
    <a:srgbClr val="D0CECE"/>
    <a:srgbClr val="FA8D38"/>
    <a:srgbClr val="666666"/>
    <a:srgbClr val="2EADE4"/>
    <a:srgbClr val="3A454F"/>
    <a:srgbClr val="FDBC05"/>
    <a:srgbClr val="4FC042"/>
    <a:srgbClr val="264FBF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906A44-D62B-413A-B150-31EA32DED264}" v="251" dt="2023-04-25T12:27:14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/>
    <p:restoredTop sz="94660"/>
  </p:normalViewPr>
  <p:slideViewPr>
    <p:cSldViewPr snapToGrid="0">
      <p:cViewPr varScale="1">
        <p:scale>
          <a:sx n="111" d="100"/>
          <a:sy n="111" d="100"/>
        </p:scale>
        <p:origin x="67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F8A-4A42-9002-7C04FF015B92}"/>
              </c:ext>
            </c:extLst>
          </c:dPt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4.1000000000000002E-2</c:v>
                </c:pt>
                <c:pt idx="1">
                  <c:v>4.1000000000000002E-2</c:v>
                </c:pt>
                <c:pt idx="2">
                  <c:v>9.0300000000000005E-2</c:v>
                </c:pt>
                <c:pt idx="3">
                  <c:v>0.1152</c:v>
                </c:pt>
                <c:pt idx="4">
                  <c:v>0.1118</c:v>
                </c:pt>
                <c:pt idx="5">
                  <c:v>0.2974</c:v>
                </c:pt>
                <c:pt idx="6">
                  <c:v>0.30299999999999999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8A-4A42-9002-7C04FF015B9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The Kings Head BH151BP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1.95E-2</c:v>
                </c:pt>
                <c:pt idx="1">
                  <c:v>8.0600000000000005E-2</c:v>
                </c:pt>
                <c:pt idx="2">
                  <c:v>0.10580000000000001</c:v>
                </c:pt>
                <c:pt idx="3">
                  <c:v>0.1055</c:v>
                </c:pt>
                <c:pt idx="4">
                  <c:v>0.15920000000000001</c:v>
                </c:pt>
                <c:pt idx="5">
                  <c:v>0.32200000000000001</c:v>
                </c:pt>
                <c:pt idx="6">
                  <c:v>0.20710000000000001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F8A-4A42-9002-7C04FF015B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Rope And Anchor BH151JW</c:v>
                </c:pt>
                <c:pt idx="1">
                  <c:v>The Kings Head BH151BP</c:v>
                </c:pt>
              </c:strCache>
            </c:strRef>
          </c:cat>
          <c:val>
            <c:numRef>
              <c:f>'Sheet1'!$D$2:$D$3</c:f>
              <c:numCache>
                <c:formatCode>General</c:formatCode>
                <c:ptCount val="2"/>
                <c:pt idx="0">
                  <c:v>8.8610000000000007</c:v>
                </c:pt>
                <c:pt idx="1">
                  <c:v>2.883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20C3-4A76-8142-21063AE93B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887-48AD-89F8-DEE9C7469455}"/>
              </c:ext>
            </c:extLst>
          </c:dPt>
          <c:cat>
            <c:strRef>
              <c:f>'Sheet1'!$A$2:$A$3</c:f>
              <c:strCache>
                <c:ptCount val="2"/>
                <c:pt idx="0">
                  <c:v>Rope And Anchor BH151JW</c:v>
                </c:pt>
                <c:pt idx="1">
                  <c:v>The Kings Head BH151BP</c:v>
                </c:pt>
              </c:strCache>
            </c:strRef>
          </c:cat>
          <c:val>
            <c:numRef>
              <c:f>'Sheet1'!$B$2:$B$3</c:f>
              <c:numCache>
                <c:formatCode>General</c:formatCode>
                <c:ptCount val="2"/>
                <c:pt idx="0">
                  <c:v>0.50049999999999994</c:v>
                </c:pt>
                <c:pt idx="1">
                  <c:v>0.49940000000000001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87-48AD-89F8-DEE9C746945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05/03/2025 - 25/02/2026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Rope And Anchor BH151JW</c:v>
                </c:pt>
                <c:pt idx="1">
                  <c:v>The Kings Head BH151BP</c:v>
                </c:pt>
              </c:strCache>
            </c:strRef>
          </c:cat>
          <c:val>
            <c:numRef>
              <c:f>'Sheet1'!$C$2:$C$3</c:f>
              <c:numCache>
                <c:formatCode>General</c:formatCode>
                <c:ptCount val="2"/>
                <c:pt idx="0">
                  <c:v>0.51700000000000002</c:v>
                </c:pt>
                <c:pt idx="1">
                  <c:v>0.4829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887-48AD-89F8-DEE9C74694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Rope And Anchor BH151JW</c:v>
                </c:pt>
                <c:pt idx="1">
                  <c:v>The Kings Head BH151BP</c:v>
                </c:pt>
              </c:strCache>
            </c:strRef>
          </c:cat>
          <c:val>
            <c:numRef>
              <c:f>'Sheet1'!$D$2:$D$3</c:f>
              <c:numCache>
                <c:formatCode>General</c:formatCode>
                <c:ptCount val="2"/>
                <c:pt idx="0">
                  <c:v>1.6500000000000001E-2</c:v>
                </c:pt>
                <c:pt idx="1">
                  <c:v>-1.6500000000000001E-2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852A-419D-9187-429605CFFA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D3F-4AAC-9574-2A2087A1572A}"/>
              </c:ext>
            </c:extLst>
          </c:dPt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0.16789999999999999</c:v>
                </c:pt>
                <c:pt idx="1">
                  <c:v>7.6600000000000001E-2</c:v>
                </c:pt>
                <c:pt idx="2">
                  <c:v>0.1048</c:v>
                </c:pt>
                <c:pt idx="3">
                  <c:v>0.15679999999999999</c:v>
                </c:pt>
                <c:pt idx="4">
                  <c:v>0.32500000000000001</c:v>
                </c:pt>
                <c:pt idx="5">
                  <c:v>0.1211</c:v>
                </c:pt>
                <c:pt idx="6">
                  <c:v>4.7600000000000003E-2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D3F-4AAC-9574-2A2087A1572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The Kings Head BH151BP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1.4E-2</c:v>
                </c:pt>
                <c:pt idx="1">
                  <c:v>0.10730000000000001</c:v>
                </c:pt>
                <c:pt idx="2">
                  <c:v>0.14119999999999999</c:v>
                </c:pt>
                <c:pt idx="3">
                  <c:v>0.1938</c:v>
                </c:pt>
                <c:pt idx="4">
                  <c:v>0.26879999999999998</c:v>
                </c:pt>
                <c:pt idx="5">
                  <c:v>0.20649999999999999</c:v>
                </c:pt>
                <c:pt idx="6">
                  <c:v>6.8099999999999994E-2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D3F-4AAC-9574-2A2087A157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18 to 24</c:v>
                </c:pt>
                <c:pt idx="1">
                  <c:v>25 to 34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-0.15390000000000001</c:v>
                </c:pt>
                <c:pt idx="1">
                  <c:v>3.0700000000000002E-2</c:v>
                </c:pt>
                <c:pt idx="2">
                  <c:v>3.6400000000000002E-2</c:v>
                </c:pt>
                <c:pt idx="3">
                  <c:v>3.6999999999999998E-2</c:v>
                </c:pt>
                <c:pt idx="4">
                  <c:v>-5.62E-2</c:v>
                </c:pt>
                <c:pt idx="5">
                  <c:v>8.5400000000000004E-2</c:v>
                </c:pt>
                <c:pt idx="6">
                  <c:v>2.0500000000000001E-2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885D-4BA3-9072-B2DC38D8FC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Mon</c:v>
                </c:pt>
                <c:pt idx="1">
                  <c:v>Tue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-2.1499999999999998E-2</c:v>
                </c:pt>
                <c:pt idx="1">
                  <c:v>3.9600000000000003E-2</c:v>
                </c:pt>
                <c:pt idx="2">
                  <c:v>1.55E-2</c:v>
                </c:pt>
                <c:pt idx="3">
                  <c:v>-9.7000000000000003E-3</c:v>
                </c:pt>
                <c:pt idx="4">
                  <c:v>4.7399999999999998E-2</c:v>
                </c:pt>
                <c:pt idx="5">
                  <c:v>2.46E-2</c:v>
                </c:pt>
                <c:pt idx="6">
                  <c:v>-9.5899999999999999E-2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3556-4ABE-B4DE-EC53B355B8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9F4-42A5-B44A-E8AA125EECEF}"/>
              </c:ext>
            </c:extLst>
          </c:dPt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'Sheet1'!$B$2:$B$4</c:f>
              <c:numCache>
                <c:formatCode>General</c:formatCode>
                <c:ptCount val="3"/>
                <c:pt idx="0">
                  <c:v>0.3422</c:v>
                </c:pt>
                <c:pt idx="1">
                  <c:v>0.43070000000000003</c:v>
                </c:pt>
                <c:pt idx="2">
                  <c:v>0.22689999999999999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F4-42A5-B44A-E8AA125EECE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The Kings Head BH151BP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'Sheet1'!$C$2:$C$4</c:f>
              <c:numCache>
                <c:formatCode>General</c:formatCode>
                <c:ptCount val="3"/>
                <c:pt idx="0">
                  <c:v>0.2024</c:v>
                </c:pt>
                <c:pt idx="1">
                  <c:v>0.58489999999999998</c:v>
                </c:pt>
                <c:pt idx="2">
                  <c:v>0.21249999999999999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9F4-42A5-B44A-E8AA125EEC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High Income</c:v>
                </c:pt>
                <c:pt idx="1">
                  <c:v>Medium Income</c:v>
                </c:pt>
              </c:strCache>
            </c:strRef>
          </c:cat>
          <c:val>
            <c:numRef>
              <c:f>'Sheet1'!$D$2:$D$4</c:f>
              <c:numCache>
                <c:formatCode>General</c:formatCode>
                <c:ptCount val="3"/>
                <c:pt idx="0">
                  <c:v>-0.13980000000000001</c:v>
                </c:pt>
                <c:pt idx="1">
                  <c:v>0.1542</c:v>
                </c:pt>
                <c:pt idx="2">
                  <c:v>-1.44E-2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B101-4B9C-8928-F2710B288C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AFA-495A-9E05-AB437D8767A7}"/>
              </c:ext>
            </c:extLst>
          </c:dPt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'Sheet1'!$B$2:$B$3</c:f>
              <c:numCache>
                <c:formatCode>General</c:formatCode>
                <c:ptCount val="2"/>
                <c:pt idx="0">
                  <c:v>0.31209999999999999</c:v>
                </c:pt>
                <c:pt idx="1">
                  <c:v>0.68779999999999997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AFA-495A-9E05-AB437D8767A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The Kings Head BH151BP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'Sheet1'!$C$2:$C$3</c:f>
              <c:numCache>
                <c:formatCode>General</c:formatCode>
                <c:ptCount val="2"/>
                <c:pt idx="0">
                  <c:v>0.32679999999999998</c:v>
                </c:pt>
                <c:pt idx="1">
                  <c:v>0.67310000000000003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AFA-495A-9E05-AB437D8767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'Sheet1'!$D$2:$D$3</c:f>
              <c:numCache>
                <c:formatCode>General</c:formatCode>
                <c:ptCount val="2"/>
                <c:pt idx="0">
                  <c:v>1.47E-2</c:v>
                </c:pt>
                <c:pt idx="1">
                  <c:v>-1.47E-2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6702-483B-9AB2-C576FA70ED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A0E-4AC4-A953-9D1A68A5DD83}"/>
              </c:ext>
            </c:extLst>
          </c:dPt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3.8699999999999998E-2</c:v>
                </c:pt>
                <c:pt idx="1">
                  <c:v>2.1899999999999999E-2</c:v>
                </c:pt>
                <c:pt idx="2">
                  <c:v>0.20180000000000001</c:v>
                </c:pt>
                <c:pt idx="3">
                  <c:v>0.24629999999999999</c:v>
                </c:pt>
                <c:pt idx="4">
                  <c:v>0.11459999999999999</c:v>
                </c:pt>
                <c:pt idx="5">
                  <c:v>0.14699999999999999</c:v>
                </c:pt>
                <c:pt idx="6">
                  <c:v>4.8800000000000003E-2</c:v>
                </c:pt>
                <c:pt idx="7">
                  <c:v>0.18060000000000001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0E-4AC4-A953-9D1A68A5DD8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The Kings Head BH151BP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4.0399999999999998E-2</c:v>
                </c:pt>
                <c:pt idx="1">
                  <c:v>6.6000000000000003E-2</c:v>
                </c:pt>
                <c:pt idx="2">
                  <c:v>0.24809999999999999</c:v>
                </c:pt>
                <c:pt idx="3">
                  <c:v>0.1757</c:v>
                </c:pt>
                <c:pt idx="4">
                  <c:v>0.1094</c:v>
                </c:pt>
                <c:pt idx="5">
                  <c:v>0.1704</c:v>
                </c:pt>
                <c:pt idx="6">
                  <c:v>7.5399999999999995E-2</c:v>
                </c:pt>
                <c:pt idx="7">
                  <c:v>0.1143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A0E-4AC4-A953-9D1A68A5DD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Family Familiar</c:v>
                </c:pt>
                <c:pt idx="1">
                  <c:v>Occasional &amp; Local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1.6999999999999999E-3</c:v>
                </c:pt>
                <c:pt idx="1">
                  <c:v>4.41E-2</c:v>
                </c:pt>
                <c:pt idx="2">
                  <c:v>4.6300000000000001E-2</c:v>
                </c:pt>
                <c:pt idx="3">
                  <c:v>-7.0599999999999996E-2</c:v>
                </c:pt>
                <c:pt idx="4">
                  <c:v>-5.1999999999999998E-3</c:v>
                </c:pt>
                <c:pt idx="5">
                  <c:v>2.3400000000000001E-2</c:v>
                </c:pt>
                <c:pt idx="6">
                  <c:v>2.6599999999999999E-2</c:v>
                </c:pt>
                <c:pt idx="7">
                  <c:v>-6.6299999999999998E-2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065B-4D0B-AF46-84AEAF765D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7D1-4292-B51F-996879117A76}"/>
              </c:ext>
            </c:extLst>
          </c:dPt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7.3599999999999999E-2</c:v>
                </c:pt>
                <c:pt idx="1">
                  <c:v>0.2893</c:v>
                </c:pt>
                <c:pt idx="2">
                  <c:v>4.48E-2</c:v>
                </c:pt>
                <c:pt idx="3">
                  <c:v>0.24349999999999999</c:v>
                </c:pt>
                <c:pt idx="4">
                  <c:v>3.2399999999999998E-2</c:v>
                </c:pt>
                <c:pt idx="5">
                  <c:v>2.9399999999999999E-2</c:v>
                </c:pt>
                <c:pt idx="6">
                  <c:v>0.28660000000000002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D1-4292-B51F-996879117A7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The Kings Head BH151BP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8.1699999999999995E-2</c:v>
                </c:pt>
                <c:pt idx="1">
                  <c:v>0.28520000000000001</c:v>
                </c:pt>
                <c:pt idx="2">
                  <c:v>0.10639999999999999</c:v>
                </c:pt>
                <c:pt idx="3">
                  <c:v>6.0199999999999997E-2</c:v>
                </c:pt>
                <c:pt idx="4">
                  <c:v>3.8699999999999998E-2</c:v>
                </c:pt>
                <c:pt idx="5">
                  <c:v>0.1033</c:v>
                </c:pt>
                <c:pt idx="6">
                  <c:v>0.32400000000000001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7D1-4292-B51F-996879117A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0-1 Mile</c:v>
                </c:pt>
                <c:pt idx="1">
                  <c:v>1-3 Miles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8.0999999999999996E-3</c:v>
                </c:pt>
                <c:pt idx="1">
                  <c:v>-4.1000000000000003E-3</c:v>
                </c:pt>
                <c:pt idx="2">
                  <c:v>6.1600000000000002E-2</c:v>
                </c:pt>
                <c:pt idx="3">
                  <c:v>-0.18329999999999999</c:v>
                </c:pt>
                <c:pt idx="4">
                  <c:v>6.3E-3</c:v>
                </c:pt>
                <c:pt idx="5">
                  <c:v>7.3899999999999993E-2</c:v>
                </c:pt>
                <c:pt idx="6">
                  <c:v>3.7400000000000003E-2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FEFF-4E1C-B8E6-B55D3915C9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Latitude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The Kings Head BH151BP</c:v>
                </c:pt>
                <c:pt idx="1">
                  <c:v>Rope And Anchor BH151JW</c:v>
                </c:pt>
              </c:strCache>
            </c:strRef>
          </c:cat>
          <c:val>
            <c:numRef>
              <c:f>'Sheet1'!$F$2:$F$3</c:f>
              <c:numCache>
                <c:formatCode>General</c:formatCode>
                <c:ptCount val="2"/>
                <c:pt idx="0">
                  <c:v>0.85750000000000004</c:v>
                </c:pt>
                <c:pt idx="1">
                  <c:v>0.1424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CE-4A6E-9AB2-A4BD8E2D9F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28160"/>
        <c:axId val="156329408"/>
      </c:barChart>
      <c:catAx>
        <c:axId val="156328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9408"/>
        <c:crosses val="autoZero"/>
        <c:auto val="1"/>
        <c:lblAlgn val="ctr"/>
        <c:lblOffset val="100"/>
        <c:noMultiLvlLbl val="0"/>
      </c:catAx>
      <c:valAx>
        <c:axId val="15632940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8160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90D-42D6-82A4-21A9D2FC165C}"/>
              </c:ext>
            </c:extLst>
          </c:dPt>
          <c:cat>
            <c:strRef>
              <c:f>'Sheet1'!$A$2:$A$3</c:f>
              <c:strCache>
                <c:ptCount val="2"/>
                <c:pt idx="0">
                  <c:v>The Kings Head BH151BP</c:v>
                </c:pt>
                <c:pt idx="1">
                  <c:v>Rope And Anchor BH151JW</c:v>
                </c:pt>
              </c:strCache>
            </c:strRef>
          </c:cat>
          <c:val>
            <c:numRef>
              <c:f>'Sheet1'!$B$2:$B$3</c:f>
              <c:numCache>
                <c:formatCode>General</c:formatCode>
                <c:ptCount val="2"/>
                <c:pt idx="0">
                  <c:v>0.79710000000000003</c:v>
                </c:pt>
                <c:pt idx="1">
                  <c:v>0.20280000000000001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0D-42D6-82A4-21A9D2FC165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05/03/2025 - 25/02/2026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The Kings Head BH151BP</c:v>
                </c:pt>
                <c:pt idx="1">
                  <c:v>Rope And Anchor BH151JW</c:v>
                </c:pt>
              </c:strCache>
            </c:strRef>
          </c:cat>
          <c:val>
            <c:numRef>
              <c:f>'Sheet1'!$C$2:$C$3</c:f>
              <c:numCache>
                <c:formatCode>General</c:formatCode>
                <c:ptCount val="2"/>
                <c:pt idx="0">
                  <c:v>0.84560000000000002</c:v>
                </c:pt>
                <c:pt idx="1">
                  <c:v>0.15429999999999999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90D-42D6-82A4-21A9D2FC16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The Kings Head BH151BP</c:v>
                </c:pt>
                <c:pt idx="1">
                  <c:v>Rope And Anchor BH151JW</c:v>
                </c:pt>
              </c:strCache>
            </c:strRef>
          </c:cat>
          <c:val>
            <c:numRef>
              <c:f>'Sheet1'!$D$2:$D$3</c:f>
              <c:numCache>
                <c:formatCode>General</c:formatCode>
                <c:ptCount val="2"/>
                <c:pt idx="0">
                  <c:v>4.8500000000000001E-2</c:v>
                </c:pt>
                <c:pt idx="1">
                  <c:v>-4.8500000000000001E-2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CBCB-4EB6-AFA9-BCC4A1BDBE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AD1-4D71-BFF9-860166D3C6C3}"/>
              </c:ext>
            </c:extLst>
          </c:dPt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0.74660000000000004</c:v>
                </c:pt>
                <c:pt idx="1">
                  <c:v>0.1973</c:v>
                </c:pt>
                <c:pt idx="2">
                  <c:v>3.3599999999999998E-2</c:v>
                </c:pt>
                <c:pt idx="3">
                  <c:v>8.8999999999999999E-3</c:v>
                </c:pt>
                <c:pt idx="4">
                  <c:v>1.34E-2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D1-4D71-BFF9-860166D3C6C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The Kings Head BH151BP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0.76119999999999999</c:v>
                </c:pt>
                <c:pt idx="1">
                  <c:v>0.183</c:v>
                </c:pt>
                <c:pt idx="2">
                  <c:v>2.7799999999999998E-2</c:v>
                </c:pt>
                <c:pt idx="3">
                  <c:v>1.2699999999999999E-2</c:v>
                </c:pt>
                <c:pt idx="4">
                  <c:v>1.4999999999999999E-2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AD1-4D71-BFF9-860166D3C6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Once Per Year</c:v>
                </c:pt>
                <c:pt idx="1">
                  <c:v>2-3 Times Per Year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1.46E-2</c:v>
                </c:pt>
                <c:pt idx="1">
                  <c:v>-1.43E-2</c:v>
                </c:pt>
                <c:pt idx="2">
                  <c:v>-5.7999999999999996E-3</c:v>
                </c:pt>
                <c:pt idx="3">
                  <c:v>3.8E-3</c:v>
                </c:pt>
                <c:pt idx="4">
                  <c:v>1.6000000000000001E-3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7EB7-4928-83FE-B35BEED694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BFD-4D9F-A614-4D0489A4223A}"/>
              </c:ext>
            </c:extLst>
          </c:dPt>
          <c:cat>
            <c:strRef>
              <c:f>'Sheet1'!$A$2:$A$3</c:f>
              <c:strCache>
                <c:ptCount val="2"/>
                <c:pt idx="0">
                  <c:v>Rope And Anchor BH151JW</c:v>
                </c:pt>
                <c:pt idx="1">
                  <c:v>The Kings Head BH151BP</c:v>
                </c:pt>
              </c:strCache>
            </c:strRef>
          </c:cat>
          <c:val>
            <c:numRef>
              <c:f>'Sheet1'!$B$2:$B$3</c:f>
              <c:numCache>
                <c:formatCode>General</c:formatCode>
                <c:ptCount val="2"/>
                <c:pt idx="0">
                  <c:v>15.908300000000001</c:v>
                </c:pt>
                <c:pt idx="1">
                  <c:v>12.490600000000001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FD-4D9F-A614-4D0489A4223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05/03/2025 - 25/02/2026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Rope And Anchor BH151JW</c:v>
                </c:pt>
                <c:pt idx="1">
                  <c:v>The Kings Head BH151BP</c:v>
                </c:pt>
              </c:strCache>
            </c:strRef>
          </c:cat>
          <c:val>
            <c:numRef>
              <c:f>'Sheet1'!$C$2:$C$3</c:f>
              <c:numCache>
                <c:formatCode>General</c:formatCode>
                <c:ptCount val="2"/>
                <c:pt idx="0">
                  <c:v>24.769300000000001</c:v>
                </c:pt>
                <c:pt idx="1">
                  <c:v>15.3736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BFD-4D9F-A614-4D0489A422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ln>
            <a:headEnd type="none"/>
            <a:tailEnd type="none"/>
          </a:ln>
        </p:spPr>
        <p:txBody>
          <a:bodyPr wrap="square" anchor="b"/>
          <a:lstStyle>
            <a:lvl1pPr algn="ctr"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ln>
            <a:headEnd type="none"/>
            <a:tailEnd type="none"/>
          </a:ln>
        </p:spPr>
        <p:txBody>
          <a:bodyPr wrap="square"/>
          <a:lstStyle>
            <a:lvl1pPr marL="0" indent="0" algn="ctr">
              <a:buNone/>
              <a:defRPr sz="2400" dirty="0"/>
            </a:lvl1pPr>
            <a:lvl2pPr marL="457200" indent="0" algn="ctr">
              <a:buNone/>
              <a:defRPr sz="2000" dirty="0"/>
            </a:lvl2pPr>
            <a:lvl3pPr marL="914400" indent="0" algn="ctr">
              <a:buNone/>
              <a:defRPr sz="1800" dirty="0"/>
            </a:lvl3pPr>
            <a:lvl4pPr marL="1371600" indent="0" algn="ctr">
              <a:buNone/>
              <a:defRPr sz="1600" dirty="0"/>
            </a:lvl4pPr>
            <a:lvl5pPr marL="1828800" indent="0" algn="ctr">
              <a:buNone/>
              <a:defRPr sz="1600" dirty="0"/>
            </a:lvl5pPr>
            <a:lvl6pPr marL="2286000" indent="0" algn="ctr">
              <a:buNone/>
              <a:defRPr sz="1600" dirty="0"/>
            </a:lvl6pPr>
            <a:lvl7pPr marL="2743200" indent="0" algn="ctr">
              <a:buNone/>
              <a:defRPr sz="1600" dirty="0"/>
            </a:lvl7pPr>
            <a:lvl8pPr marL="3200400" indent="0" algn="ctr">
              <a:buNone/>
              <a:defRPr sz="1600" dirty="0"/>
            </a:lvl8pPr>
            <a:lvl9pPr marL="3657600" indent="0" algn="ctr">
              <a:buNone/>
              <a:defRPr sz="1600" dirty="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13/04/2026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13/04/2026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13/04/2026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13/04/2026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2400" dirty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13/04/2026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13/04/2026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13/04/2026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13/04/2026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13/04/2026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>
              <a:defRPr sz="3200" dirty="0"/>
            </a:lvl1pPr>
            <a:lvl2pPr>
              <a:defRPr sz="2800" dirty="0"/>
            </a:lvl2pPr>
            <a:lvl3pPr>
              <a:defRPr sz="2400" dirty="0"/>
            </a:lvl3pPr>
            <a:lvl4pPr>
              <a:defRPr sz="2000" dirty="0"/>
            </a:lvl4pPr>
            <a:lvl5pPr>
              <a:defRPr sz="2000" dirty="0"/>
            </a:lvl5pPr>
            <a:lvl6pPr>
              <a:defRPr sz="2000" dirty="0"/>
            </a:lvl6pPr>
            <a:lvl7pPr>
              <a:defRPr sz="2000" dirty="0"/>
            </a:lvl7pPr>
            <a:lvl8pPr>
              <a:defRPr sz="2000" dirty="0"/>
            </a:lvl8pPr>
            <a:lvl9pPr>
              <a:defRPr sz="2000" dirty="0"/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13/04/2026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3200" dirty="0"/>
            </a:lvl1pPr>
            <a:lvl2pPr marL="457200" indent="0">
              <a:buNone/>
              <a:defRPr sz="2800" dirty="0"/>
            </a:lvl2pPr>
            <a:lvl3pPr marL="914400" indent="0">
              <a:buNone/>
              <a:defRPr sz="2400" dirty="0"/>
            </a:lvl3pPr>
            <a:lvl4pPr marL="1371600" indent="0">
              <a:buNone/>
              <a:defRPr sz="2000" dirty="0"/>
            </a:lvl4pPr>
            <a:lvl5pPr marL="1828800" indent="0">
              <a:buNone/>
              <a:defRPr sz="2000" dirty="0"/>
            </a:lvl5pPr>
            <a:lvl6pPr marL="2286000" indent="0">
              <a:buNone/>
              <a:defRPr sz="2000" dirty="0"/>
            </a:lvl6pPr>
            <a:lvl7pPr marL="2743200" indent="0">
              <a:buNone/>
              <a:defRPr sz="2000" dirty="0"/>
            </a:lvl7pPr>
            <a:lvl8pPr marL="3200400" indent="0">
              <a:buNone/>
              <a:defRPr sz="2000" dirty="0"/>
            </a:lvl8pPr>
            <a:lvl9pPr marL="3657600" indent="0">
              <a:buNone/>
              <a:defRPr sz="2000" dirty="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13/04/2026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>
            <a:normAutofit/>
          </a:bodyPr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l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0A778-0017-4C63-95AB-A5EF0DCCE56C}" type="datetimeFigureOut">
              <a:rPr lang="en-GB" dirty="0"/>
              <a:t>13/04/2026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>
        <a:lnSpc>
          <a:spcPct val="90000"/>
        </a:lnSpc>
        <a:spcBef>
          <a:spcPct val="0"/>
        </a:spcBef>
        <a:buNone/>
        <a:defRPr sz="44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 defTabSz="914400">
        <a:defRPr lang="en-US" dirty="0"/>
      </a:defPPr>
      <a:lvl1pPr marL="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18" Type="http://schemas.openxmlformats.org/officeDocument/2006/relationships/image" Target="../media/image17.sv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24" Type="http://schemas.openxmlformats.org/officeDocument/2006/relationships/image" Target="../media/image23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svg"/><Relationship Id="rId14" Type="http://schemas.openxmlformats.org/officeDocument/2006/relationships/image" Target="../media/image13.svg"/><Relationship Id="rId22" Type="http://schemas.openxmlformats.org/officeDocument/2006/relationships/image" Target="../media/image21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33.xml"/><Relationship Id="rId7" Type="http://schemas.openxmlformats.org/officeDocument/2006/relationships/image" Target="../media/image20.svg"/><Relationship Id="rId12" Type="http://schemas.openxmlformats.org/officeDocument/2006/relationships/chart" Target="../charts/chart36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35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34.xml"/><Relationship Id="rId9" Type="http://schemas.openxmlformats.org/officeDocument/2006/relationships/image" Target="../media/image22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26.svg"/><Relationship Id="rId7" Type="http://schemas.openxmlformats.org/officeDocument/2006/relationships/image" Target="../media/image22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svg"/><Relationship Id="rId4" Type="http://schemas.openxmlformats.org/officeDocument/2006/relationships/image" Target="../media/image19.svg"/><Relationship Id="rId9" Type="http://schemas.openxmlformats.org/officeDocument/2006/relationships/image" Target="../media/image2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chart" Target="../charts/chart37.xml"/><Relationship Id="rId7" Type="http://schemas.openxmlformats.org/officeDocument/2006/relationships/image" Target="../media/image21.svg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svg"/><Relationship Id="rId10" Type="http://schemas.openxmlformats.org/officeDocument/2006/relationships/chart" Target="../charts/chart38.xml"/><Relationship Id="rId4" Type="http://schemas.openxmlformats.org/officeDocument/2006/relationships/image" Target="../media/image2.svg"/><Relationship Id="rId9" Type="http://schemas.openxmlformats.org/officeDocument/2006/relationships/image" Target="../media/image2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39.xml"/><Relationship Id="rId7" Type="http://schemas.openxmlformats.org/officeDocument/2006/relationships/image" Target="../media/image20.svg"/><Relationship Id="rId12" Type="http://schemas.openxmlformats.org/officeDocument/2006/relationships/chart" Target="../charts/chart42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41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40.xml"/><Relationship Id="rId9" Type="http://schemas.openxmlformats.org/officeDocument/2006/relationships/image" Target="../media/image22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svg"/><Relationship Id="rId4" Type="http://schemas.openxmlformats.org/officeDocument/2006/relationships/image" Target="../media/image2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1.xml"/><Relationship Id="rId7" Type="http://schemas.openxmlformats.org/officeDocument/2006/relationships/image" Target="../media/image20.svg"/><Relationship Id="rId12" Type="http://schemas.openxmlformats.org/officeDocument/2006/relationships/chart" Target="../charts/chart4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3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2.xml"/><Relationship Id="rId9" Type="http://schemas.openxmlformats.org/officeDocument/2006/relationships/image" Target="../media/image2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5.xml"/><Relationship Id="rId7" Type="http://schemas.openxmlformats.org/officeDocument/2006/relationships/image" Target="../media/image20.svg"/><Relationship Id="rId12" Type="http://schemas.openxmlformats.org/officeDocument/2006/relationships/chart" Target="../charts/chart8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7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6.xml"/><Relationship Id="rId9" Type="http://schemas.openxmlformats.org/officeDocument/2006/relationships/image" Target="../media/image2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9.xml"/><Relationship Id="rId7" Type="http://schemas.openxmlformats.org/officeDocument/2006/relationships/image" Target="../media/image20.svg"/><Relationship Id="rId12" Type="http://schemas.openxmlformats.org/officeDocument/2006/relationships/chart" Target="../charts/chart12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11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10.xml"/><Relationship Id="rId9" Type="http://schemas.openxmlformats.org/officeDocument/2006/relationships/image" Target="../media/image2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13.xml"/><Relationship Id="rId7" Type="http://schemas.openxmlformats.org/officeDocument/2006/relationships/image" Target="../media/image20.svg"/><Relationship Id="rId12" Type="http://schemas.openxmlformats.org/officeDocument/2006/relationships/chart" Target="../charts/chart16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15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14.xml"/><Relationship Id="rId9" Type="http://schemas.openxmlformats.org/officeDocument/2006/relationships/image" Target="../media/image2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17.xml"/><Relationship Id="rId7" Type="http://schemas.openxmlformats.org/officeDocument/2006/relationships/image" Target="../media/image20.svg"/><Relationship Id="rId12" Type="http://schemas.openxmlformats.org/officeDocument/2006/relationships/chart" Target="../charts/chart20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19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18.xml"/><Relationship Id="rId9" Type="http://schemas.openxmlformats.org/officeDocument/2006/relationships/image" Target="../media/image2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21.xml"/><Relationship Id="rId7" Type="http://schemas.openxmlformats.org/officeDocument/2006/relationships/image" Target="../media/image20.svg"/><Relationship Id="rId12" Type="http://schemas.openxmlformats.org/officeDocument/2006/relationships/chart" Target="../charts/chart24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23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22.xml"/><Relationship Id="rId9" Type="http://schemas.openxmlformats.org/officeDocument/2006/relationships/image" Target="../media/image2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25.xml"/><Relationship Id="rId7" Type="http://schemas.openxmlformats.org/officeDocument/2006/relationships/image" Target="../media/image20.svg"/><Relationship Id="rId12" Type="http://schemas.openxmlformats.org/officeDocument/2006/relationships/chart" Target="../charts/chart28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27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26.xml"/><Relationship Id="rId9" Type="http://schemas.openxmlformats.org/officeDocument/2006/relationships/image" Target="../media/image2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29.xml"/><Relationship Id="rId7" Type="http://schemas.openxmlformats.org/officeDocument/2006/relationships/image" Target="../media/image20.svg"/><Relationship Id="rId12" Type="http://schemas.openxmlformats.org/officeDocument/2006/relationships/chart" Target="../charts/chart32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31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30.xml"/><Relationship Id="rId9" Type="http://schemas.openxmlformats.org/officeDocument/2006/relationships/image" Target="../media/image2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mmaryTopBar"/>
          <p:cNvSpPr>
            <a:spLocks/>
          </p:cNvSpPr>
          <p:nvPr/>
        </p:nvSpPr>
        <p:spPr>
          <a:xfrm flipH="1">
            <a:off x="10385730" y="1318182"/>
            <a:ext cx="1577710" cy="566023"/>
          </a:xfrm>
          <a:prstGeom prst="parallelogram">
            <a:avLst>
              <a:gd name="adj" fmla="val 0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4" name="Rectangle 43"/>
          <p:cNvSpPr>
            <a:spLocks/>
          </p:cNvSpPr>
          <p:nvPr/>
        </p:nvSpPr>
        <p:spPr>
          <a:xfrm>
            <a:off x="221673" y="1939859"/>
            <a:ext cx="11741767" cy="3898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pic>
        <p:nvPicPr>
          <p:cNvPr id="7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212804" y="1947309"/>
            <a:ext cx="9576819" cy="430290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9" name="Rectangle 108"/>
          <p:cNvSpPr>
            <a:spLocks/>
          </p:cNvSpPr>
          <p:nvPr/>
        </p:nvSpPr>
        <p:spPr>
          <a:xfrm>
            <a:off x="8582436" y="1944847"/>
            <a:ext cx="1225221" cy="40836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4000">
                <a:srgbClr val="F2F2F2"/>
              </a:gs>
            </a:gsLst>
            <a:lin ang="0"/>
          </a:gra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Station"/>
          <p:cNvSpPr>
            <a:spLocks/>
          </p:cNvSpPr>
          <p:nvPr/>
        </p:nvSpPr>
        <p:spPr>
          <a:xfrm>
            <a:off x="1862138" y="5638867"/>
            <a:ext cx="10096802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>
          <a:xfrm>
            <a:off x="5265962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56" name="Rectangle 55"/>
          <p:cNvSpPr>
            <a:spLocks/>
          </p:cNvSpPr>
          <p:nvPr/>
        </p:nvSpPr>
        <p:spPr>
          <a:xfrm>
            <a:off x="5265962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4" name="Rectangle 73"/>
          <p:cNvSpPr>
            <a:spLocks/>
          </p:cNvSpPr>
          <p:nvPr/>
        </p:nvSpPr>
        <p:spPr>
          <a:xfrm>
            <a:off x="5265962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5" name="Rectangle 74"/>
          <p:cNvSpPr>
            <a:spLocks/>
          </p:cNvSpPr>
          <p:nvPr/>
        </p:nvSpPr>
        <p:spPr>
          <a:xfrm>
            <a:off x="7178484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9" name="Rectangle 78"/>
          <p:cNvSpPr>
            <a:spLocks/>
          </p:cNvSpPr>
          <p:nvPr/>
        </p:nvSpPr>
        <p:spPr>
          <a:xfrm>
            <a:off x="7178484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0" name="Rectangle 79"/>
          <p:cNvSpPr>
            <a:spLocks/>
          </p:cNvSpPr>
          <p:nvPr/>
        </p:nvSpPr>
        <p:spPr>
          <a:xfrm>
            <a:off x="7178484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6" name="summaryTopBar"/>
          <p:cNvSpPr>
            <a:spLocks/>
          </p:cNvSpPr>
          <p:nvPr/>
        </p:nvSpPr>
        <p:spPr>
          <a:xfrm>
            <a:off x="4709160" y="1318182"/>
            <a:ext cx="7178639" cy="566023"/>
          </a:xfrm>
          <a:prstGeom prst="parallelogram">
            <a:avLst>
              <a:gd name="adj" fmla="val 47718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0" name="Station"/>
          <p:cNvSpPr>
            <a:spLocks/>
          </p:cNvSpPr>
          <p:nvPr/>
        </p:nvSpPr>
        <p:spPr>
          <a:xfrm>
            <a:off x="1975067" y="5717774"/>
            <a:ext cx="7753661" cy="537886"/>
          </a:xfrm>
          <a:prstGeom prst="parallelogram">
            <a:avLst>
              <a:gd name="adj" fmla="val 47135"/>
            </a:avLst>
          </a:prstGeom>
          <a:solidFill>
            <a:schemeClr val="bg2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3" name="Rectangle 42"/>
          <p:cNvSpPr>
            <a:spLocks/>
          </p:cNvSpPr>
          <p:nvPr/>
        </p:nvSpPr>
        <p:spPr>
          <a:xfrm>
            <a:off x="11364686" y="5636926"/>
            <a:ext cx="757238" cy="424421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5" name="competitorsWrap"/>
          <p:cNvSpPr>
            <a:spLocks/>
          </p:cNvSpPr>
          <p:nvPr/>
        </p:nvSpPr>
        <p:spPr>
          <a:xfrm>
            <a:off x="9137927" y="2098197"/>
            <a:ext cx="2654470" cy="3729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9300911" y="4720490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9300911" y="3636732"/>
            <a:ext cx="2333001" cy="9027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4" name="Competitor3Postcode"/>
          <p:cNvSpPr txBox="1">
            <a:spLocks noChangeArrowheads="1"/>
          </p:cNvSpPr>
          <p:nvPr/>
        </p:nvSpPr>
        <p:spPr>
          <a:xfrm>
            <a:off x="9637288" y="5044525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15" name="Competitor3"/>
          <p:cNvSpPr txBox="1">
            <a:spLocks noChangeArrowheads="1"/>
          </p:cNvSpPr>
          <p:nvPr/>
        </p:nvSpPr>
        <p:spPr>
          <a:xfrm>
            <a:off x="9637288" y="479983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18" name="CAMEOValue"/>
          <p:cNvSpPr txBox="1">
            <a:spLocks noChangeArrowheads="1"/>
          </p:cNvSpPr>
          <p:nvPr/>
        </p:nvSpPr>
        <p:spPr>
          <a:xfrm>
            <a:off x="7292475" y="3842956"/>
            <a:ext cx="1164101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17.54%</a:t>
            </a:r>
          </a:p>
        </p:txBody>
      </p:sp>
      <p:sp>
        <p:nvSpPr>
          <p:cNvPr id="19" name="CAMEO"/>
          <p:cNvSpPr txBox="1">
            <a:spLocks noChangeArrowheads="1"/>
          </p:cNvSpPr>
          <p:nvPr/>
        </p:nvSpPr>
        <p:spPr>
          <a:xfrm>
            <a:off x="7292475" y="4070495"/>
            <a:ext cx="59182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Content Communities</a:t>
            </a:r>
          </a:p>
        </p:txBody>
      </p:sp>
      <p:sp>
        <p:nvSpPr>
          <p:cNvPr id="21" name="Gender"/>
          <p:cNvSpPr txBox="1">
            <a:spLocks noChangeArrowheads="1"/>
          </p:cNvSpPr>
          <p:nvPr/>
        </p:nvSpPr>
        <p:spPr>
          <a:xfrm>
            <a:off x="7292475" y="2926084"/>
            <a:ext cx="577402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Male</a:t>
            </a:r>
          </a:p>
        </p:txBody>
      </p:sp>
      <p:sp>
        <p:nvSpPr>
          <p:cNvPr id="50" name="Station"/>
          <p:cNvSpPr>
            <a:spLocks/>
          </p:cNvSpPr>
          <p:nvPr/>
        </p:nvSpPr>
        <p:spPr>
          <a:xfrm>
            <a:off x="133783" y="1528498"/>
            <a:ext cx="4735307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ATV"/>
          <p:cNvSpPr txBox="1">
            <a:spLocks noChangeArrowheads="1"/>
          </p:cNvSpPr>
          <p:nvPr/>
        </p:nvSpPr>
        <p:spPr>
          <a:xfrm>
            <a:off x="5367827" y="2692634"/>
            <a:ext cx="904415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£15.37</a:t>
            </a:r>
          </a:p>
        </p:txBody>
      </p:sp>
      <p:sp>
        <p:nvSpPr>
          <p:cNvPr id="29" name="TVRegion"/>
          <p:cNvSpPr txBox="1">
            <a:spLocks noChangeArrowheads="1"/>
          </p:cNvSpPr>
          <p:nvPr/>
        </p:nvSpPr>
        <p:spPr>
          <a:xfrm>
            <a:off x="8731095" y="1539085"/>
            <a:ext cx="742511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South</a:t>
            </a:r>
          </a:p>
        </p:txBody>
      </p:sp>
      <p:sp>
        <p:nvSpPr>
          <p:cNvPr id="20" name="GenderValue"/>
          <p:cNvSpPr txBox="1">
            <a:spLocks noChangeArrowheads="1"/>
          </p:cNvSpPr>
          <p:nvPr/>
        </p:nvSpPr>
        <p:spPr>
          <a:xfrm>
            <a:off x="7292475" y="2695639"/>
            <a:ext cx="11496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67.32%</a:t>
            </a:r>
          </a:p>
        </p:txBody>
      </p:sp>
      <p:sp>
        <p:nvSpPr>
          <p:cNvPr id="30" name="StationDistance"/>
          <p:cNvSpPr txBox="1">
            <a:spLocks noChangeArrowheads="1"/>
          </p:cNvSpPr>
          <p:nvPr/>
        </p:nvSpPr>
        <p:spPr>
          <a:xfrm>
            <a:off x="2493387" y="5943449"/>
            <a:ext cx="110479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Poole(0.75 miles)</a:t>
            </a:r>
          </a:p>
        </p:txBody>
      </p:sp>
      <p:sp>
        <p:nvSpPr>
          <p:cNvPr id="31" name="NearestStation"/>
          <p:cNvSpPr txBox="1">
            <a:spLocks noChangeArrowheads="1"/>
          </p:cNvSpPr>
          <p:nvPr/>
        </p:nvSpPr>
        <p:spPr>
          <a:xfrm>
            <a:off x="2505981" y="5792500"/>
            <a:ext cx="98135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Nearest Station</a:t>
            </a:r>
          </a:p>
        </p:txBody>
      </p:sp>
      <p:sp>
        <p:nvSpPr>
          <p:cNvPr id="32" name="Urbanicity"/>
          <p:cNvSpPr txBox="1">
            <a:spLocks noChangeArrowheads="1"/>
          </p:cNvSpPr>
          <p:nvPr/>
        </p:nvSpPr>
        <p:spPr>
          <a:xfrm>
            <a:off x="10519212" y="1539085"/>
            <a:ext cx="78258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Urban city and town</a:t>
            </a:r>
          </a:p>
        </p:txBody>
      </p:sp>
      <p:sp>
        <p:nvSpPr>
          <p:cNvPr id="33" name="Region"/>
          <p:cNvSpPr txBox="1">
            <a:spLocks noChangeArrowheads="1"/>
          </p:cNvSpPr>
          <p:nvPr/>
        </p:nvSpPr>
        <p:spPr>
          <a:xfrm>
            <a:off x="6944775" y="1539085"/>
            <a:ext cx="596638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South West</a:t>
            </a:r>
          </a:p>
        </p:txBody>
      </p:sp>
      <p:sp>
        <p:nvSpPr>
          <p:cNvPr id="34" name="WorkArea"/>
          <p:cNvSpPr txBox="1">
            <a:spLocks noChangeArrowheads="1"/>
          </p:cNvSpPr>
          <p:nvPr/>
        </p:nvSpPr>
        <p:spPr>
          <a:xfrm>
            <a:off x="5157478" y="1539085"/>
            <a:ext cx="76655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Poole</a:t>
            </a:r>
          </a:p>
        </p:txBody>
      </p:sp>
      <p:sp>
        <p:nvSpPr>
          <p:cNvPr id="35" name="Postcode"/>
          <p:cNvSpPr txBox="1">
            <a:spLocks noChangeArrowheads="1"/>
          </p:cNvSpPr>
          <p:nvPr/>
        </p:nvSpPr>
        <p:spPr>
          <a:xfrm>
            <a:off x="828640" y="1725868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BH151BP</a:t>
            </a:r>
          </a:p>
        </p:txBody>
      </p:sp>
      <p:sp>
        <p:nvSpPr>
          <p:cNvPr id="36" name="ChainName"/>
          <p:cNvSpPr txBox="1">
            <a:spLocks noChangeArrowheads="1"/>
          </p:cNvSpPr>
          <p:nvPr/>
        </p:nvSpPr>
        <p:spPr>
          <a:xfrm>
            <a:off x="2090758" y="1723679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Hall &amp; Woodhouse - L&amp;T</a:t>
            </a:r>
          </a:p>
        </p:txBody>
      </p:sp>
      <p:sp>
        <p:nvSpPr>
          <p:cNvPr id="37" name="VenueName"/>
          <p:cNvSpPr txBox="1">
            <a:spLocks noChangeArrowheads="1"/>
          </p:cNvSpPr>
          <p:nvPr/>
        </p:nvSpPr>
        <p:spPr>
          <a:xfrm>
            <a:off x="829599" y="1416348"/>
            <a:ext cx="1955800" cy="307777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400" dirty="0">
                <a:latin typeface="Montserrat"/>
              </a:rPr>
              <a:t>The Kings Head BH151BP</a:t>
            </a:r>
          </a:p>
        </p:txBody>
      </p:sp>
      <p:sp>
        <p:nvSpPr>
          <p:cNvPr id="45" name="Rectangle 44"/>
          <p:cNvSpPr>
            <a:spLocks/>
          </p:cNvSpPr>
          <p:nvPr/>
        </p:nvSpPr>
        <p:spPr>
          <a:xfrm>
            <a:off x="9300912" y="2543786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dirty="0">
                <a:latin typeface="Montserrat"/>
              </a:rPr>
              <a:t> </a:t>
            </a:r>
          </a:p>
        </p:txBody>
      </p:sp>
      <p:sp>
        <p:nvSpPr>
          <p:cNvPr id="46" name="Competitor1Postcode"/>
          <p:cNvSpPr txBox="1">
            <a:spLocks noChangeArrowheads="1"/>
          </p:cNvSpPr>
          <p:nvPr/>
        </p:nvSpPr>
        <p:spPr>
          <a:xfrm>
            <a:off x="9639185" y="2872463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BH151JW</a:t>
            </a:r>
          </a:p>
        </p:txBody>
      </p:sp>
      <p:sp>
        <p:nvSpPr>
          <p:cNvPr id="47" name="Competitor1"/>
          <p:cNvSpPr txBox="1">
            <a:spLocks noChangeArrowheads="1"/>
          </p:cNvSpPr>
          <p:nvPr/>
        </p:nvSpPr>
        <p:spPr>
          <a:xfrm>
            <a:off x="9639185" y="2618760"/>
            <a:ext cx="105349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Rope And Anchor</a:t>
            </a:r>
          </a:p>
        </p:txBody>
      </p:sp>
      <p:sp>
        <p:nvSpPr>
          <p:cNvPr id="48" name="Competitor2"/>
          <p:cNvSpPr txBox="1">
            <a:spLocks noChangeArrowheads="1"/>
          </p:cNvSpPr>
          <p:nvPr/>
        </p:nvSpPr>
        <p:spPr>
          <a:xfrm>
            <a:off x="9640466" y="371535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49" name="Competitor2Postcode"/>
          <p:cNvSpPr txBox="1">
            <a:spLocks noChangeArrowheads="1"/>
          </p:cNvSpPr>
          <p:nvPr/>
        </p:nvSpPr>
        <p:spPr>
          <a:xfrm>
            <a:off x="9651298" y="3992352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59" name="Text4"/>
          <p:cNvSpPr txBox="1">
            <a:spLocks noChangeArrowheads="1"/>
          </p:cNvSpPr>
          <p:nvPr/>
        </p:nvSpPr>
        <p:spPr>
          <a:xfrm>
            <a:off x="5367827" y="2486122"/>
            <a:ext cx="4138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ATV</a:t>
            </a:r>
          </a:p>
        </p:txBody>
      </p:sp>
      <p:sp>
        <p:nvSpPr>
          <p:cNvPr id="60" name="Text2"/>
          <p:cNvSpPr txBox="1">
            <a:spLocks noChangeArrowheads="1"/>
          </p:cNvSpPr>
          <p:nvPr/>
        </p:nvSpPr>
        <p:spPr>
          <a:xfrm>
            <a:off x="7292475" y="3608179"/>
            <a:ext cx="1013419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Segmentation</a:t>
            </a:r>
          </a:p>
        </p:txBody>
      </p:sp>
      <p:sp>
        <p:nvSpPr>
          <p:cNvPr id="61" name="Text3"/>
          <p:cNvSpPr txBox="1">
            <a:spLocks noChangeArrowheads="1"/>
          </p:cNvSpPr>
          <p:nvPr/>
        </p:nvSpPr>
        <p:spPr>
          <a:xfrm>
            <a:off x="7292475" y="2490390"/>
            <a:ext cx="61587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Gender</a:t>
            </a:r>
          </a:p>
        </p:txBody>
      </p:sp>
      <p:sp>
        <p:nvSpPr>
          <p:cNvPr id="25" name="Affluence"/>
          <p:cNvSpPr txBox="1">
            <a:spLocks noChangeArrowheads="1"/>
          </p:cNvSpPr>
          <p:nvPr/>
        </p:nvSpPr>
        <p:spPr>
          <a:xfrm>
            <a:off x="5367827" y="4085195"/>
            <a:ext cx="67678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Middle Income</a:t>
            </a:r>
          </a:p>
        </p:txBody>
      </p:sp>
      <p:sp>
        <p:nvSpPr>
          <p:cNvPr id="24" name="AffluenceValue"/>
          <p:cNvSpPr txBox="1">
            <a:spLocks noChangeArrowheads="1"/>
          </p:cNvSpPr>
          <p:nvPr/>
        </p:nvSpPr>
        <p:spPr>
          <a:xfrm>
            <a:off x="5367827" y="3878389"/>
            <a:ext cx="1319592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58.50%</a:t>
            </a:r>
          </a:p>
        </p:txBody>
      </p:sp>
      <p:sp>
        <p:nvSpPr>
          <p:cNvPr id="62" name="Text5"/>
          <p:cNvSpPr txBox="1">
            <a:spLocks noChangeArrowheads="1"/>
          </p:cNvSpPr>
          <p:nvPr/>
        </p:nvSpPr>
        <p:spPr>
          <a:xfrm>
            <a:off x="5367827" y="3651870"/>
            <a:ext cx="7344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Affluence</a:t>
            </a:r>
          </a:p>
        </p:txBody>
      </p:sp>
      <p:sp>
        <p:nvSpPr>
          <p:cNvPr id="22" name="AgeValue"/>
          <p:cNvSpPr txBox="1">
            <a:spLocks noChangeArrowheads="1"/>
          </p:cNvSpPr>
          <p:nvPr/>
        </p:nvSpPr>
        <p:spPr>
          <a:xfrm>
            <a:off x="5367827" y="5059674"/>
            <a:ext cx="901209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26.88%</a:t>
            </a:r>
          </a:p>
        </p:txBody>
      </p:sp>
      <p:sp>
        <p:nvSpPr>
          <p:cNvPr id="23" name="Age"/>
          <p:cNvSpPr txBox="1">
            <a:spLocks noChangeArrowheads="1"/>
          </p:cNvSpPr>
          <p:nvPr/>
        </p:nvSpPr>
        <p:spPr>
          <a:xfrm>
            <a:off x="5367827" y="5327409"/>
            <a:ext cx="39946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55 to 64</a:t>
            </a:r>
          </a:p>
        </p:txBody>
      </p:sp>
      <p:sp>
        <p:nvSpPr>
          <p:cNvPr id="63" name="Text6"/>
          <p:cNvSpPr txBox="1">
            <a:spLocks noChangeArrowheads="1"/>
          </p:cNvSpPr>
          <p:nvPr/>
        </p:nvSpPr>
        <p:spPr>
          <a:xfrm>
            <a:off x="5367827" y="4821867"/>
            <a:ext cx="80983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Age Group</a:t>
            </a:r>
          </a:p>
        </p:txBody>
      </p:sp>
      <p:sp>
        <p:nvSpPr>
          <p:cNvPr id="64" name="Text1"/>
          <p:cNvSpPr txBox="1">
            <a:spLocks noChangeArrowheads="1"/>
          </p:cNvSpPr>
          <p:nvPr/>
        </p:nvSpPr>
        <p:spPr>
          <a:xfrm>
            <a:off x="7292475" y="4793240"/>
            <a:ext cx="683200" cy="3693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Visit Day</a:t>
            </a:r>
          </a:p>
          <a:p>
            <a:pPr defTabSz="914400"/>
            <a:endParaRPr lang="en-GB" sz="900" dirty="0">
              <a:latin typeface="Montserrat"/>
            </a:endParaRPr>
          </a:p>
        </p:txBody>
      </p:sp>
      <p:sp>
        <p:nvSpPr>
          <p:cNvPr id="16" name="WeekdayValue"/>
          <p:cNvSpPr txBox="1">
            <a:spLocks noChangeArrowheads="1"/>
          </p:cNvSpPr>
          <p:nvPr/>
        </p:nvSpPr>
        <p:spPr>
          <a:xfrm>
            <a:off x="7292475" y="5050410"/>
            <a:ext cx="13099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32.20%</a:t>
            </a:r>
          </a:p>
        </p:txBody>
      </p:sp>
      <p:sp>
        <p:nvSpPr>
          <p:cNvPr id="17" name="Weekday"/>
          <p:cNvSpPr txBox="1">
            <a:spLocks noChangeArrowheads="1"/>
          </p:cNvSpPr>
          <p:nvPr/>
        </p:nvSpPr>
        <p:spPr>
          <a:xfrm>
            <a:off x="7292475" y="5319836"/>
            <a:ext cx="69281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Sat</a:t>
            </a:r>
          </a:p>
        </p:txBody>
      </p:sp>
      <p:sp>
        <p:nvSpPr>
          <p:cNvPr id="76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77" name="Rectangle 76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4" name="Competitor1Chain"/>
          <p:cNvSpPr txBox="1">
            <a:spLocks noChangeArrowheads="1"/>
          </p:cNvSpPr>
          <p:nvPr/>
        </p:nvSpPr>
        <p:spPr>
          <a:xfrm>
            <a:off x="9815127" y="311708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Pub Restaurant</a:t>
            </a:r>
          </a:p>
        </p:txBody>
      </p:sp>
      <p:sp>
        <p:nvSpPr>
          <p:cNvPr id="51" name="Competitor2Chain"/>
          <p:cNvSpPr txBox="1">
            <a:spLocks noChangeArrowheads="1"/>
          </p:cNvSpPr>
          <p:nvPr/>
        </p:nvSpPr>
        <p:spPr>
          <a:xfrm>
            <a:off x="9834477" y="4212850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68" name="Competitor3Chain"/>
          <p:cNvSpPr txBox="1">
            <a:spLocks noChangeArrowheads="1"/>
          </p:cNvSpPr>
          <p:nvPr/>
        </p:nvSpPr>
        <p:spPr>
          <a:xfrm>
            <a:off x="9810584" y="527419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69" name="Label"/>
          <p:cNvSpPr txBox="1">
            <a:spLocks noChangeArrowheads="1"/>
          </p:cNvSpPr>
          <p:nvPr/>
        </p:nvSpPr>
        <p:spPr>
          <a:xfrm>
            <a:off x="5165248" y="1391804"/>
            <a:ext cx="1202750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Work Area</a:t>
            </a:r>
          </a:p>
        </p:txBody>
      </p:sp>
      <p:sp>
        <p:nvSpPr>
          <p:cNvPr id="70" name="Label"/>
          <p:cNvSpPr txBox="1">
            <a:spLocks noChangeArrowheads="1"/>
          </p:cNvSpPr>
          <p:nvPr/>
        </p:nvSpPr>
        <p:spPr>
          <a:xfrm>
            <a:off x="6944775" y="1391804"/>
            <a:ext cx="551754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Region</a:t>
            </a:r>
          </a:p>
        </p:txBody>
      </p:sp>
      <p:sp>
        <p:nvSpPr>
          <p:cNvPr id="71" name="Label"/>
          <p:cNvSpPr txBox="1">
            <a:spLocks noChangeArrowheads="1"/>
          </p:cNvSpPr>
          <p:nvPr/>
        </p:nvSpPr>
        <p:spPr>
          <a:xfrm>
            <a:off x="10519212" y="1391804"/>
            <a:ext cx="716863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Urbanicity</a:t>
            </a:r>
          </a:p>
        </p:txBody>
      </p:sp>
      <p:sp>
        <p:nvSpPr>
          <p:cNvPr id="72" name="Label"/>
          <p:cNvSpPr txBox="1">
            <a:spLocks noChangeArrowheads="1"/>
          </p:cNvSpPr>
          <p:nvPr/>
        </p:nvSpPr>
        <p:spPr>
          <a:xfrm>
            <a:off x="8738659" y="1391804"/>
            <a:ext cx="710451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TV Region</a:t>
            </a:r>
          </a:p>
        </p:txBody>
      </p:sp>
      <p:pic>
        <p:nvPicPr>
          <p:cNvPr id="73" name="Graphic 7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50991" y="1505264"/>
            <a:ext cx="365339" cy="36533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52" name="Graphic 5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01767" y="177426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Graphic 8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56957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Graphic 8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3857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Graphic 8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005195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Graphic 8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8133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Graphic 9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2326194" y="5902858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Graphic 9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458216" y="4617584"/>
            <a:ext cx="176376" cy="176376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Graphic 9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395441" y="3451302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Graphic 9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458216" y="3451091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Graphic 10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5458216" y="2257020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Graphic 10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95441" y="2239109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Graphic 10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7395441" y="4633379"/>
            <a:ext cx="164081" cy="176702"/>
          </a:xfrm>
          <a:prstGeom prst="rect">
            <a:avLst/>
          </a:prstGeom>
          <a:ln>
            <a:headEnd type="none"/>
            <a:tailEnd type="none"/>
          </a:ln>
        </p:spPr>
      </p:pic>
      <p:grpSp>
        <p:nvGrpSpPr>
          <p:cNvPr id="114" name="Group 113"/>
          <p:cNvGrpSpPr>
            <a:grpSpLocks/>
          </p:cNvGrpSpPr>
          <p:nvPr/>
        </p:nvGrpSpPr>
        <p:grpSpPr>
          <a:xfrm>
            <a:off x="11239887" y="2625880"/>
            <a:ext cx="495300" cy="390525"/>
            <a:chOff x="9411528" y="2976323"/>
            <a:chExt cx="495300" cy="390525"/>
          </a:xfrm>
        </p:grpSpPr>
        <p:pic>
          <p:nvPicPr>
            <p:cNvPr id="111" name="Graphic 110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3" name="Graphic 112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5" name="Group 114"/>
          <p:cNvGrpSpPr>
            <a:grpSpLocks/>
          </p:cNvGrpSpPr>
          <p:nvPr/>
        </p:nvGrpSpPr>
        <p:grpSpPr>
          <a:xfrm>
            <a:off x="11239887" y="3722703"/>
            <a:ext cx="495300" cy="390525"/>
            <a:chOff x="9411528" y="2976323"/>
            <a:chExt cx="495300" cy="390525"/>
          </a:xfrm>
        </p:grpSpPr>
        <p:pic>
          <p:nvPicPr>
            <p:cNvPr id="116" name="Graphic 115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7" name="Graphic 116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8" name="Group 117"/>
          <p:cNvGrpSpPr>
            <a:grpSpLocks/>
          </p:cNvGrpSpPr>
          <p:nvPr/>
        </p:nvGrpSpPr>
        <p:grpSpPr>
          <a:xfrm>
            <a:off x="11239887" y="4804215"/>
            <a:ext cx="495300" cy="390525"/>
            <a:chOff x="9411528" y="2976323"/>
            <a:chExt cx="495300" cy="390525"/>
          </a:xfrm>
        </p:grpSpPr>
        <p:pic>
          <p:nvPicPr>
            <p:cNvPr id="119" name="Graphic 118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20" name="Graphic 119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sp>
        <p:nvSpPr>
          <p:cNvPr id="65" name="Scroll: Horizontal 64"/>
          <p:cNvSpPr>
            <a:spLocks/>
          </p:cNvSpPr>
          <p:nvPr/>
        </p:nvSpPr>
        <p:spPr>
          <a:xfrm>
            <a:off x="11263868" y="4753966"/>
            <a:ext cx="551553" cy="383969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#3</a:t>
            </a:r>
          </a:p>
        </p:txBody>
      </p:sp>
      <p:sp>
        <p:nvSpPr>
          <p:cNvPr id="66" name="Scroll: Horizontal 65"/>
          <p:cNvSpPr>
            <a:spLocks/>
          </p:cNvSpPr>
          <p:nvPr/>
        </p:nvSpPr>
        <p:spPr>
          <a:xfrm>
            <a:off x="11254800" y="3673060"/>
            <a:ext cx="551553" cy="392505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#2</a:t>
            </a:r>
          </a:p>
        </p:txBody>
      </p:sp>
      <p:sp>
        <p:nvSpPr>
          <p:cNvPr id="67" name="Scroll: Horizontal 66"/>
          <p:cNvSpPr>
            <a:spLocks/>
          </p:cNvSpPr>
          <p:nvPr/>
        </p:nvSpPr>
        <p:spPr>
          <a:xfrm>
            <a:off x="11273246" y="2564609"/>
            <a:ext cx="542175" cy="404683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#1</a:t>
            </a:r>
          </a:p>
        </p:txBody>
      </p:sp>
      <p:pic>
        <p:nvPicPr>
          <p:cNvPr id="122" name="Graphic 12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5400000">
            <a:off x="9422830" y="268069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3" name="Graphic 12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5400000">
            <a:off x="9422830" y="3779351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4" name="Graphic 12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5400000">
            <a:off x="9422830" y="486307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7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Site Summary</a:t>
            </a:r>
          </a:p>
        </p:txBody>
      </p:sp>
      <p:pic>
        <p:nvPicPr>
          <p:cNvPr id="53" name="Graphic 5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8" name="Rectangle 57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2" name="Graphic 1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Graphic 8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97" name="Graphic 9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Graphic 9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5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10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05/03/2025 - 25/02/2026</a:t>
            </a:r>
          </a:p>
        </p:txBody>
      </p:sp>
      <p:pic>
        <p:nvPicPr>
          <p:cNvPr id="121" name="Graphic 12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" name="Graphic 1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721779" y="315748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5" name="Text3"/>
          <p:cNvSpPr txBox="1">
            <a:spLocks noChangeArrowheads="1"/>
          </p:cNvSpPr>
          <p:nvPr/>
        </p:nvSpPr>
        <p:spPr>
          <a:xfrm>
            <a:off x="9276924" y="2203012"/>
            <a:ext cx="1154483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Top Competitors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721779" y="4235961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41" name="Graphic 4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721779" y="5334536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4" name="VenueNameTriEnd"/>
          <p:cNvSpPr>
            <a:spLocks/>
          </p:cNvSpPr>
          <p:nvPr/>
        </p:nvSpPr>
        <p:spPr>
          <a:xfrm flipH="1" flipV="1">
            <a:off x="2785399" y="220268"/>
            <a:ext cx="215792" cy="353466"/>
          </a:xfrm>
          <a:prstGeom prst="triangle">
            <a:avLst>
              <a:gd name="adj" fmla="val 100000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8" name="VenueName"/>
          <p:cNvSpPr>
            <a:spLocks/>
          </p:cNvSpPr>
          <p:nvPr/>
        </p:nvSpPr>
        <p:spPr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The Kings Head BH151BP</a:t>
            </a:r>
          </a:p>
        </p:txBody>
      </p:sp>
      <p:sp>
        <p:nvSpPr>
          <p:cNvPr id="39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2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446 Competitor Customers</a:t>
            </a:r>
          </a:p>
        </p:txBody>
      </p:sp>
      <p:sp>
        <p:nvSpPr>
          <p:cNvPr id="8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 Competitors</a:t>
            </a:r>
          </a:p>
        </p:txBody>
      </p:sp>
      <p:sp>
        <p:nvSpPr>
          <p:cNvPr id="89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863 Site Customers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The Kings Head BH151BP and 1 Chains in 1 Miles from 05/03/2025 - 25/02/2026 split by Distance travelled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spend profile of The Kings Head BH151BP compare versus its competitors based on travel distances?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Distance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05/03/2025 - 25/02/2026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The Kings Head BH151BP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247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462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193444" y="1617619"/>
            <a:ext cx="11831701" cy="522995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" name="Graphic 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062402" y="6027511"/>
            <a:ext cx="1080830" cy="630484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Rectangle 35"/>
          <p:cNvSpPr>
            <a:spLocks/>
          </p:cNvSpPr>
          <p:nvPr/>
        </p:nvSpPr>
        <p:spPr>
          <a:xfrm>
            <a:off x="0" y="663728"/>
            <a:ext cx="12191999" cy="951103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9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The Kings Head BH151BP for 05/03/2025 - 25/02/2026 live</a:t>
            </a:r>
          </a:p>
        </p:txBody>
      </p:sp>
      <p:sp>
        <p:nvSpPr>
          <p:cNvPr id="20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2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The Kings Head BH151BP come from?</a:t>
            </a:r>
          </a:p>
        </p:txBody>
      </p:sp>
      <p:sp>
        <p:nvSpPr>
          <p:cNvPr id="23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Map of Guest Origin</a:t>
            </a:r>
          </a:p>
        </p:txBody>
      </p:sp>
      <p:pic>
        <p:nvPicPr>
          <p:cNvPr id="24" name="Graphic 2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5" name="Rectangle 24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6" name="Graphic 2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05/03/2025 - 25/02/2026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The Kings Head BH151BP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3" name="Rectangle 2"/>
          <p:cNvSpPr>
            <a:spLocks/>
          </p:cNvSpPr>
          <p:nvPr/>
        </p:nvSpPr>
        <p:spPr bwMode="white">
          <a:xfrm>
            <a:off x="48768" y="6377502"/>
            <a:ext cx="12094464" cy="218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4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462 Site Customers</a:t>
            </a: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888763" y="1663789"/>
          <a:ext cx="10348957" cy="468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3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For customers of The Kings Head BH151BP, who are the top 20 competitors from 1 Chains in 1 Miles for 05/03/2025 - 25/02/2026 split by Venue</a:t>
            </a:r>
          </a:p>
        </p:txBody>
      </p:sp>
      <p:sp>
        <p:nvSpPr>
          <p:cNvPr id="24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What are the Top 20 venues (by spend) that customers of The Kings Head BH151BP also visit?</a:t>
            </a:r>
          </a:p>
        </p:txBody>
      </p:sp>
      <p:sp>
        <p:nvSpPr>
          <p:cNvPr id="27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</a:t>
            </a:r>
          </a:p>
        </p:txBody>
      </p:sp>
      <p:pic>
        <p:nvPicPr>
          <p:cNvPr id="28" name="Graphic 2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9" name="Rectangle 28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0" name="Graphic 2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2" name="Graphic 3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05/03/2025 - 25/02/2026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The Kings Head BH151BP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3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863 Site Customers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share of wallet of customers of The Kings Head BH151BP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05/03/2025 - 25/02/2026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The Kings Head BH151BP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863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local area for The Kings Head BH151BP compare to the national average (1 = low, 10 = high)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Summary</a:t>
            </a:r>
          </a:p>
        </p:txBody>
      </p:sp>
      <p:pic>
        <p:nvPicPr>
          <p:cNvPr id="23" name="Graphic 2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ctangle 23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5" name="Graphic 2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7" name="Graphic 2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2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05/03/2025 - 25/02/2026</a:t>
            </a:r>
          </a:p>
        </p:txBody>
      </p:sp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4" name="Graphic 3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The Kings Head BH151BP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35" name="Table 35"/>
          <p:cNvGraphicFramePr/>
          <p:nvPr/>
        </p:nvGraphicFramePr>
        <p:xfrm>
          <a:off x="508000" y="15240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Data Type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Name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250m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500m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1 mile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 mile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3 miles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 mile Spend vs National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Total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Annual Sales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£18.47M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£23.52M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£42.34M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£139.45M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Mon - Thu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38.8%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39.4%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44.7%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43.4%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Fri - Sat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46.8%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46.0%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42.2%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41.7%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Sun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 to 24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 to 34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 to 44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 to 54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55 to 64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65 to 74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75+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Business Elite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Prosperous Professionals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Flourishing Society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Content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White Collar Neighbourhoods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Enterprising Mainstream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Paying The Mortgage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Cash Conscious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On A Budget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Value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AB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30.8%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26.1%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C1C2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53.9%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54.1%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55.7%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55.3%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The Kings Head BH151BP and 1 Chains in 1 Miles from 05/03/2025 - 25/02/2026 split by Day of Week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is customer spend distributed throughout the week for The Kings Head BH151BP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Weekpart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05/03/2025 - 25/02/2026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The Kings Head BH151BP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446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863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customer numbers for The Kings Head BH151BP and 1 Chains in 1 Miles from 05/03/2025 - 25/02/2026 and the number of visits made Per Annum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frequently per year do customers visit The Kings Head BH151BP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Visit Frequency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05/03/2025 - 25/02/2026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The Kings Head BH151BP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446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863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ATV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ATV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05/03/2025 - 25/02/2026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The Kings Head BH151BP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863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market share spend for The Kings Head BH151BP and 1 Chains in 1 Miles from 05/03/2025 - 25/02/2026 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market share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Share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05/03/2025 - 25/02/2026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The Kings Head BH151BP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863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The Kings Head BH151BP and 1 Chains in 1 Miles from 05/03/2025 - 25/02/2026 split by Age Range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age profile of customers who visit The Kings Head BH151BP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05/03/2025 - 25/02/2026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The Kings Head BH151BP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255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473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The Kings Head BH151BP and 1 Chains in 1 Miles from 05/03/2025 - 25/02/2026 split by Affluence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affluence of customers who visit The Kings Head BH151BP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Affluence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05/03/2025 - 25/02/2026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The Kings Head BH151BP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235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454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The Kings Head BH151BP and 1 Chains in 1 Miles from 05/03/2025 - 25/02/2026 split by Gender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gender profile of customers who visit The Kings Head BH151BP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Gender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05/03/2025 - 25/02/2026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The Kings Head BH151BP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248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463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The Kings Head BH151BP and 1 Chains in 1 Miles from 05/03/2025 - 25/02/2026 split by Segment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Custom segmentation profile of customers who visit The Kings Head BH151BP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Punch Segmentation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05/03/2025 - 25/02/2026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The Kings Head BH151BP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446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863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/>
        </a:gradFill>
      </a:fillStyleLst>
      <a:lnStyleLst>
        <a:ln w="6350" cap="flat">
          <a:solidFill>
            <a:schemeClr val="phClr"/>
          </a:solidFill>
          <a:prstDash val="solid"/>
          <a:miter/>
          <a:headEnd type="none"/>
          <a:tailEnd type="none"/>
        </a:ln>
        <a:ln w="12700" cap="flat">
          <a:solidFill>
            <a:schemeClr val="phClr"/>
          </a:solidFill>
          <a:prstDash val="solid"/>
          <a:miter/>
          <a:headEnd type="none"/>
          <a:tailEnd type="none"/>
        </a:ln>
        <a:ln w="19050" cap="flat">
          <a:solidFill>
            <a:schemeClr val="phClr"/>
          </a:solidFill>
          <a:prstDash val="solid"/>
          <a:miter/>
          <a:headEnd type="none"/>
          <a:tailEnd type="none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8489</TotalTime>
  <Pages>0</Pages>
  <Words>1240</Words>
  <Characters>0</Characters>
  <Application>Microsoft Office PowerPoint</Application>
  <PresentationFormat>Widescreen</PresentationFormat>
  <Lines>0</Lines>
  <Paragraphs>441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Hospitality Data Insights Ltd</dc:creator>
  <cp:lastModifiedBy>Danielle Boothroyd</cp:lastModifiedBy>
  <cp:revision>134</cp:revision>
  <dcterms:created xsi:type="dcterms:W3CDTF">2023-02-27T15:44:52Z</dcterms:created>
  <dcterms:modified xsi:type="dcterms:W3CDTF">2026-04-13T10:27:12Z</dcterms:modified>
</cp:coreProperties>
</file>