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lsx" ContentType="application/vnd.openxmlformats-officedocument.spreadsheetml.sheet"/>
  <Default Extension="xml" ContentType="application/xml"/>
  <Default Extension="jpg" ContentType="image/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23.xml" ContentType="application/vnd.openxmlformats-officedocument.presentationml.slide+xml"/>
  <Override PartName="/ppt/slides/slide19.xml" ContentType="application/vnd.openxmlformats-officedocument.presentationml.slide+xml"/>
  <Override PartName="/ppt/slides/slide21.xml" ContentType="application/vnd.openxmlformats-officedocument.presentationml.slide+xml"/>
  <Override PartName="/ppt/slides/slide18.xml" ContentType="application/vnd.openxmlformats-officedocument.presentationml.slide+xml"/>
  <Override PartName="/ppt/slides/slide22.xml" ContentType="application/vnd.openxmlformats-officedocument.presentationml.slide+xml"/>
  <Override PartName="/ppt/slides/slide17.xml" ContentType="application/vnd.openxmlformats-officedocument.presentationml.slide+xml"/>
  <Override PartName="/ppt/slides/slide20.xml" ContentType="application/vnd.openxmlformats-officedocument.presentationml.slide+xml"/>
  <Override PartName="/ppt/slides/slide2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0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7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9.xml" ContentType="application/vnd.openxmlformats-officedocument.presentationml.slideLayout+xml"/>
  <Override PartName="/ppt/charts/colors9.xml" ContentType="application/vnd.ms-office.chartcolorstyle+xml"/>
  <Override PartName="/ppt/charts/style9.xml" ContentType="application/vnd.ms-office.chartstyle+xml"/>
  <Override PartName="/ppt/charts/chart9.xml" ContentType="application/vnd.openxmlformats-officedocument.drawingml.chart+xml"/>
  <Override PartName="/ppt/charts/colors10.xml" ContentType="application/vnd.ms-office.chartcolorstyle+xml"/>
  <Override PartName="/ppt/charts/style10.xml" ContentType="application/vnd.ms-office.chartstyle+xml"/>
  <Override PartName="/ppt/charts/chart10.xml" ContentType="application/vnd.openxmlformats-officedocument.drawingml.chart+xml"/>
  <Override PartName="/ppt/charts/chart11.xml" ContentType="application/vnd.openxmlformats-officedocument.drawingml.chart+xml"/>
  <Override PartName="/ppt/charts/chart12.xml" ContentType="application/vnd.openxmlformats-officedocument.drawingml.chart+xml"/>
  <Override PartName="/ppt/charts/colors13.xml" ContentType="application/vnd.ms-office.chartcolorstyle+xml"/>
  <Override PartName="/ppt/charts/style13.xml" ContentType="application/vnd.ms-office.chartstyle+xml"/>
  <Override PartName="/ppt/charts/chart13.xml" ContentType="application/vnd.openxmlformats-officedocument.drawingml.chart+xml"/>
  <Override PartName="/ppt/charts/colors14.xml" ContentType="application/vnd.ms-office.chartcolorstyle+xml"/>
  <Override PartName="/ppt/charts/style14.xml" ContentType="application/vnd.ms-office.chartstyle+xml"/>
  <Override PartName="/ppt/charts/chart14.xml" ContentType="application/vnd.openxmlformats-officedocument.drawingml.chart+xml"/>
  <Override PartName="/ppt/charts/chart15.xml" ContentType="application/vnd.openxmlformats-officedocument.drawingml.chart+xml"/>
  <Override PartName="/ppt/charts/chart16.xml" ContentType="application/vnd.openxmlformats-officedocument.drawingml.chart+xml"/>
  <Override PartName="/ppt/charts/colors17.xml" ContentType="application/vnd.ms-office.chartcolorstyle+xml"/>
  <Override PartName="/ppt/charts/style17.xml" ContentType="application/vnd.ms-office.chartstyle+xml"/>
  <Override PartName="/ppt/charts/chart17.xml" ContentType="application/vnd.openxmlformats-officedocument.drawingml.chart+xml"/>
  <Override PartName="/ppt/charts/colors18.xml" ContentType="application/vnd.ms-office.chartcolorstyle+xml"/>
  <Override PartName="/ppt/charts/style18.xml" ContentType="application/vnd.ms-office.chartstyle+xml"/>
  <Override PartName="/ppt/charts/chart18.xml" ContentType="application/vnd.openxmlformats-officedocument.drawingml.chart+xml"/>
  <Override PartName="/ppt/charts/chart19.xml" ContentType="application/vnd.openxmlformats-officedocument.drawingml.chart+xml"/>
  <Override PartName="/ppt/charts/chart20.xml" ContentType="application/vnd.openxmlformats-officedocument.drawingml.chart+xml"/>
  <Override PartName="/ppt/charts/colors21.xml" ContentType="application/vnd.ms-office.chartcolorstyle+xml"/>
  <Override PartName="/ppt/charts/style21.xml" ContentType="application/vnd.ms-office.chartstyle+xml"/>
  <Override PartName="/ppt/charts/chart21.xml" ContentType="application/vnd.openxmlformats-officedocument.drawingml.chart+xml"/>
  <Override PartName="/ppt/charts/colors22.xml" ContentType="application/vnd.ms-office.chartcolorstyle+xml"/>
  <Override PartName="/ppt/charts/style22.xml" ContentType="application/vnd.ms-office.chartstyle+xml"/>
  <Override PartName="/ppt/charts/chart22.xml" ContentType="application/vnd.openxmlformats-officedocument.drawingml.chart+xml"/>
  <Override PartName="/ppt/charts/chart23.xml" ContentType="application/vnd.openxmlformats-officedocument.drawingml.chart+xml"/>
  <Override PartName="/ppt/charts/chart24.xml" ContentType="application/vnd.openxmlformats-officedocument.drawingml.chart+xml"/>
  <Override PartName="/ppt/charts/colors25.xml" ContentType="application/vnd.ms-office.chartcolorstyle+xml"/>
  <Override PartName="/ppt/charts/style25.xml" ContentType="application/vnd.ms-office.chartstyle+xml"/>
  <Override PartName="/ppt/charts/chart25.xml" ContentType="application/vnd.openxmlformats-officedocument.drawingml.chart+xml"/>
  <Override PartName="/ppt/charts/colors26.xml" ContentType="application/vnd.ms-office.chartcolorstyle+xml"/>
  <Override PartName="/ppt/charts/style26.xml" ContentType="application/vnd.ms-office.chartstyle+xml"/>
  <Override PartName="/ppt/charts/chart26.xml" ContentType="application/vnd.openxmlformats-officedocument.drawingml.chart+xml"/>
  <Override PartName="/ppt/charts/chart27.xml" ContentType="application/vnd.openxmlformats-officedocument.drawingml.chart+xml"/>
  <Override PartName="/ppt/charts/chart28.xml" ContentType="application/vnd.openxmlformats-officedocument.drawingml.chart+xml"/>
  <Override PartName="/ppt/charts/colors29.xml" ContentType="application/vnd.ms-office.chartcolorstyle+xml"/>
  <Override PartName="/ppt/charts/style29.xml" ContentType="application/vnd.ms-office.chartstyle+xml"/>
  <Override PartName="/ppt/charts/chart29.xml" ContentType="application/vnd.openxmlformats-officedocument.drawingml.chart+xml"/>
  <Override PartName="/ppt/charts/colors30.xml" ContentType="application/vnd.ms-office.chartcolorstyle+xml"/>
  <Override PartName="/ppt/charts/style30.xml" ContentType="application/vnd.ms-office.chartstyle+xml"/>
  <Override PartName="/ppt/charts/chart30.xml" ContentType="application/vnd.openxmlformats-officedocument.drawingml.chart+xml"/>
  <Override PartName="/ppt/charts/chart31.xml" ContentType="application/vnd.openxmlformats-officedocument.drawingml.chart+xml"/>
  <Override PartName="/ppt/charts/chart32.xml" ContentType="application/vnd.openxmlformats-officedocument.drawingml.chart+xml"/>
  <Override PartName="/ppt/charts/colors33.xml" ContentType="application/vnd.ms-office.chartcolorstyle+xml"/>
  <Override PartName="/ppt/charts/style33.xml" ContentType="application/vnd.ms-office.chartstyle+xml"/>
  <Override PartName="/ppt/charts/chart33.xml" ContentType="application/vnd.openxmlformats-officedocument.drawingml.chart+xml"/>
  <Override PartName="/ppt/charts/colors34.xml" ContentType="application/vnd.ms-office.chartcolorstyle+xml"/>
  <Override PartName="/ppt/charts/style34.xml" ContentType="application/vnd.ms-office.chartstyle+xml"/>
  <Override PartName="/ppt/charts/chart34.xml" ContentType="application/vnd.openxmlformats-officedocument.drawingml.chart+xml"/>
  <Override PartName="/ppt/charts/chart35.xml" ContentType="application/vnd.openxmlformats-officedocument.drawingml.chart+xml"/>
  <Override PartName="/ppt/charts/chart36.xml" ContentType="application/vnd.openxmlformats-officedocument.drawingml.chart+xml"/>
  <Override PartName="/ppt/charts/colors37.xml" ContentType="application/vnd.ms-office.chartcolorstyle+xml"/>
  <Override PartName="/ppt/charts/style37.xml" ContentType="application/vnd.ms-office.chartstyle+xml"/>
  <Override PartName="/ppt/charts/chart37.xml" ContentType="application/vnd.openxmlformats-officedocument.drawingml.chart+xml"/>
  <Override PartName="/ppt/charts/chart38.xml" ContentType="application/vnd.openxmlformats-officedocument.drawingml.chart+xml"/>
  <Override PartName="/ppt/charts/colors39.xml" ContentType="application/vnd.ms-office.chartcolorstyle+xml"/>
  <Override PartName="/ppt/charts/style39.xml" ContentType="application/vnd.ms-office.chartstyle+xml"/>
  <Override PartName="/ppt/charts/chart39.xml" ContentType="application/vnd.openxmlformats-officedocument.drawingml.chart+xml"/>
  <Override PartName="/ppt/charts/colors40.xml" ContentType="application/vnd.ms-office.chartcolorstyle+xml"/>
  <Override PartName="/ppt/charts/style40.xml" ContentType="application/vnd.ms-office.chartstyle+xml"/>
  <Override PartName="/ppt/charts/chart40.xml" ContentType="application/vnd.openxmlformats-officedocument.drawingml.chart+xml"/>
  <Override PartName="/ppt/charts/chart41.xml" ContentType="application/vnd.openxmlformats-officedocument.drawingml.chart+xml"/>
  <Override PartName="/ppt/charts/chart42.xml" ContentType="application/vnd.openxmlformats-officedocument.drawingml.chart+xml"/>
  <Override PartName="/ppt/charts/colors43.xml" ContentType="application/vnd.ms-office.chartcolorstyle+xml"/>
  <Override PartName="/ppt/charts/style43.xml" ContentType="application/vnd.ms-office.chartstyle+xml"/>
  <Override PartName="/ppt/charts/chart43.xml" ContentType="application/vnd.openxmlformats-officedocument.drawingml.chart+xml"/>
  <Override PartName="/ppt/charts/chart44.xml" ContentType="application/vnd.openxmlformats-officedocument.drawingml.chart+xml"/>
  <Override PartName="/ppt/charts/colors45.xml" ContentType="application/vnd.ms-office.chartcolorstyle+xml"/>
  <Override PartName="/ppt/charts/style45.xml" ContentType="application/vnd.ms-office.chartstyle+xml"/>
  <Override PartName="/ppt/charts/chart45.xml" ContentType="application/vnd.openxmlformats-officedocument.drawingml.chart+xml"/>
  <Override PartName="/ppt/charts/chart46.xml" ContentType="application/vnd.openxmlformats-officedocument.drawingml.chart+xml"/>
</Types>
</file>

<file path=_rels/.rels>&#65279;<?xml version="1.0" encoding="utf-8" standalone="yes"?><Relationships xmlns="http://schemas.openxmlformats.org/package/2006/relationships"><Relationship Id="rId3" Type="http://schemas.openxmlformats.org/package/2006/relationships/metadata/core-properties" Target="docProps/core.xml" /><Relationship Id="rId2" Type="http://schemas.openxmlformats.org/package/2006/relationships/metadata/thumbnail" Target="docProps/thumbnail.jpeg" /><Relationship Id="rId1" Type="http://schemas.openxmlformats.org/officeDocument/2006/relationships/officeDocument" Target="ppt/presentation.xml" /><Relationship Id="rId4" Type="http://schemas.openxmlformats.org/officeDocument/2006/relationships/extended-properties" Target="docProps/app.xml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80" r:id="rId23"/>
    <p:sldId id="285" r:id="rId24"/>
    <p:sldId id="286" r:id="rId25"/>
    <p:sldId id="287" r:id="rId26"/>
    <p:sldId id="288" r:id="rId27"/>
    <p:sldId id="289" r:id="rId28"/>
    <p:sldId id="290" r:id="rId29"/>
    <p:sldId id="291" r:id="rId30"/>
    <p:sldId id="292" r:id="rId31"/>
    <p:sldId id="293" r:id="rId32"/>
    <p:sldId id="294" r:id="rId33"/>
    <p:sldId id="295" r:id="rId34"/>
    <p:sldId id="296" r:id="rId35"/>
    <p:sldId id="297" r:id="rId36"/>
    <p:sldId id="298" r:id="rId37"/>
    <p:sldId id="299" r:id="rId38"/>
    <p:sldId id="300" r:id="rId39"/>
    <p:sldId id="301" r:id="rId40"/>
  </p:sldIdLst>
  <p:sldSz cx="12192000" cy="6858000" type="custom"/>
  <p:notesSz cx="6858000" cy="9144000"/>
  <p:defaultTextStyle>
    <a:defPPr defTabSz="914400">
      <a:defRPr lang="en-US" dirty="0"/>
    </a:defPPr>
    <a:lvl1pPr marL="0" rtl="0" algn="l" defTabSz="914400">
      <a:defRPr sz="1800" kern="1200" dirty="0">
        <a:solidFill>
          <a:schemeClr val="tx1"/>
        </a:solidFill>
        <a:latin typeface="+mn-lt"/>
        <a:ea typeface="+mn-ea"/>
        <a:cs typeface="+mn-cs"/>
      </a:defRPr>
    </a:lvl1pPr>
    <a:lvl2pPr marL="457200" rtl="0" algn="l" defTabSz="914400">
      <a:defRPr sz="1800" kern="1200" dirty="0">
        <a:solidFill>
          <a:schemeClr val="tx1"/>
        </a:solidFill>
        <a:latin typeface="+mn-lt"/>
        <a:ea typeface="+mn-ea"/>
        <a:cs typeface="+mn-cs"/>
      </a:defRPr>
    </a:lvl2pPr>
    <a:lvl3pPr marL="914400" rtl="0" algn="l" defTabSz="914400">
      <a:defRPr sz="1800" kern="1200" dirty="0">
        <a:solidFill>
          <a:schemeClr val="tx1"/>
        </a:solidFill>
        <a:latin typeface="+mn-lt"/>
        <a:ea typeface="+mn-ea"/>
        <a:cs typeface="+mn-cs"/>
      </a:defRPr>
    </a:lvl3pPr>
    <a:lvl4pPr marL="1371600" rtl="0" algn="l" defTabSz="914400">
      <a:defRPr sz="1800" kern="1200" dirty="0">
        <a:solidFill>
          <a:schemeClr val="tx1"/>
        </a:solidFill>
        <a:latin typeface="+mn-lt"/>
        <a:ea typeface="+mn-ea"/>
        <a:cs typeface="+mn-cs"/>
      </a:defRPr>
    </a:lvl4pPr>
    <a:lvl5pPr marL="1828800" rtl="0" algn="l" defTabSz="914400">
      <a:defRPr sz="1800" kern="1200" dirty="0">
        <a:solidFill>
          <a:schemeClr val="tx1"/>
        </a:solidFill>
        <a:latin typeface="+mn-lt"/>
        <a:ea typeface="+mn-ea"/>
        <a:cs typeface="+mn-cs"/>
      </a:defRPr>
    </a:lvl5pPr>
    <a:lvl6pPr marL="2286000" rtl="0" algn="l" defTabSz="914400">
      <a:defRPr sz="1800" kern="1200" dirty="0">
        <a:solidFill>
          <a:schemeClr val="tx1"/>
        </a:solidFill>
        <a:latin typeface="+mn-lt"/>
        <a:ea typeface="+mn-ea"/>
        <a:cs typeface="+mn-cs"/>
      </a:defRPr>
    </a:lvl6pPr>
    <a:lvl7pPr marL="2743200" rtl="0" algn="l" defTabSz="914400">
      <a:defRPr sz="1800" kern="1200" dirty="0">
        <a:solidFill>
          <a:schemeClr val="tx1"/>
        </a:solidFill>
        <a:latin typeface="+mn-lt"/>
        <a:ea typeface="+mn-ea"/>
        <a:cs typeface="+mn-cs"/>
      </a:defRPr>
    </a:lvl7pPr>
    <a:lvl8pPr marL="3200400" rtl="0" algn="l" defTabSz="914400">
      <a:defRPr sz="1800" kern="1200" dirty="0">
        <a:solidFill>
          <a:schemeClr val="tx1"/>
        </a:solidFill>
        <a:latin typeface="+mn-lt"/>
        <a:ea typeface="+mn-ea"/>
        <a:cs typeface="+mn-cs"/>
      </a:defRPr>
    </a:lvl8pPr>
    <a:lvl9pPr marL="3657600" rtl="0" algn="l" defTabSz="914400">
      <a:defRPr sz="1800" kern="1200" dirty="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142561"/>
    <a:srgbClr val="D0CECE"/>
    <a:srgbClr val="FA8D38"/>
    <a:srgbClr val="666666"/>
    <a:srgbClr val="2EADE4"/>
    <a:srgbClr val="3A454F"/>
    <a:srgbClr val="FDBC05"/>
    <a:srgbClr val="4FC042"/>
    <a:srgbClr val="264FBF"/>
    <a:srgbClr val="E7E6E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ED906A44-D62B-413A-B150-31EA32DED264}" v="251" dt="2023-04-25T12:27:14.022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3480"/>
    <p:restoredTop sz="94660"/>
  </p:normalViewPr>
  <p:slideViewPr>
    <p:cSldViewPr snapToGrid="0">
      <p:cViewPr varScale="1">
        <p:scale>
          <a:sx n="110" d="100"/>
          <a:sy n="110" d="100"/>
        </p:scale>
        <p:origin x="636" y="108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&#65279;<?xml version="1.0" encoding="utf-8" standalone="yes"?><Relationships xmlns="http://schemas.openxmlformats.org/package/2006/relationships"><Relationship Id="rId18" Type="http://schemas.openxmlformats.org/officeDocument/2006/relationships/presProps" Target="presProps.xml" /><Relationship Id="rId21" Type="http://schemas.openxmlformats.org/officeDocument/2006/relationships/tableStyles" Target="tableStyles.xml" /><Relationship Id="rId20" Type="http://schemas.openxmlformats.org/officeDocument/2006/relationships/theme" Target="theme/theme1.xml" /><Relationship Id="rId1" Type="http://schemas.openxmlformats.org/officeDocument/2006/relationships/slideMaster" Target="slideMasters/slideMaster1.xml" /><Relationship Id="rId19" Type="http://schemas.openxmlformats.org/officeDocument/2006/relationships/viewProps" Target="viewProps.xml" /><Relationship Id="rId22" Type="http://schemas.microsoft.com/office/2015/10/relationships/revisionInfo" Target="revisionInfo.xml" /><Relationship Id="rId23" Type="http://schemas.openxmlformats.org/officeDocument/2006/relationships/slide" Target="slides/slide17.xml" /><Relationship Id="rId24" Type="http://schemas.openxmlformats.org/officeDocument/2006/relationships/slide" Target="slides/slide18.xml" /><Relationship Id="rId25" Type="http://schemas.openxmlformats.org/officeDocument/2006/relationships/slide" Target="slides/slide19.xml" /><Relationship Id="rId26" Type="http://schemas.openxmlformats.org/officeDocument/2006/relationships/slide" Target="slides/slide20.xml" /><Relationship Id="rId27" Type="http://schemas.openxmlformats.org/officeDocument/2006/relationships/slide" Target="slides/slide21.xml" /><Relationship Id="rId28" Type="http://schemas.openxmlformats.org/officeDocument/2006/relationships/slide" Target="slides/slide22.xml" /><Relationship Id="rId29" Type="http://schemas.openxmlformats.org/officeDocument/2006/relationships/slide" Target="slides/slide23.xml" /><Relationship Id="rId30" Type="http://schemas.openxmlformats.org/officeDocument/2006/relationships/slide" Target="slides/slide24.xml" /><Relationship Id="rId31" Type="http://schemas.openxmlformats.org/officeDocument/2006/relationships/slide" Target="slides/slide25.xml" /><Relationship Id="rId32" Type="http://schemas.openxmlformats.org/officeDocument/2006/relationships/slide" Target="slides/slide26.xml" /><Relationship Id="rId33" Type="http://schemas.openxmlformats.org/officeDocument/2006/relationships/slide" Target="slides/slide27.xml" /><Relationship Id="rId34" Type="http://schemas.openxmlformats.org/officeDocument/2006/relationships/slide" Target="slides/slide28.xml" /><Relationship Id="rId35" Type="http://schemas.openxmlformats.org/officeDocument/2006/relationships/slide" Target="slides/slide29.xml" /><Relationship Id="rId36" Type="http://schemas.openxmlformats.org/officeDocument/2006/relationships/slide" Target="slides/slide30.xml" /><Relationship Id="rId37" Type="http://schemas.openxmlformats.org/officeDocument/2006/relationships/slide" Target="slides/slide31.xml" /><Relationship Id="rId38" Type="http://schemas.openxmlformats.org/officeDocument/2006/relationships/slide" Target="slides/slide32.xml" /><Relationship Id="rId39" Type="http://schemas.openxmlformats.org/officeDocument/2006/relationships/slide" Target="slides/slide33.xml" /><Relationship Id="rId40" Type="http://schemas.openxmlformats.org/officeDocument/2006/relationships/slide" Target="slides/slide34.xml" /></Relationships>
</file>

<file path=ppt/charts/_rels/chart1.xml.rels>&#65279;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0.xlsx" /><Relationship Id="rId2" Type="http://schemas.microsoft.com/office/2011/relationships/chartColorStyle" Target="colors1.xml" /><Relationship Id="rId3" Type="http://schemas.microsoft.com/office/2011/relationships/chartStyle" Target="style1.xml" /></Relationships>
</file>

<file path=ppt/charts/_rels/chart2.xml.rels>&#65279;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1.xlsx" /><Relationship Id="rId2" Type="http://schemas.microsoft.com/office/2011/relationships/chartColorStyle" Target="colors2.xml" /><Relationship Id="rId3" Type="http://schemas.microsoft.com/office/2011/relationships/chartStyle" Target="style2.xml" /></Relationships>
</file>

<file path=ppt/charts/_rels/chart3.xml.rels>&#65279;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2.xlsx" /></Relationships>
</file>

<file path=ppt/charts/_rels/chart4.xml.rels>&#65279;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3.xlsx" /></Relationships>
</file>

<file path=ppt/charts/_rels/chart5.xml.rels>&#65279;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4.xlsx" /><Relationship Id="rId2" Type="http://schemas.microsoft.com/office/2011/relationships/chartColorStyle" Target="colors5.xml" /><Relationship Id="rId3" Type="http://schemas.microsoft.com/office/2011/relationships/chartStyle" Target="style5.xml" /></Relationships>
</file>

<file path=ppt/charts/_rels/chart6.xml.rels>&#65279;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5.xlsx" /><Relationship Id="rId2" Type="http://schemas.microsoft.com/office/2011/relationships/chartColorStyle" Target="colors6.xml" /><Relationship Id="rId3" Type="http://schemas.microsoft.com/office/2011/relationships/chartStyle" Target="style6.xml" /></Relationships>
</file>

<file path=ppt/charts/_rels/chart7.xml.rels>&#65279;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6.xlsx" /></Relationships>
</file>

<file path=ppt/charts/_rels/chart8.xml.rels>&#65279;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7.xlsx" /></Relationships>
</file>

<file path=ppt/charts/_rels/chart9.xml.rels>&#65279;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8.xlsx" /><Relationship Id="rId2" Type="http://schemas.microsoft.com/office/2011/relationships/chartColorStyle" Target="colors9.xml" /><Relationship Id="rId3" Type="http://schemas.microsoft.com/office/2011/relationships/chartStyle" Target="style9.xml" /></Relationships>
</file>

<file path=ppt/charts/_rels/chart10.xml.rels>&#65279;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9.xlsx" /><Relationship Id="rId2" Type="http://schemas.microsoft.com/office/2011/relationships/chartColorStyle" Target="colors10.xml" /><Relationship Id="rId3" Type="http://schemas.microsoft.com/office/2011/relationships/chartStyle" Target="style10.xml" /></Relationships>
</file>

<file path=ppt/charts/_rels/chart11.xml.rels>&#65279;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10.xlsx" /></Relationships>
</file>

<file path=ppt/charts/_rels/chart12.xml.rels>&#65279;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11.xlsx" /></Relationships>
</file>

<file path=ppt/charts/_rels/chart13.xml.rels>&#65279;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12.xlsx" /><Relationship Id="rId2" Type="http://schemas.microsoft.com/office/2011/relationships/chartColorStyle" Target="colors13.xml" /><Relationship Id="rId3" Type="http://schemas.microsoft.com/office/2011/relationships/chartStyle" Target="style13.xml" /></Relationships>
</file>

<file path=ppt/charts/_rels/chart14.xml.rels>&#65279;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13.xlsx" /><Relationship Id="rId2" Type="http://schemas.microsoft.com/office/2011/relationships/chartColorStyle" Target="colors14.xml" /><Relationship Id="rId3" Type="http://schemas.microsoft.com/office/2011/relationships/chartStyle" Target="style14.xml" /></Relationships>
</file>

<file path=ppt/charts/_rels/chart15.xml.rels>&#65279;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14.xlsx" /></Relationships>
</file>

<file path=ppt/charts/_rels/chart16.xml.rels>&#65279;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15.xlsx" /></Relationships>
</file>

<file path=ppt/charts/_rels/chart17.xml.rels>&#65279;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16.xlsx" /><Relationship Id="rId2" Type="http://schemas.microsoft.com/office/2011/relationships/chartColorStyle" Target="colors17.xml" /><Relationship Id="rId3" Type="http://schemas.microsoft.com/office/2011/relationships/chartStyle" Target="style17.xml" /></Relationships>
</file>

<file path=ppt/charts/_rels/chart18.xml.rels>&#65279;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17.xlsx" /><Relationship Id="rId2" Type="http://schemas.microsoft.com/office/2011/relationships/chartColorStyle" Target="colors18.xml" /><Relationship Id="rId3" Type="http://schemas.microsoft.com/office/2011/relationships/chartStyle" Target="style18.xml" /></Relationships>
</file>

<file path=ppt/charts/_rels/chart19.xml.rels>&#65279;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18.xlsx" /></Relationships>
</file>

<file path=ppt/charts/_rels/chart20.xml.rels>&#65279;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19.xlsx" /></Relationships>
</file>

<file path=ppt/charts/_rels/chart21.xml.rels>&#65279;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20.xlsx" /><Relationship Id="rId2" Type="http://schemas.microsoft.com/office/2011/relationships/chartColorStyle" Target="colors21.xml" /><Relationship Id="rId3" Type="http://schemas.microsoft.com/office/2011/relationships/chartStyle" Target="style21.xml" /></Relationships>
</file>

<file path=ppt/charts/_rels/chart22.xml.rels>&#65279;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21.xlsx" /><Relationship Id="rId2" Type="http://schemas.microsoft.com/office/2011/relationships/chartColorStyle" Target="colors22.xml" /><Relationship Id="rId3" Type="http://schemas.microsoft.com/office/2011/relationships/chartStyle" Target="style22.xml" /></Relationships>
</file>

<file path=ppt/charts/_rels/chart23.xml.rels>&#65279;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22.xlsx" /></Relationships>
</file>

<file path=ppt/charts/_rels/chart24.xml.rels>&#65279;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23.xlsx" /></Relationships>
</file>

<file path=ppt/charts/_rels/chart25.xml.rels>&#65279;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24.xlsx" /><Relationship Id="rId2" Type="http://schemas.microsoft.com/office/2011/relationships/chartColorStyle" Target="colors25.xml" /><Relationship Id="rId3" Type="http://schemas.microsoft.com/office/2011/relationships/chartStyle" Target="style25.xml" /></Relationships>
</file>

<file path=ppt/charts/_rels/chart26.xml.rels>&#65279;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25.xlsx" /><Relationship Id="rId2" Type="http://schemas.microsoft.com/office/2011/relationships/chartColorStyle" Target="colors26.xml" /><Relationship Id="rId3" Type="http://schemas.microsoft.com/office/2011/relationships/chartStyle" Target="style26.xml" /></Relationships>
</file>

<file path=ppt/charts/_rels/chart27.xml.rels>&#65279;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26.xlsx" /></Relationships>
</file>

<file path=ppt/charts/_rels/chart28.xml.rels>&#65279;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27.xlsx" /></Relationships>
</file>

<file path=ppt/charts/_rels/chart29.xml.rels>&#65279;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28.xlsx" /><Relationship Id="rId2" Type="http://schemas.microsoft.com/office/2011/relationships/chartColorStyle" Target="colors29.xml" /><Relationship Id="rId3" Type="http://schemas.microsoft.com/office/2011/relationships/chartStyle" Target="style29.xml" /></Relationships>
</file>

<file path=ppt/charts/_rels/chart30.xml.rels>&#65279;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29.xlsx" /><Relationship Id="rId2" Type="http://schemas.microsoft.com/office/2011/relationships/chartColorStyle" Target="colors30.xml" /><Relationship Id="rId3" Type="http://schemas.microsoft.com/office/2011/relationships/chartStyle" Target="style30.xml" /></Relationships>
</file>

<file path=ppt/charts/_rels/chart31.xml.rels>&#65279;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30.xlsx" /></Relationships>
</file>

<file path=ppt/charts/_rels/chart32.xml.rels>&#65279;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31.xlsx" /></Relationships>
</file>

<file path=ppt/charts/_rels/chart33.xml.rels>&#65279;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32.xlsx" /><Relationship Id="rId2" Type="http://schemas.microsoft.com/office/2011/relationships/chartColorStyle" Target="colors33.xml" /><Relationship Id="rId3" Type="http://schemas.microsoft.com/office/2011/relationships/chartStyle" Target="style33.xml" /></Relationships>
</file>

<file path=ppt/charts/_rels/chart34.xml.rels>&#65279;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33.xlsx" /><Relationship Id="rId2" Type="http://schemas.microsoft.com/office/2011/relationships/chartColorStyle" Target="colors34.xml" /><Relationship Id="rId3" Type="http://schemas.microsoft.com/office/2011/relationships/chartStyle" Target="style34.xml" /></Relationships>
</file>

<file path=ppt/charts/_rels/chart35.xml.rels>&#65279;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34.xlsx" /></Relationships>
</file>

<file path=ppt/charts/_rels/chart36.xml.rels>&#65279;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35.xlsx" /></Relationships>
</file>

<file path=ppt/charts/_rels/chart37.xml.rels>&#65279;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36.xlsx" /><Relationship Id="rId2" Type="http://schemas.microsoft.com/office/2011/relationships/chartColorStyle" Target="colors37.xml" /><Relationship Id="rId3" Type="http://schemas.microsoft.com/office/2011/relationships/chartStyle" Target="style37.xml" /></Relationships>
</file>

<file path=ppt/charts/_rels/chart38.xml.rels>&#65279;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37.xlsx" /></Relationships>
</file>

<file path=ppt/charts/_rels/chart39.xml.rels>&#65279;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38.xlsx" /><Relationship Id="rId2" Type="http://schemas.microsoft.com/office/2011/relationships/chartColorStyle" Target="colors39.xml" /><Relationship Id="rId3" Type="http://schemas.microsoft.com/office/2011/relationships/chartStyle" Target="style39.xml" /></Relationships>
</file>

<file path=ppt/charts/_rels/chart40.xml.rels>&#65279;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39.xlsx" /><Relationship Id="rId2" Type="http://schemas.microsoft.com/office/2011/relationships/chartColorStyle" Target="colors40.xml" /><Relationship Id="rId3" Type="http://schemas.microsoft.com/office/2011/relationships/chartStyle" Target="style40.xml" /></Relationships>
</file>

<file path=ppt/charts/_rels/chart41.xml.rels>&#65279;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40.xlsx" /></Relationships>
</file>

<file path=ppt/charts/_rels/chart42.xml.rels>&#65279;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41.xlsx" /></Relationships>
</file>

<file path=ppt/charts/_rels/chart43.xml.rels>&#65279;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42.xlsx" /><Relationship Id="rId2" Type="http://schemas.microsoft.com/office/2011/relationships/chartColorStyle" Target="colors43.xml" /><Relationship Id="rId3" Type="http://schemas.microsoft.com/office/2011/relationships/chartStyle" Target="style43.xml" /></Relationships>
</file>

<file path=ppt/charts/_rels/chart44.xml.rels>&#65279;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43.xlsx" /></Relationships>
</file>

<file path=ppt/charts/_rels/chart45.xml.rels>&#65279;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44.xlsx" /><Relationship Id="rId2" Type="http://schemas.microsoft.com/office/2011/relationships/chartColorStyle" Target="colors45.xml" /><Relationship Id="rId3" Type="http://schemas.microsoft.com/office/2011/relationships/chartStyle" Target="style45.xml" /></Relationships>
</file>

<file path=ppt/charts/_rels/chart46.xml.rels>&#65279;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45.xlsx" /></Relationships>
</file>

<file path=ppt/charts/chart1.xml><?xml version="1.0" encoding="utf-8"?>
<c:chartSpace xmlns:a="http://schemas.openxmlformats.org/drawingml/2006/main" xmlns:r="http://schemas.openxmlformats.org/officeDocument/2006/relationships" xmlns:c="http://schemas.openxmlformats.org/drawingml/2006/chart">
  <c:date1904 val="0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3058824550553441"/>
          <c:y val="0.042361057701551658"/>
          <c:w val="0.8554743443406283"/>
          <c:h val="0.65802974004499226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Competitor</c:v>
                </c:pt>
              </c:strCache>
            </c:strRef>
          </c:tx>
          <c:spPr>
            <a:solidFill>
              <a:srgbClr val="142561"/>
            </a:solidFill>
            <a:ln>
              <a:noFill/>
              <a:round/>
            </a:ln>
            <a:effectLst/>
          </c:spPr>
          <c:invertIfNegative val="0"/>
          <c:dPt>
            <c:idx val="0"/>
            <c:bubble3D val="0"/>
            <c:invertIfNegative val="0"/>
            <c:spPr>
              <a:solidFill>
                <a:srgbClr val="142561"/>
              </a:solidFill>
              <a:ln>
                <a:noFill/>
                <a:round/>
              </a:ln>
              <a:effectLst/>
            </c:spPr>
          </c:dPt>
          <c:cat>
            <c:strRef>
              <c:f>'Sheet1'!$A$2:$A$8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'Sheet1'!$B$2:$B$8</c:f>
              <c:numCache>
                <c:formatCode>General</c:formatCode>
                <c:ptCount val="7"/>
                <c:pt idx="0">
                  <c:v>0.1312</c:v>
                </c:pt>
                <c:pt idx="1">
                  <c:v>0.0897</c:v>
                </c:pt>
                <c:pt idx="2">
                  <c:v>0.1085</c:v>
                </c:pt>
                <c:pt idx="3">
                  <c:v>0.106</c:v>
                </c:pt>
                <c:pt idx="4">
                  <c:v>0.1618</c:v>
                </c:pt>
                <c:pt idx="5">
                  <c:v>0.2385</c:v>
                </c:pt>
                <c:pt idx="6">
                  <c:v>0.1639</c:v>
                </c:pt>
              </c:numCache>
            </c:numRef>
          </c:val>
          <c:shape val="box"/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Red Lion Bakewell DE451BT</c:v>
                </c:pt>
              </c:strCache>
            </c:strRef>
          </c:tx>
          <c:spPr>
            <a:solidFill>
              <a:srgbClr val="2EADE4"/>
            </a:solidFill>
            <a:ln>
              <a:noFill/>
              <a:round/>
            </a:ln>
            <a:effectLst/>
          </c:spPr>
          <c:invertIfNegative val="0"/>
          <c:dLbls>
            <c:numFmt formatCode="0%" sourceLinked="0"/>
            <c:spPr>
              <a:noFill/>
              <a:ln>
                <a:noFill/>
                <a:round/>
              </a:ln>
              <a:effectLst/>
            </c:spPr>
            <c:txPr>
              <a:bodyPr/>
              <a:lstStyle/>
              <a:p>
                <a:pPr>
                  <a:defRPr b="0" sz="900" baseline="0">
                    <a:solidFill>
                      <a:srgbClr val="404040"/>
                    </a:solidFill>
                    <a:latin typeface="Montserrat"/>
                    <a:ea typeface="Montserrat"/>
                    <a:cs typeface="Montserrat"/>
                  </a:defRPr>
                </a:pPr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>
                      <a:solidFill>
                        <a:srgbClr val="A6A6A6"/>
                      </a:solidFill>
                      <a:prstDash val="solid"/>
                      <a:round/>
                    </a:ln>
                  </c:spPr>
                </c15:leaderLines>
              </c:ext>
            </c:extLst>
          </c:dLbls>
          <c:cat>
            <c:strRef>
              <c:f>'Sheet1'!$A$2:$A$8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'Sheet1'!$C$2:$C$8</c:f>
              <c:numCache>
                <c:formatCode>General</c:formatCode>
                <c:ptCount val="7"/>
                <c:pt idx="0">
                  <c:v>0.1207</c:v>
                </c:pt>
                <c:pt idx="1">
                  <c:v>0.0858</c:v>
                </c:pt>
                <c:pt idx="2">
                  <c:v>0.1061</c:v>
                </c:pt>
                <c:pt idx="3">
                  <c:v>0.089</c:v>
                </c:pt>
                <c:pt idx="4">
                  <c:v>0.1513</c:v>
                </c:pt>
                <c:pt idx="5">
                  <c:v>0.2887</c:v>
                </c:pt>
                <c:pt idx="6">
                  <c:v>0.158</c:v>
                </c:pt>
              </c:numCache>
            </c:numRef>
          </c:val>
          <c:shape val="box"/>
        </c:ser>
        <c:dLbls>
          <c:numFmt formatCode="General" sourceLinked="1"/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gapWidth val="219"/>
        <c:overlap val="-8"/>
        <c:axId val="1099973248"/>
        <c:axId val="1099974080"/>
      </c:barChart>
      <c:catAx>
        <c:axId val="1099973248"/>
        <c:scaling>
          <c:orientation val="minMax"/>
        </c:scaling>
        <c:delete val="0"/>
        <c:axPos val="b"/>
        <c:numFmt formatCode="General" sourceLinked="0"/>
        <c:majorTickMark val="none"/>
        <c:minorTickMark val="none"/>
        <c:tickLblPos val="nextTo"/>
        <c:spPr>
          <a:ln>
            <a:solidFill>
              <a:srgbClr val="D9D9D9"/>
            </a:solidFill>
            <a:prstDash val="solid"/>
            <a:round/>
          </a:ln>
        </c:spPr>
        <c:txPr>
          <a:bodyPr rot="-1500000"/>
          <a:p>
            <a:pPr algn="ctr">
              <a:defRPr sz="700" baseline="0">
                <a:solidFill>
                  <a:srgbClr val="595959"/>
                </a:solidFill>
                <a:latin typeface="Montserrat"/>
                <a:ea typeface="Montserrat"/>
                <a:cs typeface="Montserrat"/>
              </a:defRPr>
            </a:pPr>
          </a:p>
        </c:txPr>
        <c:crossAx val="1099974080"/>
        <c:crosses val="autoZero"/>
        <c:auto val="1"/>
        <c:lblAlgn val="ctr"/>
        <c:lblOffset val="100"/>
        <c:noMultiLvlLbl val="0"/>
      </c:catAx>
      <c:valAx>
        <c:axId val="1099974080"/>
        <c:scaling>
          <c:orientation val="minMax"/>
        </c:scaling>
        <c:delete val="0"/>
        <c:axPos val="l"/>
        <c:numFmt formatCode="0%" sourceLinked="0"/>
        <c:majorTickMark val="out"/>
        <c:minorTickMark val="none"/>
        <c:tickLblPos val="nextTo"/>
        <c:spPr>
          <a:ln>
            <a:solidFill>
              <a:srgbClr val="E7E6E6"/>
            </a:solidFill>
            <a:prstDash val="solid"/>
            <a:round/>
          </a:ln>
        </c:spPr>
        <c:txPr>
          <a:bodyPr/>
          <a:p>
            <a:pPr algn="ctr">
              <a:defRPr sz="900" baseline="0">
                <a:solidFill>
                  <a:srgbClr val="595959"/>
                </a:solidFill>
                <a:latin typeface="Montserrat"/>
                <a:ea typeface="Montserrat"/>
                <a:cs typeface="Montserrat"/>
              </a:defRPr>
            </a:pPr>
          </a:p>
        </c:txPr>
        <c:crossAx val="1099973248"/>
        <c:crosses val="autoZero"/>
        <c:crossBetween val="between"/>
      </c:valAx>
      <c:spPr>
        <a:noFill/>
        <a:ln>
          <a:noFill/>
          <a:round/>
        </a:ln>
        <a:effectLst/>
      </c:spPr>
    </c:plotArea>
    <c:legend>
      <c:legendPos val="b"/>
      <c:layout>
        <c:manualLayout>
          <c:xMode val="edge"/>
          <c:yMode val="edge"/>
          <c:x val="0.0050681491468499212"/>
          <c:y val="0.90038322694149087"/>
          <c:w val="0.41754724409448812"/>
          <c:h val="0.099616699630498448"/>
        </c:manualLayout>
      </c:layout>
      <c:overlay val="0"/>
      <c:spPr>
        <a:noFill/>
        <a:ln>
          <a:noFill/>
          <a:round/>
        </a:ln>
        <a:effectLst/>
      </c:spPr>
      <c:txPr>
        <a:bodyPr/>
        <a:lstStyle/>
        <a:p>
          <a:pPr>
            <a:defRPr b="0" sz="800" baseline="0">
              <a:solidFill>
                <a:srgbClr val="595959"/>
              </a:solidFill>
              <a:latin typeface="Montserrat"/>
              <a:ea typeface="Montserrat"/>
              <a:cs typeface="Montserrat"/>
            </a:defRPr>
          </a:pPr>
        </a:p>
      </c:txPr>
    </c:legend>
    <c:plotVisOnly val="1"/>
    <c:dispBlanksAs val="gap"/>
  </c:chart>
  <c:spPr>
    <a:noFill/>
    <a:ln>
      <a:noFill/>
      <a:round/>
    </a:ln>
    <a:effectLst/>
  </c:spPr>
  <c:txPr xmlns:c="http://schemas.openxmlformats.org/drawingml/2006/chart">
    <a:bodyPr xmlns:a="http://schemas.openxmlformats.org/drawingml/2006/main"/>
    <a:lstStyle xmlns:a="http://schemas.openxmlformats.org/drawingml/2006/main"/>
    <a:p xmlns:a="http://schemas.openxmlformats.org/drawingml/2006/main">
      <a:pPr>
        <a:defRPr/>
      </a:pPr>
      <a:endParaRPr lang="en-US"/>
    </a:p>
  </c:txPr>
  <c:externalData r:id="rId1">
    <c:autoUpdate val="0"/>
  </c:externalData>
</c:chartSpace>
</file>

<file path=ppt/charts/chart2.xml><?xml version="1.0" encoding="utf-8"?>
<c:chartSpace xmlns:a="http://schemas.openxmlformats.org/drawingml/2006/main" xmlns:r="http://schemas.openxmlformats.org/officeDocument/2006/relationships" xmlns:c="http://schemas.openxmlformats.org/drawingml/2006/chart">
  <c:date1904 val="0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2795728120525421"/>
          <c:y val="0.090272246991608"/>
          <c:w val="0.85810532227926073"/>
          <c:h val="0.819455506016784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Series1</c:v>
                </c:pt>
              </c:strCache>
            </c:strRef>
          </c:tx>
          <c:spPr>
            <a:solidFill>
              <a:srgbClr val="4FC042"/>
            </a:solidFill>
            <a:ln>
              <a:noFill/>
              <a:round/>
            </a:ln>
            <a:effectLst/>
          </c:spPr>
          <c:invertIfNegative val="1"/>
          <c:dLbls>
            <c:numFmt formatCode="0%" sourceLinked="0"/>
            <c:spPr>
              <a:noFill/>
              <a:ln>
                <a:noFill/>
                <a:round/>
              </a:ln>
              <a:effectLst/>
            </c:spPr>
            <c:txPr>
              <a:bodyPr/>
              <a:lstStyle/>
              <a:p>
                <a:pPr>
                  <a:defRPr b="0" sz="900" baseline="0">
                    <a:solidFill>
                      <a:srgbClr val="404040"/>
                    </a:solidFill>
                    <a:latin typeface="Montserrat"/>
                    <a:ea typeface="Montserrat"/>
                    <a:cs typeface="Montserrat"/>
                  </a:defRPr>
                </a:pPr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>
                      <a:solidFill>
                        <a:srgbClr val="A6A6A6"/>
                      </a:solidFill>
                      <a:prstDash val="solid"/>
                      <a:round/>
                    </a:ln>
                  </c:spPr>
                </c15:leaderLines>
              </c:ext>
            </c:extLst>
          </c:dLbls>
          <c:cat>
            <c:strRef>
              <c:f>'Sheet1'!$A$2:$A$3</c:f>
              <c:strCache>
                <c:ptCount val="2"/>
                <c:pt idx="0">
                  <c:v>Mon</c:v>
                </c:pt>
                <c:pt idx="1">
                  <c:v>Tue</c:v>
                </c:pt>
              </c:strCache>
            </c:strRef>
          </c:cat>
          <c:val>
            <c:numRef>
              <c:f>'Sheet1'!$D$2:$D$8</c:f>
              <c:numCache>
                <c:formatCode>General</c:formatCode>
                <c:ptCount val="7"/>
                <c:pt idx="0">
                  <c:v>-0.0105</c:v>
                </c:pt>
                <c:pt idx="1">
                  <c:v>-0.0039</c:v>
                </c:pt>
                <c:pt idx="2">
                  <c:v>-0.0024</c:v>
                </c:pt>
                <c:pt idx="3">
                  <c:v>-0.017</c:v>
                </c:pt>
                <c:pt idx="4">
                  <c:v>-0.0105</c:v>
                </c:pt>
                <c:pt idx="5">
                  <c:v>0.0502</c:v>
                </c:pt>
                <c:pt idx="6">
                  <c:v>-0.0059</c:v>
                </c:pt>
              </c:numCache>
            </c:numRef>
          </c:val>
          <c:shape val="box"/>
          <c:extLst>
            <c:ext xmlns:c14="http://schemas.microsoft.com/office/drawing/2007/8/2/chart" uri="{6F2FDCE9-48DA-4B69-8628-5D25D57E5C99}">
              <c14:invertSolidFillFmt>
                <c14:spPr xmlns:c14="http://schemas.microsoft.com/office/drawing/2007/8/2/chart">
                  <a:solidFill>
                    <a:srgbClr val="C04242"/>
                  </a:solidFill>
                  <a:ln>
                    <a:noFill/>
                    <a:round/>
                  </a:ln>
                </c14:spPr>
              </c14:invertSolidFillFmt>
            </c:ext>
          </c:extLst>
        </c:ser>
        <c:dLbls>
          <c:numFmt formatCode="General" sourceLinked="1"/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gapWidth val="219"/>
        <c:overlap val="-27"/>
        <c:axId val="156335232"/>
        <c:axId val="156333984"/>
      </c:barChart>
      <c:catAx>
        <c:axId val="156335232"/>
        <c:scaling>
          <c:orientation val="minMax"/>
        </c:scaling>
        <c:delete val="1"/>
        <c:axPos val="b"/>
        <c:numFmt formatCode="General" sourceLinked="0"/>
        <c:majorTickMark val="none"/>
        <c:minorTickMark val="none"/>
        <c:tickLblPos val="nextTo"/>
        <c:crossAx val="156333984"/>
        <c:crosses val="autoZero"/>
        <c:auto val="1"/>
        <c:lblAlgn val="ctr"/>
        <c:lblOffset val="100"/>
        <c:noMultiLvlLbl val="0"/>
      </c:catAx>
      <c:valAx>
        <c:axId val="156333984"/>
        <c:scaling>
          <c:orientation val="minMax"/>
        </c:scaling>
        <c:delete val="0"/>
        <c:axPos val="l"/>
        <c:numFmt formatCode="0%" sourceLinked="0"/>
        <c:majorTickMark val="out"/>
        <c:minorTickMark val="none"/>
        <c:tickLblPos val="nextTo"/>
        <c:spPr>
          <a:ln>
            <a:solidFill>
              <a:srgbClr val="E7E6E6"/>
            </a:solidFill>
            <a:prstDash val="solid"/>
            <a:round/>
          </a:ln>
        </c:spPr>
        <c:txPr>
          <a:bodyPr/>
          <a:p>
            <a:pPr algn="ctr">
              <a:defRPr sz="900" baseline="0">
                <a:solidFill>
                  <a:srgbClr val="595959"/>
                </a:solidFill>
                <a:latin typeface="Montserrat"/>
                <a:ea typeface="Montserrat"/>
                <a:cs typeface="Montserrat"/>
              </a:defRPr>
            </a:pPr>
          </a:p>
        </c:txPr>
        <c:crossAx val="156335232"/>
        <c:crosses val="autoZero"/>
        <c:crossBetween val="between"/>
      </c:valAx>
      <c:spPr>
        <a:noFill/>
        <a:ln>
          <a:noFill/>
          <a:round/>
        </a:ln>
        <a:effectLst/>
      </c:spPr>
    </c:plotArea>
    <c:plotVisOnly val="1"/>
    <c:dispBlanksAs val="gap"/>
  </c:chart>
  <c:spPr>
    <a:noFill/>
    <a:ln>
      <a:noFill/>
      <a:round/>
    </a:ln>
    <a:effectLst/>
  </c:spPr>
  <c:txPr xmlns:c="http://schemas.openxmlformats.org/drawingml/2006/chart">
    <a:bodyPr xmlns:a="http://schemas.openxmlformats.org/drawingml/2006/main"/>
    <a:lstStyle xmlns:a="http://schemas.openxmlformats.org/drawingml/2006/main"/>
    <a:p xmlns:a="http://schemas.openxmlformats.org/drawingml/2006/main">
      <a:pPr>
        <a:defRPr/>
      </a:pPr>
      <a:endParaRPr lang="en-US"/>
    </a:p>
  </c:txPr>
  <c:externalData r:id="rId1">
    <c:autoUpdate val="0"/>
  </c:externalData>
</c:chartSpace>
</file>

<file path=ppt/charts/chart3.xml><?xml version="1.0" encoding="utf-8"?>
<c:chartSpace xmlns:a="http://schemas.openxmlformats.org/drawingml/2006/main" xmlns:r="http://schemas.openxmlformats.org/officeDocument/2006/relationships" xmlns:c="http://schemas.openxmlformats.org/drawingml/2006/chart">
  <c:date1904 val="0"/>
  <c:roundedCorners val="0"/>
  <c:chart>
    <c:title>
      <c:layout/>
      <c:overlay val="0"/>
      <c:spPr>
        <a:ln>
          <a:noFill/>
          <a:round/>
        </a:ln>
      </c:spPr>
      <c:txPr>
        <a:bodyPr/>
        <a:lstStyle/>
        <a:p>
          <a:pPr>
            <a:defRPr b="1" sz="1860" baseline="0"/>
          </a:pPr>
        </a:p>
      </c:txPr>
    </c:title>
    <c:plotArea>
      <c:layout/>
      <c:barChart>
        <c:barDir val="col"/>
        <c:grouping val="clustered"/>
        <c:axId val="59983360"/>
        <c:axId val="57253888"/>
      </c:barChart>
      <c:catAx>
        <c:axId val="59983360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crossAx val="57253888"/>
        <c:crosses val="autoZero"/>
        <c:auto val="1"/>
        <c:lblAlgn val="ctr"/>
        <c:lblOffset val="100"/>
        <c:noMultiLvlLbl val="0"/>
      </c:catAx>
      <c:valAx>
        <c:axId val="57253888"/>
        <c:scaling>
          <c:orientation val="minMax"/>
        </c:scaling>
        <c:delete val="0"/>
        <c:axPos val="l"/>
        <c:majorGridlines/>
        <c:numFmt formatCode="General" sourceLinked="0"/>
        <c:majorTickMark val="out"/>
        <c:minorTickMark val="none"/>
        <c:tickLblPos val="nextTo"/>
        <c:crossAx val="59983360"/>
        <c:crosses val="autoZero"/>
        <c:crossBetween val="between"/>
      </c:valAx>
      <c:spPr>
        <a:solidFill>
          <a:srgbClr val="FFFFFF"/>
        </a:solidFill>
        <a:ln>
          <a:noFill/>
          <a:round/>
        </a:ln>
      </c:spPr>
    </c:plotArea>
    <c:legend>
      <c:legendPos val="r"/>
      <c:layout/>
      <c:overlay val="0"/>
      <c:spPr/>
    </c:legend>
    <c:plotVisOnly val="1"/>
    <c:dispBlanksAs val="gap"/>
  </c:chart>
  <c:spPr>
    <a:solidFill>
      <a:srgbClr val="FFFFFF"/>
    </a:solidFill>
  </c:spPr>
  <c:externalData r:id="rId1">
    <c:autoUpdate val="0"/>
  </c:externalData>
</c:chartSpace>
</file>

<file path=ppt/charts/chart4.xml><?xml version="1.0" encoding="utf-8"?>
<c:chartSpace xmlns:a="http://schemas.openxmlformats.org/drawingml/2006/main" xmlns:r="http://schemas.openxmlformats.org/officeDocument/2006/relationships" xmlns:c="http://schemas.openxmlformats.org/drawingml/2006/chart">
  <c:date1904 val="0"/>
  <c:roundedCorners val="0"/>
  <c:chart>
    <c:title>
      <c:layout/>
      <c:overlay val="0"/>
      <c:spPr>
        <a:ln>
          <a:noFill/>
          <a:round/>
        </a:ln>
      </c:spPr>
      <c:txPr>
        <a:bodyPr/>
        <a:lstStyle/>
        <a:p>
          <a:pPr>
            <a:defRPr b="1" sz="1860" baseline="0"/>
          </a:pPr>
        </a:p>
      </c:txPr>
    </c:title>
    <c:plotArea>
      <c:layout/>
      <c:barChart>
        <c:barDir val="col"/>
        <c:grouping val="clustered"/>
        <c:axId val="59983360"/>
        <c:axId val="57253888"/>
      </c:barChart>
      <c:catAx>
        <c:axId val="59983360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crossAx val="57253888"/>
        <c:crosses val="autoZero"/>
        <c:auto val="1"/>
        <c:lblAlgn val="ctr"/>
        <c:lblOffset val="100"/>
        <c:noMultiLvlLbl val="0"/>
      </c:catAx>
      <c:valAx>
        <c:axId val="57253888"/>
        <c:scaling>
          <c:orientation val="minMax"/>
        </c:scaling>
        <c:delete val="0"/>
        <c:axPos val="l"/>
        <c:majorGridlines/>
        <c:numFmt formatCode="General" sourceLinked="0"/>
        <c:majorTickMark val="out"/>
        <c:minorTickMark val="none"/>
        <c:tickLblPos val="nextTo"/>
        <c:crossAx val="59983360"/>
        <c:crosses val="autoZero"/>
        <c:crossBetween val="between"/>
      </c:valAx>
      <c:spPr>
        <a:solidFill>
          <a:srgbClr val="FFFFFF"/>
        </a:solidFill>
        <a:ln>
          <a:noFill/>
          <a:round/>
        </a:ln>
      </c:spPr>
    </c:plotArea>
    <c:legend>
      <c:legendPos val="r"/>
      <c:layout/>
      <c:overlay val="0"/>
      <c:spPr/>
    </c:legend>
    <c:plotVisOnly val="1"/>
    <c:dispBlanksAs val="gap"/>
  </c:chart>
  <c:spPr>
    <a:solidFill>
      <a:srgbClr val="FFFFFF"/>
    </a:solidFill>
  </c:spPr>
  <c:externalData r:id="rId1">
    <c:autoUpdate val="0"/>
  </c:externalData>
</c:chartSpace>
</file>

<file path=ppt/charts/chart5.xml><?xml version="1.0" encoding="utf-8"?>
<c:chartSpace xmlns:a="http://schemas.openxmlformats.org/drawingml/2006/main" xmlns:r="http://schemas.openxmlformats.org/officeDocument/2006/relationships" xmlns:c="http://schemas.openxmlformats.org/drawingml/2006/chart">
  <c:date1904 val="0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3058824550553441"/>
          <c:y val="0.042361057701551658"/>
          <c:w val="0.8554743443406283"/>
          <c:h val="0.65802974004499226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Competitor</c:v>
                </c:pt>
              </c:strCache>
            </c:strRef>
          </c:tx>
          <c:spPr>
            <a:solidFill>
              <a:srgbClr val="142561"/>
            </a:solidFill>
            <a:ln>
              <a:noFill/>
              <a:round/>
            </a:ln>
            <a:effectLst/>
          </c:spPr>
          <c:invertIfNegative val="0"/>
          <c:dPt>
            <c:idx val="0"/>
            <c:bubble3D val="0"/>
            <c:invertIfNegative val="0"/>
            <c:spPr>
              <a:solidFill>
                <a:srgbClr val="142561"/>
              </a:solidFill>
              <a:ln>
                <a:noFill/>
                <a:round/>
              </a:ln>
              <a:effectLst/>
            </c:spPr>
          </c:dPt>
          <c:cat>
            <c:strRef>
              <c:f>'Sheet1'!$A$2:$A$6</c:f>
              <c:strCache>
                <c:ptCount val="5"/>
                <c:pt idx="0">
                  <c:v>Once Per Year</c:v>
                </c:pt>
                <c:pt idx="1">
                  <c:v>2-3 Times Per Year</c:v>
                </c:pt>
                <c:pt idx="2">
                  <c:v>4-5 Times Per Year</c:v>
                </c:pt>
                <c:pt idx="3">
                  <c:v>6-9 Times Per Year</c:v>
                </c:pt>
                <c:pt idx="4">
                  <c:v>10+ Times Per Year</c:v>
                </c:pt>
              </c:strCache>
            </c:strRef>
          </c:cat>
          <c:val>
            <c:numRef>
              <c:f>'Sheet1'!$B$2:$B$6</c:f>
              <c:numCache>
                <c:formatCode>General</c:formatCode>
                <c:ptCount val="5"/>
                <c:pt idx="0">
                  <c:v>0.795</c:v>
                </c:pt>
                <c:pt idx="1">
                  <c:v>0.1528</c:v>
                </c:pt>
                <c:pt idx="2">
                  <c:v>0.026</c:v>
                </c:pt>
                <c:pt idx="3">
                  <c:v>0.014</c:v>
                </c:pt>
                <c:pt idx="4">
                  <c:v>0.012</c:v>
                </c:pt>
              </c:numCache>
            </c:numRef>
          </c:val>
          <c:shape val="box"/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Red Lion Bakewell DE451BT</c:v>
                </c:pt>
              </c:strCache>
            </c:strRef>
          </c:tx>
          <c:spPr>
            <a:solidFill>
              <a:srgbClr val="2EADE4"/>
            </a:solidFill>
            <a:ln>
              <a:noFill/>
              <a:round/>
            </a:ln>
            <a:effectLst/>
          </c:spPr>
          <c:invertIfNegative val="0"/>
          <c:dLbls>
            <c:numFmt formatCode="0%" sourceLinked="0"/>
            <c:spPr>
              <a:noFill/>
              <a:ln>
                <a:noFill/>
                <a:round/>
              </a:ln>
              <a:effectLst/>
            </c:spPr>
            <c:txPr>
              <a:bodyPr/>
              <a:lstStyle/>
              <a:p>
                <a:pPr>
                  <a:defRPr b="0" sz="900" baseline="0">
                    <a:solidFill>
                      <a:srgbClr val="404040"/>
                    </a:solidFill>
                    <a:latin typeface="Montserrat"/>
                    <a:ea typeface="Montserrat"/>
                    <a:cs typeface="Montserrat"/>
                  </a:defRPr>
                </a:pPr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>
                      <a:solidFill>
                        <a:srgbClr val="A6A6A6"/>
                      </a:solidFill>
                      <a:prstDash val="solid"/>
                      <a:round/>
                    </a:ln>
                  </c:spPr>
                </c15:leaderLines>
              </c:ext>
            </c:extLst>
          </c:dLbls>
          <c:cat>
            <c:strRef>
              <c:f>'Sheet1'!$A$2:$A$6</c:f>
              <c:strCache>
                <c:ptCount val="5"/>
                <c:pt idx="0">
                  <c:v>Once Per Year</c:v>
                </c:pt>
                <c:pt idx="1">
                  <c:v>2-3 Times Per Year</c:v>
                </c:pt>
                <c:pt idx="2">
                  <c:v>4-5 Times Per Year</c:v>
                </c:pt>
                <c:pt idx="3">
                  <c:v>6-9 Times Per Year</c:v>
                </c:pt>
                <c:pt idx="4">
                  <c:v>10+ Times Per Year</c:v>
                </c:pt>
              </c:strCache>
            </c:strRef>
          </c:cat>
          <c:val>
            <c:numRef>
              <c:f>'Sheet1'!$C$2:$C$6</c:f>
              <c:numCache>
                <c:formatCode>General</c:formatCode>
                <c:ptCount val="5"/>
                <c:pt idx="0">
                  <c:v>0.7509</c:v>
                </c:pt>
                <c:pt idx="1">
                  <c:v>0.2078</c:v>
                </c:pt>
                <c:pt idx="2">
                  <c:v>0.0257</c:v>
                </c:pt>
                <c:pt idx="3">
                  <c:v>0.0058</c:v>
                </c:pt>
                <c:pt idx="4">
                  <c:v>0.0096</c:v>
                </c:pt>
              </c:numCache>
            </c:numRef>
          </c:val>
          <c:shape val="box"/>
        </c:ser>
        <c:dLbls>
          <c:numFmt formatCode="General" sourceLinked="1"/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gapWidth val="219"/>
        <c:overlap val="-8"/>
        <c:axId val="1099973248"/>
        <c:axId val="1099974080"/>
      </c:barChart>
      <c:catAx>
        <c:axId val="1099973248"/>
        <c:scaling>
          <c:orientation val="minMax"/>
        </c:scaling>
        <c:delete val="0"/>
        <c:axPos val="b"/>
        <c:numFmt formatCode="General" sourceLinked="0"/>
        <c:majorTickMark val="none"/>
        <c:minorTickMark val="none"/>
        <c:tickLblPos val="nextTo"/>
        <c:spPr>
          <a:ln>
            <a:solidFill>
              <a:srgbClr val="D9D9D9"/>
            </a:solidFill>
            <a:prstDash val="solid"/>
            <a:round/>
          </a:ln>
        </c:spPr>
        <c:txPr>
          <a:bodyPr rot="-1500000"/>
          <a:p>
            <a:pPr algn="ctr">
              <a:defRPr sz="700" baseline="0">
                <a:solidFill>
                  <a:srgbClr val="595959"/>
                </a:solidFill>
                <a:latin typeface="Montserrat"/>
                <a:ea typeface="Montserrat"/>
                <a:cs typeface="Montserrat"/>
              </a:defRPr>
            </a:pPr>
          </a:p>
        </c:txPr>
        <c:crossAx val="1099974080"/>
        <c:crosses val="autoZero"/>
        <c:auto val="1"/>
        <c:lblAlgn val="ctr"/>
        <c:lblOffset val="100"/>
        <c:noMultiLvlLbl val="0"/>
      </c:catAx>
      <c:valAx>
        <c:axId val="1099974080"/>
        <c:scaling>
          <c:orientation val="minMax"/>
        </c:scaling>
        <c:delete val="0"/>
        <c:axPos val="l"/>
        <c:numFmt formatCode="0%" sourceLinked="0"/>
        <c:majorTickMark val="out"/>
        <c:minorTickMark val="none"/>
        <c:tickLblPos val="nextTo"/>
        <c:spPr>
          <a:ln>
            <a:solidFill>
              <a:srgbClr val="E7E6E6"/>
            </a:solidFill>
            <a:prstDash val="solid"/>
            <a:round/>
          </a:ln>
        </c:spPr>
        <c:txPr>
          <a:bodyPr/>
          <a:p>
            <a:pPr algn="ctr">
              <a:defRPr sz="900" baseline="0">
                <a:solidFill>
                  <a:srgbClr val="595959"/>
                </a:solidFill>
                <a:latin typeface="Montserrat"/>
                <a:ea typeface="Montserrat"/>
                <a:cs typeface="Montserrat"/>
              </a:defRPr>
            </a:pPr>
          </a:p>
        </c:txPr>
        <c:crossAx val="1099973248"/>
        <c:crosses val="autoZero"/>
        <c:crossBetween val="between"/>
      </c:valAx>
      <c:spPr>
        <a:noFill/>
        <a:ln>
          <a:noFill/>
          <a:round/>
        </a:ln>
        <a:effectLst/>
      </c:spPr>
    </c:plotArea>
    <c:legend>
      <c:legendPos val="b"/>
      <c:layout>
        <c:manualLayout>
          <c:xMode val="edge"/>
          <c:yMode val="edge"/>
          <c:x val="0.0050681491468499212"/>
          <c:y val="0.90038322694149087"/>
          <c:w val="0.41754724409448812"/>
          <c:h val="0.099616699630498448"/>
        </c:manualLayout>
      </c:layout>
      <c:overlay val="0"/>
      <c:spPr>
        <a:noFill/>
        <a:ln>
          <a:noFill/>
          <a:round/>
        </a:ln>
        <a:effectLst/>
      </c:spPr>
      <c:txPr>
        <a:bodyPr/>
        <a:lstStyle/>
        <a:p>
          <a:pPr>
            <a:defRPr b="0" sz="800" baseline="0">
              <a:solidFill>
                <a:srgbClr val="595959"/>
              </a:solidFill>
              <a:latin typeface="Montserrat"/>
              <a:ea typeface="Montserrat"/>
              <a:cs typeface="Montserrat"/>
            </a:defRPr>
          </a:pPr>
        </a:p>
      </c:txPr>
    </c:legend>
    <c:plotVisOnly val="1"/>
    <c:dispBlanksAs val="gap"/>
  </c:chart>
  <c:spPr>
    <a:noFill/>
    <a:ln>
      <a:noFill/>
      <a:round/>
    </a:ln>
    <a:effectLst/>
  </c:spPr>
  <c:txPr xmlns:c="http://schemas.openxmlformats.org/drawingml/2006/chart">
    <a:bodyPr xmlns:a="http://schemas.openxmlformats.org/drawingml/2006/main"/>
    <a:lstStyle xmlns:a="http://schemas.openxmlformats.org/drawingml/2006/main"/>
    <a:p xmlns:a="http://schemas.openxmlformats.org/drawingml/2006/main">
      <a:pPr>
        <a:defRPr/>
      </a:pPr>
      <a:endParaRPr lang="en-US"/>
    </a:p>
  </c:txPr>
  <c:externalData r:id="rId1">
    <c:autoUpdate val="0"/>
  </c:externalData>
</c:chartSpace>
</file>

<file path=ppt/charts/chart6.xml><?xml version="1.0" encoding="utf-8"?>
<c:chartSpace xmlns:a="http://schemas.openxmlformats.org/drawingml/2006/main" xmlns:r="http://schemas.openxmlformats.org/officeDocument/2006/relationships" xmlns:c="http://schemas.openxmlformats.org/drawingml/2006/chart">
  <c:date1904 val="0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2795728120525421"/>
          <c:y val="0.090272246991608"/>
          <c:w val="0.85810532227926073"/>
          <c:h val="0.819455506016784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Series1</c:v>
                </c:pt>
              </c:strCache>
            </c:strRef>
          </c:tx>
          <c:spPr>
            <a:solidFill>
              <a:srgbClr val="4FC042"/>
            </a:solidFill>
            <a:ln>
              <a:noFill/>
              <a:round/>
            </a:ln>
            <a:effectLst/>
          </c:spPr>
          <c:invertIfNegative val="1"/>
          <c:dLbls>
            <c:numFmt formatCode="0%" sourceLinked="0"/>
            <c:spPr>
              <a:noFill/>
              <a:ln>
                <a:noFill/>
                <a:round/>
              </a:ln>
              <a:effectLst/>
            </c:spPr>
            <c:txPr>
              <a:bodyPr/>
              <a:lstStyle/>
              <a:p>
                <a:pPr>
                  <a:defRPr b="0" sz="900" baseline="0">
                    <a:solidFill>
                      <a:srgbClr val="404040"/>
                    </a:solidFill>
                    <a:latin typeface="Montserrat"/>
                    <a:ea typeface="Montserrat"/>
                    <a:cs typeface="Montserrat"/>
                  </a:defRPr>
                </a:pPr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>
                      <a:solidFill>
                        <a:srgbClr val="A6A6A6"/>
                      </a:solidFill>
                      <a:prstDash val="solid"/>
                      <a:round/>
                    </a:ln>
                  </c:spPr>
                </c15:leaderLines>
              </c:ext>
            </c:extLst>
          </c:dLbls>
          <c:cat>
            <c:strRef>
              <c:f>'Sheet1'!$A$2:$A$3</c:f>
              <c:strCache>
                <c:ptCount val="2"/>
                <c:pt idx="0">
                  <c:v>Once Per Year</c:v>
                </c:pt>
                <c:pt idx="1">
                  <c:v>2-3 Times Per Year</c:v>
                </c:pt>
              </c:strCache>
            </c:strRef>
          </c:cat>
          <c:val>
            <c:numRef>
              <c:f>'Sheet1'!$D$2:$D$6</c:f>
              <c:numCache>
                <c:formatCode>General</c:formatCode>
                <c:ptCount val="5"/>
                <c:pt idx="0">
                  <c:v>-0.0441</c:v>
                </c:pt>
                <c:pt idx="1">
                  <c:v>0.055</c:v>
                </c:pt>
                <c:pt idx="2">
                  <c:v>-0.0003</c:v>
                </c:pt>
                <c:pt idx="3">
                  <c:v>-0.0082</c:v>
                </c:pt>
                <c:pt idx="4">
                  <c:v>-0.0024</c:v>
                </c:pt>
              </c:numCache>
            </c:numRef>
          </c:val>
          <c:shape val="box"/>
          <c:extLst>
            <c:ext xmlns:c14="http://schemas.microsoft.com/office/drawing/2007/8/2/chart" uri="{6F2FDCE9-48DA-4B69-8628-5D25D57E5C99}">
              <c14:invertSolidFillFmt>
                <c14:spPr xmlns:c14="http://schemas.microsoft.com/office/drawing/2007/8/2/chart">
                  <a:solidFill>
                    <a:srgbClr val="C04242"/>
                  </a:solidFill>
                  <a:ln>
                    <a:noFill/>
                    <a:round/>
                  </a:ln>
                </c14:spPr>
              </c14:invertSolidFillFmt>
            </c:ext>
          </c:extLst>
        </c:ser>
        <c:dLbls>
          <c:numFmt formatCode="General" sourceLinked="1"/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gapWidth val="219"/>
        <c:overlap val="-27"/>
        <c:axId val="156335232"/>
        <c:axId val="156333984"/>
      </c:barChart>
      <c:catAx>
        <c:axId val="156335232"/>
        <c:scaling>
          <c:orientation val="minMax"/>
        </c:scaling>
        <c:delete val="1"/>
        <c:axPos val="b"/>
        <c:numFmt formatCode="General" sourceLinked="0"/>
        <c:majorTickMark val="none"/>
        <c:minorTickMark val="none"/>
        <c:tickLblPos val="nextTo"/>
        <c:crossAx val="156333984"/>
        <c:crosses val="autoZero"/>
        <c:auto val="1"/>
        <c:lblAlgn val="ctr"/>
        <c:lblOffset val="100"/>
        <c:noMultiLvlLbl val="0"/>
      </c:catAx>
      <c:valAx>
        <c:axId val="156333984"/>
        <c:scaling>
          <c:orientation val="minMax"/>
        </c:scaling>
        <c:delete val="0"/>
        <c:axPos val="l"/>
        <c:numFmt formatCode="0%" sourceLinked="0"/>
        <c:majorTickMark val="out"/>
        <c:minorTickMark val="none"/>
        <c:tickLblPos val="nextTo"/>
        <c:spPr>
          <a:ln>
            <a:solidFill>
              <a:srgbClr val="E7E6E6"/>
            </a:solidFill>
            <a:prstDash val="solid"/>
            <a:round/>
          </a:ln>
        </c:spPr>
        <c:txPr>
          <a:bodyPr/>
          <a:p>
            <a:pPr algn="ctr">
              <a:defRPr sz="900" baseline="0">
                <a:solidFill>
                  <a:srgbClr val="595959"/>
                </a:solidFill>
                <a:latin typeface="Montserrat"/>
                <a:ea typeface="Montserrat"/>
                <a:cs typeface="Montserrat"/>
              </a:defRPr>
            </a:pPr>
          </a:p>
        </c:txPr>
        <c:crossAx val="156335232"/>
        <c:crosses val="autoZero"/>
        <c:crossBetween val="between"/>
      </c:valAx>
      <c:spPr>
        <a:noFill/>
        <a:ln>
          <a:noFill/>
          <a:round/>
        </a:ln>
        <a:effectLst/>
      </c:spPr>
    </c:plotArea>
    <c:plotVisOnly val="1"/>
    <c:dispBlanksAs val="gap"/>
  </c:chart>
  <c:spPr>
    <a:noFill/>
    <a:ln>
      <a:noFill/>
      <a:round/>
    </a:ln>
    <a:effectLst/>
  </c:spPr>
  <c:txPr xmlns:c="http://schemas.openxmlformats.org/drawingml/2006/chart">
    <a:bodyPr xmlns:a="http://schemas.openxmlformats.org/drawingml/2006/main"/>
    <a:lstStyle xmlns:a="http://schemas.openxmlformats.org/drawingml/2006/main"/>
    <a:p xmlns:a="http://schemas.openxmlformats.org/drawingml/2006/main">
      <a:pPr>
        <a:defRPr/>
      </a:pPr>
      <a:endParaRPr lang="en-US"/>
    </a:p>
  </c:txPr>
  <c:externalData r:id="rId1">
    <c:autoUpdate val="0"/>
  </c:externalData>
</c:chartSpace>
</file>

<file path=ppt/charts/chart7.xml><?xml version="1.0" encoding="utf-8"?>
<c:chartSpace xmlns:a="http://schemas.openxmlformats.org/drawingml/2006/main" xmlns:r="http://schemas.openxmlformats.org/officeDocument/2006/relationships" xmlns:c="http://schemas.openxmlformats.org/drawingml/2006/chart">
  <c:date1904 val="0"/>
  <c:roundedCorners val="0"/>
  <c:chart>
    <c:title>
      <c:layout/>
      <c:overlay val="0"/>
      <c:spPr>
        <a:ln>
          <a:noFill/>
          <a:round/>
        </a:ln>
      </c:spPr>
      <c:txPr>
        <a:bodyPr/>
        <a:lstStyle/>
        <a:p>
          <a:pPr>
            <a:defRPr b="1" sz="1860" baseline="0"/>
          </a:pPr>
        </a:p>
      </c:txPr>
    </c:title>
    <c:plotArea>
      <c:layout/>
      <c:barChart>
        <c:barDir val="col"/>
        <c:grouping val="clustered"/>
        <c:axId val="59983360"/>
        <c:axId val="57253888"/>
      </c:barChart>
      <c:catAx>
        <c:axId val="59983360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crossAx val="57253888"/>
        <c:crosses val="autoZero"/>
        <c:auto val="1"/>
        <c:lblAlgn val="ctr"/>
        <c:lblOffset val="100"/>
        <c:noMultiLvlLbl val="0"/>
      </c:catAx>
      <c:valAx>
        <c:axId val="57253888"/>
        <c:scaling>
          <c:orientation val="minMax"/>
        </c:scaling>
        <c:delete val="0"/>
        <c:axPos val="l"/>
        <c:majorGridlines/>
        <c:numFmt formatCode="General" sourceLinked="0"/>
        <c:majorTickMark val="out"/>
        <c:minorTickMark val="none"/>
        <c:tickLblPos val="nextTo"/>
        <c:crossAx val="59983360"/>
        <c:crosses val="autoZero"/>
        <c:crossBetween val="between"/>
      </c:valAx>
      <c:spPr>
        <a:solidFill>
          <a:srgbClr val="FFFFFF"/>
        </a:solidFill>
        <a:ln>
          <a:noFill/>
          <a:round/>
        </a:ln>
      </c:spPr>
    </c:plotArea>
    <c:legend>
      <c:legendPos val="r"/>
      <c:layout/>
      <c:overlay val="0"/>
      <c:spPr/>
    </c:legend>
    <c:plotVisOnly val="1"/>
    <c:dispBlanksAs val="gap"/>
  </c:chart>
  <c:spPr>
    <a:solidFill>
      <a:srgbClr val="FFFFFF"/>
    </a:solidFill>
  </c:spPr>
  <c:externalData r:id="rId1">
    <c:autoUpdate val="0"/>
  </c:externalData>
</c:chartSpace>
</file>

<file path=ppt/charts/chart8.xml><?xml version="1.0" encoding="utf-8"?>
<c:chartSpace xmlns:a="http://schemas.openxmlformats.org/drawingml/2006/main" xmlns:r="http://schemas.openxmlformats.org/officeDocument/2006/relationships" xmlns:c="http://schemas.openxmlformats.org/drawingml/2006/chart">
  <c:date1904 val="0"/>
  <c:roundedCorners val="0"/>
  <c:chart>
    <c:title>
      <c:layout/>
      <c:overlay val="0"/>
      <c:spPr>
        <a:ln>
          <a:noFill/>
          <a:round/>
        </a:ln>
      </c:spPr>
      <c:txPr>
        <a:bodyPr/>
        <a:lstStyle/>
        <a:p>
          <a:pPr>
            <a:defRPr b="1" sz="1860" baseline="0"/>
          </a:pPr>
        </a:p>
      </c:txPr>
    </c:title>
    <c:plotArea>
      <c:layout/>
      <c:barChart>
        <c:barDir val="col"/>
        <c:grouping val="clustered"/>
        <c:axId val="59983360"/>
        <c:axId val="57253888"/>
      </c:barChart>
      <c:catAx>
        <c:axId val="59983360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crossAx val="57253888"/>
        <c:crosses val="autoZero"/>
        <c:auto val="1"/>
        <c:lblAlgn val="ctr"/>
        <c:lblOffset val="100"/>
        <c:noMultiLvlLbl val="0"/>
      </c:catAx>
      <c:valAx>
        <c:axId val="57253888"/>
        <c:scaling>
          <c:orientation val="minMax"/>
        </c:scaling>
        <c:delete val="0"/>
        <c:axPos val="l"/>
        <c:majorGridlines/>
        <c:numFmt formatCode="General" sourceLinked="0"/>
        <c:majorTickMark val="out"/>
        <c:minorTickMark val="none"/>
        <c:tickLblPos val="nextTo"/>
        <c:crossAx val="59983360"/>
        <c:crosses val="autoZero"/>
        <c:crossBetween val="between"/>
      </c:valAx>
      <c:spPr>
        <a:solidFill>
          <a:srgbClr val="FFFFFF"/>
        </a:solidFill>
        <a:ln>
          <a:noFill/>
          <a:round/>
        </a:ln>
      </c:spPr>
    </c:plotArea>
    <c:legend>
      <c:legendPos val="r"/>
      <c:layout/>
      <c:overlay val="0"/>
      <c:spPr/>
    </c:legend>
    <c:plotVisOnly val="1"/>
    <c:dispBlanksAs val="gap"/>
  </c:chart>
  <c:spPr>
    <a:solidFill>
      <a:srgbClr val="FFFFFF"/>
    </a:solidFill>
  </c:spPr>
  <c:externalData r:id="rId1">
    <c:autoUpdate val="0"/>
  </c:externalData>
</c:chartSpace>
</file>

<file path=ppt/charts/chart9.xml><?xml version="1.0" encoding="utf-8"?>
<c:chartSpace xmlns:a="http://schemas.openxmlformats.org/drawingml/2006/main" xmlns:r="http://schemas.openxmlformats.org/officeDocument/2006/relationships" xmlns:c="http://schemas.openxmlformats.org/drawingml/2006/chart">
  <c:date1904 val="0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3058824550553441"/>
          <c:y val="0.042361057701551658"/>
          <c:w val="0.8554743443406283"/>
          <c:h val="0.65802974004499226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22/02/2023 - 14/02/2024</c:v>
                </c:pt>
              </c:strCache>
            </c:strRef>
          </c:tx>
          <c:spPr>
            <a:solidFill>
              <a:srgbClr val="142561"/>
            </a:solidFill>
            <a:ln>
              <a:noFill/>
              <a:round/>
            </a:ln>
            <a:effectLst/>
          </c:spPr>
          <c:invertIfNegative val="0"/>
          <c:dPt>
            <c:idx val="0"/>
            <c:bubble3D val="0"/>
            <c:invertIfNegative val="0"/>
            <c:spPr>
              <a:solidFill>
                <a:srgbClr val="142561"/>
              </a:solidFill>
              <a:ln>
                <a:noFill/>
                <a:round/>
              </a:ln>
              <a:effectLst/>
            </c:spPr>
          </c:dPt>
          <c:cat>
            <c:strRef>
              <c:f>'Sheet1'!$A$2:$A$20</c:f>
              <c:strCache>
                <c:ptCount val="19"/>
                <c:pt idx="0">
                  <c:v>Red Lion Bakewell DE451BT</c:v>
                </c:pt>
                <c:pt idx="1">
                  <c:v>Castle (Bakewell) DE451DU</c:v>
                </c:pt>
                <c:pt idx="2">
                  <c:v>Taproom DE451GZ</c:v>
                </c:pt>
                <c:pt idx="3">
                  <c:v>Bakewell Fish &amp; Chips DE451EW</c:v>
                </c:pt>
                <c:pt idx="4">
                  <c:v>Rajas DE451DS</c:v>
                </c:pt>
                <c:pt idx="5">
                  <c:v>Rutland Arms Hotel DE451BT</c:v>
                </c:pt>
                <c:pt idx="6">
                  <c:v>Catch 32 DE451EE</c:v>
                </c:pt>
                <c:pt idx="7">
                  <c:v>Old Original Bakew DE451BT</c:v>
                </c:pt>
                <c:pt idx="8">
                  <c:v>Farmers Feast DE451AH</c:v>
                </c:pt>
                <c:pt idx="9">
                  <c:v>Riverside Fish And Chi DE451EW</c:v>
                </c:pt>
                <c:pt idx="10">
                  <c:v>Proper Pasty Company B DE451EU</c:v>
                </c:pt>
                <c:pt idx="11">
                  <c:v>The Manners DE451EP</c:v>
                </c:pt>
                <c:pt idx="12">
                  <c:v>Bloomers Of Bakewell DE451EU</c:v>
                </c:pt>
                <c:pt idx="13">
                  <c:v>Cornish Bakery Bakewell DE451EW</c:v>
                </c:pt>
                <c:pt idx="14">
                  <c:v>Lime Lounge Coffee House DE451DS</c:v>
                </c:pt>
                <c:pt idx="15">
                  <c:v>Bakewell Tart Comp DE451EE</c:v>
                </c:pt>
                <c:pt idx="16">
                  <c:v>Gallery Cafe DE451ES</c:v>
                </c:pt>
                <c:pt idx="17">
                  <c:v>Piedaniel S Restaurant DE451BX</c:v>
                </c:pt>
                <c:pt idx="18">
                  <c:v>Lovage DE451DS</c:v>
                </c:pt>
              </c:strCache>
            </c:strRef>
          </c:cat>
          <c:val>
            <c:numRef>
              <c:f>'Sheet1'!$B$2:$B$20</c:f>
              <c:numCache>
                <c:formatCode>General</c:formatCode>
                <c:ptCount val="19"/>
                <c:pt idx="0">
                  <c:v>14.5322</c:v>
                </c:pt>
                <c:pt idx="1">
                  <c:v>13.7584</c:v>
                </c:pt>
                <c:pt idx="2">
                  <c:v>14.6635</c:v>
                </c:pt>
                <c:pt idx="3">
                  <c:v>14.5839</c:v>
                </c:pt>
                <c:pt idx="4">
                  <c:v>48.3111</c:v>
                </c:pt>
                <c:pt idx="5">
                  <c:v>25.4098</c:v>
                </c:pt>
                <c:pt idx="6">
                  <c:v>14.1881</c:v>
                </c:pt>
                <c:pt idx="7">
                  <c:v>14.1939</c:v>
                </c:pt>
                <c:pt idx="8">
                  <c:v>14.2897</c:v>
                </c:pt>
                <c:pt idx="9">
                  <c:v>11.275</c:v>
                </c:pt>
                <c:pt idx="10">
                  <c:v>7.026</c:v>
                </c:pt>
                <c:pt idx="11">
                  <c:v>14.3096</c:v>
                </c:pt>
                <c:pt idx="12">
                  <c:v>8.634</c:v>
                </c:pt>
                <c:pt idx="13">
                  <c:v>8.0122</c:v>
                </c:pt>
                <c:pt idx="14">
                  <c:v>12.4396</c:v>
                </c:pt>
                <c:pt idx="15">
                  <c:v>12.7728</c:v>
                </c:pt>
                <c:pt idx="16">
                  <c:v>15.3055</c:v>
                </c:pt>
                <c:pt idx="17">
                  <c:v>120.8057</c:v>
                </c:pt>
                <c:pt idx="18">
                  <c:v>174.8354</c:v>
                </c:pt>
              </c:numCache>
            </c:numRef>
          </c:val>
          <c:shape val="box"/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29/01/2025 - 21/01/2026</c:v>
                </c:pt>
              </c:strCache>
            </c:strRef>
          </c:tx>
          <c:spPr>
            <a:solidFill>
              <a:srgbClr val="2EADE4"/>
            </a:solidFill>
            <a:ln>
              <a:noFill/>
              <a:round/>
            </a:ln>
            <a:effectLst/>
          </c:spPr>
          <c:invertIfNegative val="0"/>
          <c:dLbls>
            <c:numFmt formatCode="£0.00" sourceLinked="0"/>
            <c:spPr>
              <a:noFill/>
              <a:ln>
                <a:noFill/>
                <a:round/>
              </a:ln>
              <a:effectLst/>
            </c:spPr>
            <c:txPr>
              <a:bodyPr/>
              <a:lstStyle/>
              <a:p>
                <a:pPr>
                  <a:defRPr b="0" sz="900" baseline="0">
                    <a:solidFill>
                      <a:srgbClr val="404040"/>
                    </a:solidFill>
                    <a:latin typeface="Montserrat"/>
                    <a:ea typeface="Montserrat"/>
                    <a:cs typeface="Montserrat"/>
                  </a:defRPr>
                </a:pPr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>
                      <a:solidFill>
                        <a:srgbClr val="A6A6A6"/>
                      </a:solidFill>
                      <a:prstDash val="solid"/>
                      <a:round/>
                    </a:ln>
                  </c:spPr>
                </c15:leaderLines>
              </c:ext>
            </c:extLst>
          </c:dLbls>
          <c:cat>
            <c:strRef>
              <c:f>'Sheet1'!$A$2:$A$20</c:f>
              <c:strCache>
                <c:ptCount val="19"/>
                <c:pt idx="0">
                  <c:v>Red Lion Bakewell DE451BT</c:v>
                </c:pt>
                <c:pt idx="1">
                  <c:v>Castle (Bakewell) DE451DU</c:v>
                </c:pt>
                <c:pt idx="2">
                  <c:v>Taproom DE451GZ</c:v>
                </c:pt>
                <c:pt idx="3">
                  <c:v>Bakewell Fish &amp; Chips DE451EW</c:v>
                </c:pt>
                <c:pt idx="4">
                  <c:v>Rajas DE451DS</c:v>
                </c:pt>
                <c:pt idx="5">
                  <c:v>Rutland Arms Hotel DE451BT</c:v>
                </c:pt>
                <c:pt idx="6">
                  <c:v>Catch 32 DE451EE</c:v>
                </c:pt>
                <c:pt idx="7">
                  <c:v>Old Original Bakew DE451BT</c:v>
                </c:pt>
                <c:pt idx="8">
                  <c:v>Farmers Feast DE451AH</c:v>
                </c:pt>
                <c:pt idx="9">
                  <c:v>Riverside Fish And Chi DE451EW</c:v>
                </c:pt>
                <c:pt idx="10">
                  <c:v>Proper Pasty Company B DE451EU</c:v>
                </c:pt>
                <c:pt idx="11">
                  <c:v>The Manners DE451EP</c:v>
                </c:pt>
                <c:pt idx="12">
                  <c:v>Bloomers Of Bakewell DE451EU</c:v>
                </c:pt>
                <c:pt idx="13">
                  <c:v>Cornish Bakery Bakewell DE451EW</c:v>
                </c:pt>
                <c:pt idx="14">
                  <c:v>Lime Lounge Coffee House DE451DS</c:v>
                </c:pt>
                <c:pt idx="15">
                  <c:v>Bakewell Tart Comp DE451EE</c:v>
                </c:pt>
                <c:pt idx="16">
                  <c:v>Gallery Cafe DE451ES</c:v>
                </c:pt>
                <c:pt idx="17">
                  <c:v>Piedaniel S Restaurant DE451BX</c:v>
                </c:pt>
                <c:pt idx="18">
                  <c:v>Lovage DE451DS</c:v>
                </c:pt>
              </c:strCache>
            </c:strRef>
          </c:cat>
          <c:val>
            <c:numRef>
              <c:f>'Sheet1'!$C$2:$C$20</c:f>
              <c:numCache>
                <c:formatCode>General</c:formatCode>
                <c:ptCount val="19"/>
                <c:pt idx="0">
                  <c:v>17.5072</c:v>
                </c:pt>
                <c:pt idx="1">
                  <c:v>16.3205</c:v>
                </c:pt>
                <c:pt idx="2">
                  <c:v>16.6163</c:v>
                </c:pt>
                <c:pt idx="3">
                  <c:v>16.5313</c:v>
                </c:pt>
                <c:pt idx="4">
                  <c:v>49.8565</c:v>
                </c:pt>
                <c:pt idx="5">
                  <c:v>26.9248</c:v>
                </c:pt>
                <c:pt idx="6">
                  <c:v>15.6427</c:v>
                </c:pt>
                <c:pt idx="7">
                  <c:v>15.5898</c:v>
                </c:pt>
                <c:pt idx="8">
                  <c:v>15.6296</c:v>
                </c:pt>
                <c:pt idx="9">
                  <c:v>12.4688</c:v>
                </c:pt>
                <c:pt idx="10">
                  <c:v>8.1694</c:v>
                </c:pt>
                <c:pt idx="11">
                  <c:v>15.4395</c:v>
                </c:pt>
                <c:pt idx="12">
                  <c:v>9.6412</c:v>
                </c:pt>
                <c:pt idx="13">
                  <c:v>8.9791</c:v>
                </c:pt>
                <c:pt idx="14">
                  <c:v>13.3318</c:v>
                </c:pt>
                <c:pt idx="15">
                  <c:v>13.1584</c:v>
                </c:pt>
                <c:pt idx="16">
                  <c:v>15.3502</c:v>
                </c:pt>
                <c:pt idx="17">
                  <c:v>117.6294</c:v>
                </c:pt>
                <c:pt idx="18">
                  <c:v>70.5036</c:v>
                </c:pt>
              </c:numCache>
            </c:numRef>
          </c:val>
          <c:shape val="box"/>
        </c:ser>
        <c:dLbls>
          <c:numFmt formatCode="General" sourceLinked="1"/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gapWidth val="219"/>
        <c:overlap val="-8"/>
        <c:axId val="1099973248"/>
        <c:axId val="1099974080"/>
      </c:barChart>
      <c:catAx>
        <c:axId val="1099973248"/>
        <c:scaling>
          <c:orientation val="minMax"/>
        </c:scaling>
        <c:delete val="0"/>
        <c:axPos val="b"/>
        <c:numFmt formatCode="General" sourceLinked="0"/>
        <c:majorTickMark val="none"/>
        <c:minorTickMark val="none"/>
        <c:tickLblPos val="nextTo"/>
        <c:spPr>
          <a:ln>
            <a:solidFill>
              <a:srgbClr val="D9D9D9"/>
            </a:solidFill>
            <a:prstDash val="solid"/>
            <a:round/>
          </a:ln>
        </c:spPr>
        <c:txPr>
          <a:bodyPr rot="-1500000"/>
          <a:p>
            <a:pPr algn="ctr">
              <a:defRPr sz="700" baseline="0">
                <a:solidFill>
                  <a:srgbClr val="595959"/>
                </a:solidFill>
                <a:latin typeface="Montserrat"/>
                <a:ea typeface="Montserrat"/>
                <a:cs typeface="Montserrat"/>
              </a:defRPr>
            </a:pPr>
          </a:p>
        </c:txPr>
        <c:crossAx val="1099974080"/>
        <c:crosses val="autoZero"/>
        <c:auto val="1"/>
        <c:lblAlgn val="ctr"/>
        <c:lblOffset val="100"/>
        <c:noMultiLvlLbl val="0"/>
      </c:catAx>
      <c:valAx>
        <c:axId val="1099974080"/>
        <c:scaling>
          <c:orientation val="minMax"/>
        </c:scaling>
        <c:delete val="0"/>
        <c:axPos val="l"/>
        <c:numFmt formatCode="£0.00" sourceLinked="0"/>
        <c:majorTickMark val="out"/>
        <c:minorTickMark val="none"/>
        <c:tickLblPos val="nextTo"/>
        <c:spPr>
          <a:ln>
            <a:solidFill>
              <a:srgbClr val="E7E6E6"/>
            </a:solidFill>
            <a:prstDash val="solid"/>
            <a:round/>
          </a:ln>
        </c:spPr>
        <c:txPr>
          <a:bodyPr/>
          <a:p>
            <a:pPr algn="ctr">
              <a:defRPr sz="900" baseline="0">
                <a:solidFill>
                  <a:srgbClr val="595959"/>
                </a:solidFill>
                <a:latin typeface="Montserrat"/>
                <a:ea typeface="Montserrat"/>
                <a:cs typeface="Montserrat"/>
              </a:defRPr>
            </a:pPr>
          </a:p>
        </c:txPr>
        <c:crossAx val="1099973248"/>
        <c:crosses val="autoZero"/>
        <c:crossBetween val="between"/>
      </c:valAx>
      <c:spPr>
        <a:noFill/>
        <a:ln>
          <a:noFill/>
          <a:round/>
        </a:ln>
        <a:effectLst/>
      </c:spPr>
    </c:plotArea>
    <c:legend>
      <c:legendPos val="b"/>
      <c:layout>
        <c:manualLayout>
          <c:xMode val="edge"/>
          <c:yMode val="edge"/>
          <c:x val="0.0050681491468499212"/>
          <c:y val="0.90038322694149087"/>
          <c:w val="0.41754724409448812"/>
          <c:h val="0.099616699630498448"/>
        </c:manualLayout>
      </c:layout>
      <c:overlay val="0"/>
      <c:spPr>
        <a:noFill/>
        <a:ln>
          <a:noFill/>
          <a:round/>
        </a:ln>
        <a:effectLst/>
      </c:spPr>
      <c:txPr>
        <a:bodyPr/>
        <a:lstStyle/>
        <a:p>
          <a:pPr>
            <a:defRPr b="0" sz="800" baseline="0">
              <a:solidFill>
                <a:srgbClr val="595959"/>
              </a:solidFill>
              <a:latin typeface="Montserrat"/>
              <a:ea typeface="Montserrat"/>
              <a:cs typeface="Montserrat"/>
            </a:defRPr>
          </a:pPr>
        </a:p>
      </c:txPr>
    </c:legend>
    <c:plotVisOnly val="1"/>
    <c:dispBlanksAs val="gap"/>
  </c:chart>
  <c:spPr>
    <a:noFill/>
    <a:ln>
      <a:noFill/>
      <a:round/>
    </a:ln>
    <a:effectLst/>
  </c:spPr>
  <c:txPr xmlns:c="http://schemas.openxmlformats.org/drawingml/2006/chart">
    <a:bodyPr xmlns:a="http://schemas.openxmlformats.org/drawingml/2006/main"/>
    <a:lstStyle xmlns:a="http://schemas.openxmlformats.org/drawingml/2006/main"/>
    <a:p xmlns:a="http://schemas.openxmlformats.org/drawingml/2006/main">
      <a:pPr>
        <a:defRPr/>
      </a:pPr>
      <a:endParaRPr lang="en-US"/>
    </a:p>
  </c:txPr>
  <c:externalData r:id="rId1">
    <c:autoUpdate val="0"/>
  </c:externalData>
</c:chartSpace>
</file>

<file path=ppt/charts/chart10.xml><?xml version="1.0" encoding="utf-8"?>
<c:chartSpace xmlns:a="http://schemas.openxmlformats.org/drawingml/2006/main" xmlns:r="http://schemas.openxmlformats.org/officeDocument/2006/relationships" xmlns:c="http://schemas.openxmlformats.org/drawingml/2006/chart">
  <c:date1904 val="0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2795728120525421"/>
          <c:y val="0.090272246991608"/>
          <c:w val="0.85810532227926073"/>
          <c:h val="0.819455506016784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Series1</c:v>
                </c:pt>
              </c:strCache>
            </c:strRef>
          </c:tx>
          <c:spPr>
            <a:solidFill>
              <a:srgbClr val="4FC042"/>
            </a:solidFill>
            <a:ln>
              <a:noFill/>
              <a:round/>
            </a:ln>
            <a:effectLst/>
          </c:spPr>
          <c:invertIfNegative val="1"/>
          <c:dLbls>
            <c:numFmt formatCode="£0.00" sourceLinked="0"/>
            <c:spPr>
              <a:noFill/>
              <a:ln>
                <a:noFill/>
                <a:round/>
              </a:ln>
              <a:effectLst/>
            </c:spPr>
            <c:txPr>
              <a:bodyPr/>
              <a:lstStyle/>
              <a:p>
                <a:pPr>
                  <a:defRPr b="0" sz="900" baseline="0">
                    <a:solidFill>
                      <a:srgbClr val="404040"/>
                    </a:solidFill>
                    <a:latin typeface="Montserrat"/>
                    <a:ea typeface="Montserrat"/>
                    <a:cs typeface="Montserrat"/>
                  </a:defRPr>
                </a:pPr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>
                      <a:solidFill>
                        <a:srgbClr val="A6A6A6"/>
                      </a:solidFill>
                      <a:prstDash val="solid"/>
                      <a:round/>
                    </a:ln>
                  </c:spPr>
                </c15:leaderLines>
              </c:ext>
            </c:extLst>
          </c:dLbls>
          <c:cat>
            <c:strRef>
              <c:f>'Sheet1'!$A$2:$A$3</c:f>
              <c:strCache>
                <c:ptCount val="2"/>
                <c:pt idx="0">
                  <c:v>Red Lion Bakewell DE451BT</c:v>
                </c:pt>
                <c:pt idx="1">
                  <c:v>Castle (Bakewell) DE451DU</c:v>
                </c:pt>
              </c:strCache>
            </c:strRef>
          </c:cat>
          <c:val>
            <c:numRef>
              <c:f>'Sheet1'!$D$2:$D$20</c:f>
              <c:numCache>
                <c:formatCode>General</c:formatCode>
                <c:ptCount val="19"/>
                <c:pt idx="0">
                  <c:v>2.975</c:v>
                </c:pt>
                <c:pt idx="1">
                  <c:v>2.5621</c:v>
                </c:pt>
                <c:pt idx="2">
                  <c:v>1.9528</c:v>
                </c:pt>
                <c:pt idx="3">
                  <c:v>1.9474</c:v>
                </c:pt>
                <c:pt idx="4">
                  <c:v>1.5454</c:v>
                </c:pt>
                <c:pt idx="5">
                  <c:v>1.515</c:v>
                </c:pt>
                <c:pt idx="6">
                  <c:v>1.4546</c:v>
                </c:pt>
                <c:pt idx="7">
                  <c:v>1.3959</c:v>
                </c:pt>
                <c:pt idx="8">
                  <c:v>1.3399</c:v>
                </c:pt>
                <c:pt idx="9">
                  <c:v>1.1938</c:v>
                </c:pt>
                <c:pt idx="10">
                  <c:v>1.1434</c:v>
                </c:pt>
                <c:pt idx="11">
                  <c:v>1.1299</c:v>
                </c:pt>
                <c:pt idx="12">
                  <c:v>1.0072</c:v>
                </c:pt>
                <c:pt idx="13">
                  <c:v>0.9669</c:v>
                </c:pt>
                <c:pt idx="14">
                  <c:v>0.8922</c:v>
                </c:pt>
                <c:pt idx="15">
                  <c:v>0.3856</c:v>
                </c:pt>
                <c:pt idx="16">
                  <c:v>0.0447</c:v>
                </c:pt>
                <c:pt idx="17">
                  <c:v>-3.1763</c:v>
                </c:pt>
                <c:pt idx="18">
                  <c:v>-104.3318</c:v>
                </c:pt>
              </c:numCache>
            </c:numRef>
          </c:val>
          <c:shape val="box"/>
          <c:extLst>
            <c:ext xmlns:c14="http://schemas.microsoft.com/office/drawing/2007/8/2/chart" uri="{6F2FDCE9-48DA-4B69-8628-5D25D57E5C99}">
              <c14:invertSolidFillFmt>
                <c14:spPr xmlns:c14="http://schemas.microsoft.com/office/drawing/2007/8/2/chart">
                  <a:solidFill>
                    <a:srgbClr val="C04242"/>
                  </a:solidFill>
                  <a:ln>
                    <a:noFill/>
                    <a:round/>
                  </a:ln>
                </c14:spPr>
              </c14:invertSolidFillFmt>
            </c:ext>
          </c:extLst>
        </c:ser>
        <c:dLbls>
          <c:numFmt formatCode="General" sourceLinked="1"/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gapWidth val="219"/>
        <c:overlap val="-27"/>
        <c:axId val="156335232"/>
        <c:axId val="156333984"/>
      </c:barChart>
      <c:catAx>
        <c:axId val="156335232"/>
        <c:scaling>
          <c:orientation val="minMax"/>
        </c:scaling>
        <c:delete val="1"/>
        <c:axPos val="b"/>
        <c:numFmt formatCode="General" sourceLinked="0"/>
        <c:majorTickMark val="none"/>
        <c:minorTickMark val="none"/>
        <c:tickLblPos val="nextTo"/>
        <c:crossAx val="156333984"/>
        <c:crosses val="autoZero"/>
        <c:auto val="1"/>
        <c:lblAlgn val="ctr"/>
        <c:lblOffset val="100"/>
        <c:noMultiLvlLbl val="0"/>
      </c:catAx>
      <c:valAx>
        <c:axId val="156333984"/>
        <c:scaling>
          <c:orientation val="minMax"/>
        </c:scaling>
        <c:delete val="0"/>
        <c:axPos val="l"/>
        <c:numFmt formatCode="£0.00" sourceLinked="0"/>
        <c:majorTickMark val="out"/>
        <c:minorTickMark val="none"/>
        <c:tickLblPos val="nextTo"/>
        <c:spPr>
          <a:ln>
            <a:solidFill>
              <a:srgbClr val="E7E6E6"/>
            </a:solidFill>
            <a:prstDash val="solid"/>
            <a:round/>
          </a:ln>
        </c:spPr>
        <c:txPr>
          <a:bodyPr/>
          <a:p>
            <a:pPr algn="ctr">
              <a:defRPr sz="900" baseline="0">
                <a:solidFill>
                  <a:srgbClr val="595959"/>
                </a:solidFill>
                <a:latin typeface="Montserrat"/>
                <a:ea typeface="Montserrat"/>
                <a:cs typeface="Montserrat"/>
              </a:defRPr>
            </a:pPr>
          </a:p>
        </c:txPr>
        <c:crossAx val="156335232"/>
        <c:crosses val="autoZero"/>
        <c:crossBetween val="between"/>
      </c:valAx>
      <c:spPr>
        <a:noFill/>
        <a:ln>
          <a:noFill/>
          <a:round/>
        </a:ln>
        <a:effectLst/>
      </c:spPr>
    </c:plotArea>
    <c:plotVisOnly val="1"/>
    <c:dispBlanksAs val="gap"/>
  </c:chart>
  <c:spPr>
    <a:noFill/>
    <a:ln>
      <a:noFill/>
      <a:round/>
    </a:ln>
    <a:effectLst/>
  </c:spPr>
  <c:txPr xmlns:c="http://schemas.openxmlformats.org/drawingml/2006/chart">
    <a:bodyPr xmlns:a="http://schemas.openxmlformats.org/drawingml/2006/main"/>
    <a:lstStyle xmlns:a="http://schemas.openxmlformats.org/drawingml/2006/main"/>
    <a:p xmlns:a="http://schemas.openxmlformats.org/drawingml/2006/main">
      <a:pPr>
        <a:defRPr/>
      </a:pPr>
      <a:endParaRPr lang="en-US"/>
    </a:p>
  </c:txPr>
  <c:externalData r:id="rId1">
    <c:autoUpdate val="0"/>
  </c:externalData>
</c:chartSpace>
</file>

<file path=ppt/charts/chart11.xml><?xml version="1.0" encoding="utf-8"?>
<c:chartSpace xmlns:a="http://schemas.openxmlformats.org/drawingml/2006/main" xmlns:r="http://schemas.openxmlformats.org/officeDocument/2006/relationships" xmlns:c="http://schemas.openxmlformats.org/drawingml/2006/chart">
  <c:date1904 val="0"/>
  <c:roundedCorners val="0"/>
  <c:chart>
    <c:title>
      <c:layout/>
      <c:overlay val="0"/>
      <c:spPr>
        <a:ln>
          <a:noFill/>
          <a:round/>
        </a:ln>
      </c:spPr>
      <c:txPr>
        <a:bodyPr/>
        <a:lstStyle/>
        <a:p>
          <a:pPr>
            <a:defRPr b="1" sz="1860" baseline="0"/>
          </a:pPr>
        </a:p>
      </c:txPr>
    </c:title>
    <c:plotArea>
      <c:layout/>
      <c:barChart>
        <c:barDir val="col"/>
        <c:grouping val="clustered"/>
        <c:axId val="59983360"/>
        <c:axId val="57253888"/>
      </c:barChart>
      <c:catAx>
        <c:axId val="59983360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crossAx val="57253888"/>
        <c:crosses val="autoZero"/>
        <c:auto val="1"/>
        <c:lblAlgn val="ctr"/>
        <c:lblOffset val="100"/>
        <c:noMultiLvlLbl val="0"/>
      </c:catAx>
      <c:valAx>
        <c:axId val="57253888"/>
        <c:scaling>
          <c:orientation val="minMax"/>
        </c:scaling>
        <c:delete val="0"/>
        <c:axPos val="l"/>
        <c:majorGridlines/>
        <c:numFmt formatCode="General" sourceLinked="0"/>
        <c:majorTickMark val="out"/>
        <c:minorTickMark val="none"/>
        <c:tickLblPos val="nextTo"/>
        <c:crossAx val="59983360"/>
        <c:crosses val="autoZero"/>
        <c:crossBetween val="between"/>
      </c:valAx>
      <c:spPr>
        <a:solidFill>
          <a:srgbClr val="FFFFFF"/>
        </a:solidFill>
        <a:ln>
          <a:noFill/>
          <a:round/>
        </a:ln>
      </c:spPr>
    </c:plotArea>
    <c:legend>
      <c:legendPos val="r"/>
      <c:layout/>
      <c:overlay val="0"/>
      <c:spPr/>
    </c:legend>
    <c:plotVisOnly val="1"/>
    <c:dispBlanksAs val="gap"/>
  </c:chart>
  <c:spPr>
    <a:solidFill>
      <a:srgbClr val="FFFFFF"/>
    </a:solidFill>
  </c:spPr>
  <c:externalData r:id="rId1">
    <c:autoUpdate val="0"/>
  </c:externalData>
</c:chartSpace>
</file>

<file path=ppt/charts/chart12.xml><?xml version="1.0" encoding="utf-8"?>
<c:chartSpace xmlns:a="http://schemas.openxmlformats.org/drawingml/2006/main" xmlns:r="http://schemas.openxmlformats.org/officeDocument/2006/relationships" xmlns:c="http://schemas.openxmlformats.org/drawingml/2006/chart">
  <c:date1904 val="0"/>
  <c:roundedCorners val="0"/>
  <c:chart>
    <c:title>
      <c:layout/>
      <c:overlay val="0"/>
      <c:spPr>
        <a:ln>
          <a:noFill/>
          <a:round/>
        </a:ln>
      </c:spPr>
      <c:txPr>
        <a:bodyPr/>
        <a:lstStyle/>
        <a:p>
          <a:pPr>
            <a:defRPr b="1" sz="1860" baseline="0"/>
          </a:pPr>
        </a:p>
      </c:txPr>
    </c:title>
    <c:plotArea>
      <c:layout/>
      <c:barChart>
        <c:barDir val="col"/>
        <c:grouping val="clustered"/>
        <c:axId val="59983360"/>
        <c:axId val="57253888"/>
      </c:barChart>
      <c:catAx>
        <c:axId val="59983360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crossAx val="57253888"/>
        <c:crosses val="autoZero"/>
        <c:auto val="1"/>
        <c:lblAlgn val="ctr"/>
        <c:lblOffset val="100"/>
        <c:noMultiLvlLbl val="0"/>
      </c:catAx>
      <c:valAx>
        <c:axId val="57253888"/>
        <c:scaling>
          <c:orientation val="minMax"/>
        </c:scaling>
        <c:delete val="0"/>
        <c:axPos val="l"/>
        <c:majorGridlines/>
        <c:numFmt formatCode="General" sourceLinked="0"/>
        <c:majorTickMark val="out"/>
        <c:minorTickMark val="none"/>
        <c:tickLblPos val="nextTo"/>
        <c:crossAx val="59983360"/>
        <c:crosses val="autoZero"/>
        <c:crossBetween val="between"/>
      </c:valAx>
      <c:spPr>
        <a:solidFill>
          <a:srgbClr val="FFFFFF"/>
        </a:solidFill>
        <a:ln>
          <a:noFill/>
          <a:round/>
        </a:ln>
      </c:spPr>
    </c:plotArea>
    <c:legend>
      <c:legendPos val="r"/>
      <c:layout/>
      <c:overlay val="0"/>
      <c:spPr/>
    </c:legend>
    <c:plotVisOnly val="1"/>
    <c:dispBlanksAs val="gap"/>
  </c:chart>
  <c:spPr>
    <a:solidFill>
      <a:srgbClr val="FFFFFF"/>
    </a:solidFill>
  </c:spPr>
  <c:externalData r:id="rId1">
    <c:autoUpdate val="0"/>
  </c:externalData>
</c:chartSpace>
</file>

<file path=ppt/charts/chart13.xml><?xml version="1.0" encoding="utf-8"?>
<c:chartSpace xmlns:a="http://schemas.openxmlformats.org/drawingml/2006/main" xmlns:r="http://schemas.openxmlformats.org/officeDocument/2006/relationships" xmlns:c="http://schemas.openxmlformats.org/drawingml/2006/chart">
  <c:date1904 val="0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3058824550553441"/>
          <c:y val="0.042361057701551658"/>
          <c:w val="0.8554743443406283"/>
          <c:h val="0.65802974004499226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22/02/2023 - 14/02/2024</c:v>
                </c:pt>
              </c:strCache>
            </c:strRef>
          </c:tx>
          <c:spPr>
            <a:solidFill>
              <a:srgbClr val="142561"/>
            </a:solidFill>
            <a:ln>
              <a:noFill/>
              <a:round/>
            </a:ln>
            <a:effectLst/>
          </c:spPr>
          <c:invertIfNegative val="0"/>
          <c:dPt>
            <c:idx val="0"/>
            <c:bubble3D val="0"/>
            <c:invertIfNegative val="0"/>
            <c:spPr>
              <a:solidFill>
                <a:srgbClr val="142561"/>
              </a:solidFill>
              <a:ln>
                <a:noFill/>
                <a:round/>
              </a:ln>
              <a:effectLst/>
            </c:spPr>
          </c:dPt>
          <c:cat>
            <c:strRef>
              <c:f>'Sheet1'!$A$2:$A$21</c:f>
              <c:strCache>
                <c:ptCount val="20"/>
                <c:pt idx="0">
                  <c:v>Graze DE451EE</c:v>
                </c:pt>
                <c:pt idx="1">
                  <c:v>Red Lion Bakewell DE451BT</c:v>
                </c:pt>
                <c:pt idx="2">
                  <c:v>Old Original Bakew DE451BT</c:v>
                </c:pt>
                <c:pt idx="3">
                  <c:v>Cornish Bakery Bakewell DE451EW</c:v>
                </c:pt>
                <c:pt idx="4">
                  <c:v>Gallery Cafe DE451ES</c:v>
                </c:pt>
                <c:pt idx="5">
                  <c:v>Riverside Fish And Chi DE451EW</c:v>
                </c:pt>
                <c:pt idx="6">
                  <c:v>The Manners DE451EP</c:v>
                </c:pt>
                <c:pt idx="7">
                  <c:v>Bloomers Of Bakewell DE451EU</c:v>
                </c:pt>
                <c:pt idx="8">
                  <c:v>Taproom DE451GZ</c:v>
                </c:pt>
                <c:pt idx="9">
                  <c:v>Lime Lounge Coffee House DE451DS</c:v>
                </c:pt>
                <c:pt idx="10">
                  <c:v>Farmers Feast DE451AH</c:v>
                </c:pt>
                <c:pt idx="11">
                  <c:v>Lovage DE451DS</c:v>
                </c:pt>
                <c:pt idx="12">
                  <c:v>Proper Pasty Company B DE451EU</c:v>
                </c:pt>
                <c:pt idx="13">
                  <c:v>Bakewell Fish &amp; Chips DE451EW</c:v>
                </c:pt>
                <c:pt idx="14">
                  <c:v>Piedaniel S Restaurant DE451BX</c:v>
                </c:pt>
                <c:pt idx="15">
                  <c:v>Rutland Arms Hotel DE451BT</c:v>
                </c:pt>
                <c:pt idx="16">
                  <c:v>Rajas DE451DS</c:v>
                </c:pt>
                <c:pt idx="17">
                  <c:v>Catch 32 DE451EE</c:v>
                </c:pt>
                <c:pt idx="18">
                  <c:v>Castle (Bakewell) DE451DU</c:v>
                </c:pt>
                <c:pt idx="19">
                  <c:v>Bakewell Tart Comp DE451EE</c:v>
                </c:pt>
              </c:strCache>
            </c:strRef>
          </c:cat>
          <c:val>
            <c:numRef>
              <c:f>'Sheet1'!$B$2:$B$21</c:f>
              <c:numCache>
                <c:formatCode>General</c:formatCode>
                <c:ptCount val="20"/>
                <c:pt idx="0">
                  <c:v>0</c:v>
                </c:pt>
                <c:pt idx="1">
                  <c:v>0.0469</c:v>
                </c:pt>
                <c:pt idx="2">
                  <c:v>0.1242</c:v>
                </c:pt>
                <c:pt idx="3">
                  <c:v>0.0317</c:v>
                </c:pt>
                <c:pt idx="4">
                  <c:v>0.0244</c:v>
                </c:pt>
                <c:pt idx="5">
                  <c:v>0.0453</c:v>
                </c:pt>
                <c:pt idx="6">
                  <c:v>0.0188</c:v>
                </c:pt>
                <c:pt idx="7">
                  <c:v>0.0366</c:v>
                </c:pt>
                <c:pt idx="8">
                  <c:v>0.1623</c:v>
                </c:pt>
                <c:pt idx="9">
                  <c:v>0.0232</c:v>
                </c:pt>
                <c:pt idx="10">
                  <c:v>0.0221</c:v>
                </c:pt>
                <c:pt idx="11">
                  <c:v>0.0274</c:v>
                </c:pt>
                <c:pt idx="12">
                  <c:v>0.0167</c:v>
                </c:pt>
                <c:pt idx="13">
                  <c:v>0.0532</c:v>
                </c:pt>
                <c:pt idx="14">
                  <c:v>0.0272</c:v>
                </c:pt>
                <c:pt idx="15">
                  <c:v>0.143</c:v>
                </c:pt>
                <c:pt idx="16">
                  <c:v>0.0449</c:v>
                </c:pt>
                <c:pt idx="17">
                  <c:v>0.0208</c:v>
                </c:pt>
                <c:pt idx="18">
                  <c:v>0.0727</c:v>
                </c:pt>
                <c:pt idx="19">
                  <c:v>0.0576</c:v>
                </c:pt>
              </c:numCache>
            </c:numRef>
          </c:val>
          <c:shape val="box"/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29/01/2025 - 21/01/2026</c:v>
                </c:pt>
              </c:strCache>
            </c:strRef>
          </c:tx>
          <c:spPr>
            <a:solidFill>
              <a:srgbClr val="2EADE4"/>
            </a:solidFill>
            <a:ln>
              <a:noFill/>
              <a:round/>
            </a:ln>
            <a:effectLst/>
          </c:spPr>
          <c:invertIfNegative val="0"/>
          <c:dLbls>
            <c:numFmt formatCode="0%" sourceLinked="0"/>
            <c:spPr>
              <a:noFill/>
              <a:ln>
                <a:noFill/>
                <a:round/>
              </a:ln>
              <a:effectLst/>
            </c:spPr>
            <c:txPr>
              <a:bodyPr/>
              <a:lstStyle/>
              <a:p>
                <a:pPr>
                  <a:defRPr b="0" sz="900" baseline="0">
                    <a:solidFill>
                      <a:srgbClr val="404040"/>
                    </a:solidFill>
                    <a:latin typeface="Montserrat"/>
                    <a:ea typeface="Montserrat"/>
                    <a:cs typeface="Montserrat"/>
                  </a:defRPr>
                </a:pPr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>
                      <a:solidFill>
                        <a:srgbClr val="A6A6A6"/>
                      </a:solidFill>
                      <a:prstDash val="solid"/>
                      <a:round/>
                    </a:ln>
                  </c:spPr>
                </c15:leaderLines>
              </c:ext>
            </c:extLst>
          </c:dLbls>
          <c:cat>
            <c:strRef>
              <c:f>'Sheet1'!$A$2:$A$21</c:f>
              <c:strCache>
                <c:ptCount val="20"/>
                <c:pt idx="0">
                  <c:v>Graze DE451EE</c:v>
                </c:pt>
                <c:pt idx="1">
                  <c:v>Red Lion Bakewell DE451BT</c:v>
                </c:pt>
                <c:pt idx="2">
                  <c:v>Old Original Bakew DE451BT</c:v>
                </c:pt>
                <c:pt idx="3">
                  <c:v>Cornish Bakery Bakewell DE451EW</c:v>
                </c:pt>
                <c:pt idx="4">
                  <c:v>Gallery Cafe DE451ES</c:v>
                </c:pt>
                <c:pt idx="5">
                  <c:v>Riverside Fish And Chi DE451EW</c:v>
                </c:pt>
                <c:pt idx="6">
                  <c:v>The Manners DE451EP</c:v>
                </c:pt>
                <c:pt idx="7">
                  <c:v>Bloomers Of Bakewell DE451EU</c:v>
                </c:pt>
                <c:pt idx="8">
                  <c:v>Taproom DE451GZ</c:v>
                </c:pt>
                <c:pt idx="9">
                  <c:v>Lime Lounge Coffee House DE451DS</c:v>
                </c:pt>
                <c:pt idx="10">
                  <c:v>Farmers Feast DE451AH</c:v>
                </c:pt>
                <c:pt idx="11">
                  <c:v>Lovage DE451DS</c:v>
                </c:pt>
                <c:pt idx="12">
                  <c:v>Proper Pasty Company B DE451EU</c:v>
                </c:pt>
                <c:pt idx="13">
                  <c:v>Bakewell Fish &amp; Chips DE451EW</c:v>
                </c:pt>
                <c:pt idx="14">
                  <c:v>Piedaniel S Restaurant DE451BX</c:v>
                </c:pt>
                <c:pt idx="15">
                  <c:v>Rutland Arms Hotel DE451BT</c:v>
                </c:pt>
                <c:pt idx="16">
                  <c:v>Rajas DE451DS</c:v>
                </c:pt>
                <c:pt idx="17">
                  <c:v>Catch 32 DE451EE</c:v>
                </c:pt>
                <c:pt idx="18">
                  <c:v>Castle (Bakewell) DE451DU</c:v>
                </c:pt>
                <c:pt idx="19">
                  <c:v>Bakewell Tart Comp DE451EE</c:v>
                </c:pt>
              </c:strCache>
            </c:strRef>
          </c:cat>
          <c:val>
            <c:numRef>
              <c:f>'Sheet1'!$C$2:$C$21</c:f>
              <c:numCache>
                <c:formatCode>General</c:formatCode>
                <c:ptCount val="20"/>
                <c:pt idx="0">
                  <c:v>0.0216</c:v>
                </c:pt>
                <c:pt idx="1">
                  <c:v>0.0618</c:v>
                </c:pt>
                <c:pt idx="2">
                  <c:v>0.1362</c:v>
                </c:pt>
                <c:pt idx="3">
                  <c:v>0.0388</c:v>
                </c:pt>
                <c:pt idx="4">
                  <c:v>0.0274</c:v>
                </c:pt>
                <c:pt idx="5">
                  <c:v>0.0482</c:v>
                </c:pt>
                <c:pt idx="6">
                  <c:v>0.0215</c:v>
                </c:pt>
                <c:pt idx="7">
                  <c:v>0.0391</c:v>
                </c:pt>
                <c:pt idx="8">
                  <c:v>0.1644</c:v>
                </c:pt>
                <c:pt idx="9">
                  <c:v>0.0252</c:v>
                </c:pt>
                <c:pt idx="10">
                  <c:v>0.0238</c:v>
                </c:pt>
                <c:pt idx="11">
                  <c:v>0.0269</c:v>
                </c:pt>
                <c:pt idx="12">
                  <c:v>0.0151</c:v>
                </c:pt>
                <c:pt idx="13">
                  <c:v>0.0504</c:v>
                </c:pt>
                <c:pt idx="14">
                  <c:v>0.0236</c:v>
                </c:pt>
                <c:pt idx="15">
                  <c:v>0.1387</c:v>
                </c:pt>
                <c:pt idx="16">
                  <c:v>0.0346</c:v>
                </c:pt>
                <c:pt idx="17">
                  <c:v>0.0091</c:v>
                </c:pt>
                <c:pt idx="18">
                  <c:v>0.0557</c:v>
                </c:pt>
                <c:pt idx="19">
                  <c:v>0.0369</c:v>
                </c:pt>
              </c:numCache>
            </c:numRef>
          </c:val>
          <c:shape val="box"/>
        </c:ser>
        <c:dLbls>
          <c:numFmt formatCode="General" sourceLinked="1"/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gapWidth val="219"/>
        <c:overlap val="-8"/>
        <c:axId val="1099973248"/>
        <c:axId val="1099974080"/>
      </c:barChart>
      <c:catAx>
        <c:axId val="1099973248"/>
        <c:scaling>
          <c:orientation val="minMax"/>
        </c:scaling>
        <c:delete val="0"/>
        <c:axPos val="b"/>
        <c:numFmt formatCode="General" sourceLinked="0"/>
        <c:majorTickMark val="none"/>
        <c:minorTickMark val="none"/>
        <c:tickLblPos val="nextTo"/>
        <c:spPr>
          <a:ln>
            <a:solidFill>
              <a:srgbClr val="D9D9D9"/>
            </a:solidFill>
            <a:prstDash val="solid"/>
            <a:round/>
          </a:ln>
        </c:spPr>
        <c:txPr>
          <a:bodyPr rot="-1500000"/>
          <a:p>
            <a:pPr algn="ctr">
              <a:defRPr sz="700" baseline="0">
                <a:solidFill>
                  <a:srgbClr val="595959"/>
                </a:solidFill>
                <a:latin typeface="Montserrat"/>
                <a:ea typeface="Montserrat"/>
                <a:cs typeface="Montserrat"/>
              </a:defRPr>
            </a:pPr>
          </a:p>
        </c:txPr>
        <c:crossAx val="1099974080"/>
        <c:crosses val="autoZero"/>
        <c:auto val="1"/>
        <c:lblAlgn val="ctr"/>
        <c:lblOffset val="100"/>
        <c:noMultiLvlLbl val="0"/>
      </c:catAx>
      <c:valAx>
        <c:axId val="1099974080"/>
        <c:scaling>
          <c:orientation val="minMax"/>
        </c:scaling>
        <c:delete val="0"/>
        <c:axPos val="l"/>
        <c:numFmt formatCode="0%" sourceLinked="0"/>
        <c:majorTickMark val="out"/>
        <c:minorTickMark val="none"/>
        <c:tickLblPos val="nextTo"/>
        <c:spPr>
          <a:ln>
            <a:solidFill>
              <a:srgbClr val="E7E6E6"/>
            </a:solidFill>
            <a:prstDash val="solid"/>
            <a:round/>
          </a:ln>
        </c:spPr>
        <c:txPr>
          <a:bodyPr/>
          <a:p>
            <a:pPr algn="ctr">
              <a:defRPr sz="900" baseline="0">
                <a:solidFill>
                  <a:srgbClr val="595959"/>
                </a:solidFill>
                <a:latin typeface="Montserrat"/>
                <a:ea typeface="Montserrat"/>
                <a:cs typeface="Montserrat"/>
              </a:defRPr>
            </a:pPr>
          </a:p>
        </c:txPr>
        <c:crossAx val="1099973248"/>
        <c:crosses val="autoZero"/>
        <c:crossBetween val="between"/>
      </c:valAx>
      <c:spPr>
        <a:noFill/>
        <a:ln>
          <a:noFill/>
          <a:round/>
        </a:ln>
        <a:effectLst/>
      </c:spPr>
    </c:plotArea>
    <c:legend>
      <c:legendPos val="b"/>
      <c:layout>
        <c:manualLayout>
          <c:xMode val="edge"/>
          <c:yMode val="edge"/>
          <c:x val="0.0050681491468499212"/>
          <c:y val="0.90038322694149087"/>
          <c:w val="0.41754724409448812"/>
          <c:h val="0.099616699630498448"/>
        </c:manualLayout>
      </c:layout>
      <c:overlay val="0"/>
      <c:spPr>
        <a:noFill/>
        <a:ln>
          <a:noFill/>
          <a:round/>
        </a:ln>
        <a:effectLst/>
      </c:spPr>
      <c:txPr>
        <a:bodyPr/>
        <a:lstStyle/>
        <a:p>
          <a:pPr>
            <a:defRPr b="0" sz="800" baseline="0">
              <a:solidFill>
                <a:srgbClr val="595959"/>
              </a:solidFill>
              <a:latin typeface="Montserrat"/>
              <a:ea typeface="Montserrat"/>
              <a:cs typeface="Montserrat"/>
            </a:defRPr>
          </a:pPr>
        </a:p>
      </c:txPr>
    </c:legend>
    <c:plotVisOnly val="1"/>
    <c:dispBlanksAs val="gap"/>
  </c:chart>
  <c:spPr>
    <a:noFill/>
    <a:ln>
      <a:noFill/>
      <a:round/>
    </a:ln>
    <a:effectLst/>
  </c:spPr>
  <c:txPr xmlns:c="http://schemas.openxmlformats.org/drawingml/2006/chart">
    <a:bodyPr xmlns:a="http://schemas.openxmlformats.org/drawingml/2006/main"/>
    <a:lstStyle xmlns:a="http://schemas.openxmlformats.org/drawingml/2006/main"/>
    <a:p xmlns:a="http://schemas.openxmlformats.org/drawingml/2006/main">
      <a:pPr>
        <a:defRPr/>
      </a:pPr>
      <a:endParaRPr lang="en-US"/>
    </a:p>
  </c:txPr>
  <c:externalData r:id="rId1">
    <c:autoUpdate val="0"/>
  </c:externalData>
</c:chartSpace>
</file>

<file path=ppt/charts/chart14.xml><?xml version="1.0" encoding="utf-8"?>
<c:chartSpace xmlns:a="http://schemas.openxmlformats.org/drawingml/2006/main" xmlns:r="http://schemas.openxmlformats.org/officeDocument/2006/relationships" xmlns:c="http://schemas.openxmlformats.org/drawingml/2006/chart">
  <c:date1904 val="0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2795728120525421"/>
          <c:y val="0.090272246991608"/>
          <c:w val="0.85810532227926073"/>
          <c:h val="0.819455506016784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Series1</c:v>
                </c:pt>
              </c:strCache>
            </c:strRef>
          </c:tx>
          <c:spPr>
            <a:solidFill>
              <a:srgbClr val="4FC042"/>
            </a:solidFill>
            <a:ln>
              <a:noFill/>
              <a:round/>
            </a:ln>
            <a:effectLst/>
          </c:spPr>
          <c:invertIfNegative val="1"/>
          <c:dLbls>
            <c:numFmt formatCode="0%" sourceLinked="0"/>
            <c:spPr>
              <a:noFill/>
              <a:ln>
                <a:noFill/>
                <a:round/>
              </a:ln>
              <a:effectLst/>
            </c:spPr>
            <c:txPr>
              <a:bodyPr/>
              <a:lstStyle/>
              <a:p>
                <a:pPr>
                  <a:defRPr b="0" sz="900" baseline="0">
                    <a:solidFill>
                      <a:srgbClr val="404040"/>
                    </a:solidFill>
                    <a:latin typeface="Montserrat"/>
                    <a:ea typeface="Montserrat"/>
                    <a:cs typeface="Montserrat"/>
                  </a:defRPr>
                </a:pPr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>
                      <a:solidFill>
                        <a:srgbClr val="A6A6A6"/>
                      </a:solidFill>
                      <a:prstDash val="solid"/>
                      <a:round/>
                    </a:ln>
                  </c:spPr>
                </c15:leaderLines>
              </c:ext>
            </c:extLst>
          </c:dLbls>
          <c:cat>
            <c:strRef>
              <c:f>'Sheet1'!$A$2:$A$3</c:f>
              <c:strCache>
                <c:ptCount val="2"/>
                <c:pt idx="0">
                  <c:v>Graze DE451EE</c:v>
                </c:pt>
                <c:pt idx="1">
                  <c:v>Red Lion Bakewell DE451BT</c:v>
                </c:pt>
              </c:strCache>
            </c:strRef>
          </c:cat>
          <c:val>
            <c:numRef>
              <c:f>'Sheet1'!$D$2:$D$21</c:f>
              <c:numCache>
                <c:formatCode>General</c:formatCode>
                <c:ptCount val="20"/>
                <c:pt idx="0">
                  <c:v>0.0216</c:v>
                </c:pt>
                <c:pt idx="1">
                  <c:v>0.0149</c:v>
                </c:pt>
                <c:pt idx="2">
                  <c:v>0.012</c:v>
                </c:pt>
                <c:pt idx="3">
                  <c:v>0.0071</c:v>
                </c:pt>
                <c:pt idx="4">
                  <c:v>0.003</c:v>
                </c:pt>
                <c:pt idx="5">
                  <c:v>0.0029</c:v>
                </c:pt>
                <c:pt idx="6">
                  <c:v>0.0027</c:v>
                </c:pt>
                <c:pt idx="7">
                  <c:v>0.0025</c:v>
                </c:pt>
                <c:pt idx="8">
                  <c:v>0.0021</c:v>
                </c:pt>
                <c:pt idx="9">
                  <c:v>0.002</c:v>
                </c:pt>
                <c:pt idx="10">
                  <c:v>0.0017</c:v>
                </c:pt>
                <c:pt idx="11">
                  <c:v>-0.0005</c:v>
                </c:pt>
                <c:pt idx="12">
                  <c:v>-0.0016</c:v>
                </c:pt>
                <c:pt idx="13">
                  <c:v>-0.0028</c:v>
                </c:pt>
                <c:pt idx="14">
                  <c:v>-0.0036</c:v>
                </c:pt>
                <c:pt idx="15">
                  <c:v>-0.0043</c:v>
                </c:pt>
                <c:pt idx="16">
                  <c:v>-0.0103</c:v>
                </c:pt>
                <c:pt idx="17">
                  <c:v>-0.0117</c:v>
                </c:pt>
                <c:pt idx="18">
                  <c:v>-0.017</c:v>
                </c:pt>
                <c:pt idx="19">
                  <c:v>-0.0207</c:v>
                </c:pt>
              </c:numCache>
            </c:numRef>
          </c:val>
          <c:shape val="box"/>
          <c:extLst>
            <c:ext xmlns:c14="http://schemas.microsoft.com/office/drawing/2007/8/2/chart" uri="{6F2FDCE9-48DA-4B69-8628-5D25D57E5C99}">
              <c14:invertSolidFillFmt>
                <c14:spPr xmlns:c14="http://schemas.microsoft.com/office/drawing/2007/8/2/chart">
                  <a:solidFill>
                    <a:srgbClr val="C04242"/>
                  </a:solidFill>
                  <a:ln>
                    <a:noFill/>
                    <a:round/>
                  </a:ln>
                </c14:spPr>
              </c14:invertSolidFillFmt>
            </c:ext>
          </c:extLst>
        </c:ser>
        <c:dLbls>
          <c:numFmt formatCode="General" sourceLinked="1"/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gapWidth val="219"/>
        <c:overlap val="-27"/>
        <c:axId val="156335232"/>
        <c:axId val="156333984"/>
      </c:barChart>
      <c:catAx>
        <c:axId val="156335232"/>
        <c:scaling>
          <c:orientation val="minMax"/>
        </c:scaling>
        <c:delete val="1"/>
        <c:axPos val="b"/>
        <c:numFmt formatCode="General" sourceLinked="0"/>
        <c:majorTickMark val="none"/>
        <c:minorTickMark val="none"/>
        <c:tickLblPos val="nextTo"/>
        <c:crossAx val="156333984"/>
        <c:crosses val="autoZero"/>
        <c:auto val="1"/>
        <c:lblAlgn val="ctr"/>
        <c:lblOffset val="100"/>
        <c:noMultiLvlLbl val="0"/>
      </c:catAx>
      <c:valAx>
        <c:axId val="156333984"/>
        <c:scaling>
          <c:orientation val="minMax"/>
        </c:scaling>
        <c:delete val="0"/>
        <c:axPos val="l"/>
        <c:numFmt formatCode="0%" sourceLinked="0"/>
        <c:majorTickMark val="out"/>
        <c:minorTickMark val="none"/>
        <c:tickLblPos val="nextTo"/>
        <c:spPr>
          <a:ln>
            <a:solidFill>
              <a:srgbClr val="E7E6E6"/>
            </a:solidFill>
            <a:prstDash val="solid"/>
            <a:round/>
          </a:ln>
        </c:spPr>
        <c:txPr>
          <a:bodyPr/>
          <a:p>
            <a:pPr algn="ctr">
              <a:defRPr sz="900" baseline="0">
                <a:solidFill>
                  <a:srgbClr val="595959"/>
                </a:solidFill>
                <a:latin typeface="Montserrat"/>
                <a:ea typeface="Montserrat"/>
                <a:cs typeface="Montserrat"/>
              </a:defRPr>
            </a:pPr>
          </a:p>
        </c:txPr>
        <c:crossAx val="156335232"/>
        <c:crosses val="autoZero"/>
        <c:crossBetween val="between"/>
      </c:valAx>
      <c:spPr>
        <a:noFill/>
        <a:ln>
          <a:noFill/>
          <a:round/>
        </a:ln>
        <a:effectLst/>
      </c:spPr>
    </c:plotArea>
    <c:plotVisOnly val="1"/>
    <c:dispBlanksAs val="gap"/>
  </c:chart>
  <c:spPr>
    <a:noFill/>
    <a:ln>
      <a:noFill/>
      <a:round/>
    </a:ln>
    <a:effectLst/>
  </c:spPr>
  <c:txPr xmlns:c="http://schemas.openxmlformats.org/drawingml/2006/chart">
    <a:bodyPr xmlns:a="http://schemas.openxmlformats.org/drawingml/2006/main"/>
    <a:lstStyle xmlns:a="http://schemas.openxmlformats.org/drawingml/2006/main"/>
    <a:p xmlns:a="http://schemas.openxmlformats.org/drawingml/2006/main">
      <a:pPr>
        <a:defRPr/>
      </a:pPr>
      <a:endParaRPr lang="en-US"/>
    </a:p>
  </c:txPr>
  <c:externalData r:id="rId1">
    <c:autoUpdate val="0"/>
  </c:externalData>
</c:chartSpace>
</file>

<file path=ppt/charts/chart15.xml><?xml version="1.0" encoding="utf-8"?>
<c:chartSpace xmlns:a="http://schemas.openxmlformats.org/drawingml/2006/main" xmlns:r="http://schemas.openxmlformats.org/officeDocument/2006/relationships" xmlns:c="http://schemas.openxmlformats.org/drawingml/2006/chart">
  <c:date1904 val="0"/>
  <c:roundedCorners val="0"/>
  <c:chart>
    <c:title>
      <c:layout/>
      <c:overlay val="0"/>
      <c:spPr>
        <a:ln>
          <a:noFill/>
          <a:round/>
        </a:ln>
      </c:spPr>
      <c:txPr>
        <a:bodyPr/>
        <a:lstStyle/>
        <a:p>
          <a:pPr>
            <a:defRPr b="1" sz="1860" baseline="0"/>
          </a:pPr>
        </a:p>
      </c:txPr>
    </c:title>
    <c:plotArea>
      <c:layout/>
      <c:barChart>
        <c:barDir val="col"/>
        <c:grouping val="clustered"/>
        <c:axId val="59983360"/>
        <c:axId val="57253888"/>
      </c:barChart>
      <c:catAx>
        <c:axId val="59983360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crossAx val="57253888"/>
        <c:crosses val="autoZero"/>
        <c:auto val="1"/>
        <c:lblAlgn val="ctr"/>
        <c:lblOffset val="100"/>
        <c:noMultiLvlLbl val="0"/>
      </c:catAx>
      <c:valAx>
        <c:axId val="57253888"/>
        <c:scaling>
          <c:orientation val="minMax"/>
        </c:scaling>
        <c:delete val="0"/>
        <c:axPos val="l"/>
        <c:majorGridlines/>
        <c:numFmt formatCode="General" sourceLinked="0"/>
        <c:majorTickMark val="out"/>
        <c:minorTickMark val="none"/>
        <c:tickLblPos val="nextTo"/>
        <c:crossAx val="59983360"/>
        <c:crosses val="autoZero"/>
        <c:crossBetween val="between"/>
      </c:valAx>
      <c:spPr>
        <a:solidFill>
          <a:srgbClr val="FFFFFF"/>
        </a:solidFill>
        <a:ln>
          <a:noFill/>
          <a:round/>
        </a:ln>
      </c:spPr>
    </c:plotArea>
    <c:legend>
      <c:legendPos val="r"/>
      <c:layout/>
      <c:overlay val="0"/>
      <c:spPr/>
    </c:legend>
    <c:plotVisOnly val="1"/>
    <c:dispBlanksAs val="gap"/>
  </c:chart>
  <c:spPr>
    <a:solidFill>
      <a:srgbClr val="FFFFFF"/>
    </a:solidFill>
  </c:spPr>
  <c:externalData r:id="rId1">
    <c:autoUpdate val="0"/>
  </c:externalData>
</c:chartSpace>
</file>

<file path=ppt/charts/chart16.xml><?xml version="1.0" encoding="utf-8"?>
<c:chartSpace xmlns:a="http://schemas.openxmlformats.org/drawingml/2006/main" xmlns:r="http://schemas.openxmlformats.org/officeDocument/2006/relationships" xmlns:c="http://schemas.openxmlformats.org/drawingml/2006/chart">
  <c:date1904 val="0"/>
  <c:roundedCorners val="0"/>
  <c:chart>
    <c:title>
      <c:layout/>
      <c:overlay val="0"/>
      <c:spPr>
        <a:ln>
          <a:noFill/>
          <a:round/>
        </a:ln>
      </c:spPr>
      <c:txPr>
        <a:bodyPr/>
        <a:lstStyle/>
        <a:p>
          <a:pPr>
            <a:defRPr b="1" sz="1860" baseline="0"/>
          </a:pPr>
        </a:p>
      </c:txPr>
    </c:title>
    <c:plotArea>
      <c:layout/>
      <c:barChart>
        <c:barDir val="col"/>
        <c:grouping val="clustered"/>
        <c:axId val="59983360"/>
        <c:axId val="57253888"/>
      </c:barChart>
      <c:catAx>
        <c:axId val="59983360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crossAx val="57253888"/>
        <c:crosses val="autoZero"/>
        <c:auto val="1"/>
        <c:lblAlgn val="ctr"/>
        <c:lblOffset val="100"/>
        <c:noMultiLvlLbl val="0"/>
      </c:catAx>
      <c:valAx>
        <c:axId val="57253888"/>
        <c:scaling>
          <c:orientation val="minMax"/>
        </c:scaling>
        <c:delete val="0"/>
        <c:axPos val="l"/>
        <c:majorGridlines/>
        <c:numFmt formatCode="General" sourceLinked="0"/>
        <c:majorTickMark val="out"/>
        <c:minorTickMark val="none"/>
        <c:tickLblPos val="nextTo"/>
        <c:crossAx val="59983360"/>
        <c:crosses val="autoZero"/>
        <c:crossBetween val="between"/>
      </c:valAx>
      <c:spPr>
        <a:solidFill>
          <a:srgbClr val="FFFFFF"/>
        </a:solidFill>
        <a:ln>
          <a:noFill/>
          <a:round/>
        </a:ln>
      </c:spPr>
    </c:plotArea>
    <c:legend>
      <c:legendPos val="r"/>
      <c:layout/>
      <c:overlay val="0"/>
      <c:spPr/>
    </c:legend>
    <c:plotVisOnly val="1"/>
    <c:dispBlanksAs val="gap"/>
  </c:chart>
  <c:spPr>
    <a:solidFill>
      <a:srgbClr val="FFFFFF"/>
    </a:solidFill>
  </c:spPr>
  <c:externalData r:id="rId1">
    <c:autoUpdate val="0"/>
  </c:externalData>
</c:chartSpace>
</file>

<file path=ppt/charts/chart17.xml><?xml version="1.0" encoding="utf-8"?>
<c:chartSpace xmlns:a="http://schemas.openxmlformats.org/drawingml/2006/main" xmlns:r="http://schemas.openxmlformats.org/officeDocument/2006/relationships" xmlns:c="http://schemas.openxmlformats.org/drawingml/2006/chart">
  <c:date1904 val="0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3058824550553441"/>
          <c:y val="0.042361057701551658"/>
          <c:w val="0.8554743443406283"/>
          <c:h val="0.65802974004499226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Competitor</c:v>
                </c:pt>
              </c:strCache>
            </c:strRef>
          </c:tx>
          <c:spPr>
            <a:solidFill>
              <a:srgbClr val="142561"/>
            </a:solidFill>
            <a:ln>
              <a:noFill/>
              <a:round/>
            </a:ln>
            <a:effectLst/>
          </c:spPr>
          <c:invertIfNegative val="0"/>
          <c:dPt>
            <c:idx val="0"/>
            <c:bubble3D val="0"/>
            <c:invertIfNegative val="0"/>
            <c:spPr>
              <a:solidFill>
                <a:srgbClr val="142561"/>
              </a:solidFill>
              <a:ln>
                <a:noFill/>
                <a:round/>
              </a:ln>
              <a:effectLst/>
            </c:spPr>
          </c:dPt>
          <c:cat>
            <c:strRef>
              <c:f>'Sheet1'!$A$2:$A$8</c:f>
              <c:strCache>
                <c:ptCount val="7"/>
                <c:pt idx="0">
                  <c:v>18 to 24</c:v>
                </c:pt>
                <c:pt idx="1">
                  <c:v>25 to 34</c:v>
                </c:pt>
                <c:pt idx="2">
                  <c:v>35 to 44</c:v>
                </c:pt>
                <c:pt idx="3">
                  <c:v>45 to 54</c:v>
                </c:pt>
                <c:pt idx="4">
                  <c:v>55 to 64</c:v>
                </c:pt>
                <c:pt idx="5">
                  <c:v>65 to 74</c:v>
                </c:pt>
                <c:pt idx="6">
                  <c:v>75</c:v>
                </c:pt>
              </c:strCache>
            </c:strRef>
          </c:cat>
          <c:val>
            <c:numRef>
              <c:f>'Sheet1'!$B$2:$B$8</c:f>
              <c:numCache>
                <c:formatCode>General</c:formatCode>
                <c:ptCount val="7"/>
                <c:pt idx="0">
                  <c:v>0.029</c:v>
                </c:pt>
                <c:pt idx="1">
                  <c:v>0.12</c:v>
                </c:pt>
                <c:pt idx="2">
                  <c:v>0.1745</c:v>
                </c:pt>
                <c:pt idx="3">
                  <c:v>0.1973</c:v>
                </c:pt>
                <c:pt idx="4">
                  <c:v>0.2518</c:v>
                </c:pt>
                <c:pt idx="5">
                  <c:v>0.1447</c:v>
                </c:pt>
                <c:pt idx="6">
                  <c:v>0.0824</c:v>
                </c:pt>
              </c:numCache>
            </c:numRef>
          </c:val>
          <c:shape val="box"/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Red Lion Bakewell DE451BT</c:v>
                </c:pt>
              </c:strCache>
            </c:strRef>
          </c:tx>
          <c:spPr>
            <a:solidFill>
              <a:srgbClr val="2EADE4"/>
            </a:solidFill>
            <a:ln>
              <a:noFill/>
              <a:round/>
            </a:ln>
            <a:effectLst/>
          </c:spPr>
          <c:invertIfNegative val="0"/>
          <c:dLbls>
            <c:numFmt formatCode="0%" sourceLinked="0"/>
            <c:spPr>
              <a:noFill/>
              <a:ln>
                <a:noFill/>
                <a:round/>
              </a:ln>
              <a:effectLst/>
            </c:spPr>
            <c:txPr>
              <a:bodyPr/>
              <a:lstStyle/>
              <a:p>
                <a:pPr>
                  <a:defRPr b="0" sz="900" baseline="0">
                    <a:solidFill>
                      <a:srgbClr val="404040"/>
                    </a:solidFill>
                    <a:latin typeface="Montserrat"/>
                    <a:ea typeface="Montserrat"/>
                    <a:cs typeface="Montserrat"/>
                  </a:defRPr>
                </a:pPr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>
                      <a:solidFill>
                        <a:srgbClr val="A6A6A6"/>
                      </a:solidFill>
                      <a:prstDash val="solid"/>
                      <a:round/>
                    </a:ln>
                  </c:spPr>
                </c15:leaderLines>
              </c:ext>
            </c:extLst>
          </c:dLbls>
          <c:cat>
            <c:strRef>
              <c:f>'Sheet1'!$A$2:$A$8</c:f>
              <c:strCache>
                <c:ptCount val="7"/>
                <c:pt idx="0">
                  <c:v>18 to 24</c:v>
                </c:pt>
                <c:pt idx="1">
                  <c:v>25 to 34</c:v>
                </c:pt>
                <c:pt idx="2">
                  <c:v>35 to 44</c:v>
                </c:pt>
                <c:pt idx="3">
                  <c:v>45 to 54</c:v>
                </c:pt>
                <c:pt idx="4">
                  <c:v>55 to 64</c:v>
                </c:pt>
                <c:pt idx="5">
                  <c:v>65 to 74</c:v>
                </c:pt>
                <c:pt idx="6">
                  <c:v>75</c:v>
                </c:pt>
              </c:strCache>
            </c:strRef>
          </c:cat>
          <c:val>
            <c:numRef>
              <c:f>'Sheet1'!$C$2:$C$8</c:f>
              <c:numCache>
                <c:formatCode>General</c:formatCode>
                <c:ptCount val="7"/>
                <c:pt idx="0">
                  <c:v>0.046</c:v>
                </c:pt>
                <c:pt idx="1">
                  <c:v>0.138</c:v>
                </c:pt>
                <c:pt idx="2">
                  <c:v>0.1889</c:v>
                </c:pt>
                <c:pt idx="3">
                  <c:v>0.1877</c:v>
                </c:pt>
                <c:pt idx="4">
                  <c:v>0.2824</c:v>
                </c:pt>
                <c:pt idx="5">
                  <c:v>0.1189</c:v>
                </c:pt>
                <c:pt idx="6">
                  <c:v>0.0377</c:v>
                </c:pt>
              </c:numCache>
            </c:numRef>
          </c:val>
          <c:shape val="box"/>
        </c:ser>
        <c:dLbls>
          <c:numFmt formatCode="General" sourceLinked="1"/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gapWidth val="219"/>
        <c:overlap val="-8"/>
        <c:axId val="1099973248"/>
        <c:axId val="1099974080"/>
      </c:barChart>
      <c:catAx>
        <c:axId val="1099973248"/>
        <c:scaling>
          <c:orientation val="minMax"/>
        </c:scaling>
        <c:delete val="0"/>
        <c:axPos val="b"/>
        <c:numFmt formatCode="General" sourceLinked="0"/>
        <c:majorTickMark val="none"/>
        <c:minorTickMark val="none"/>
        <c:tickLblPos val="nextTo"/>
        <c:spPr>
          <a:ln>
            <a:solidFill>
              <a:srgbClr val="D9D9D9"/>
            </a:solidFill>
            <a:prstDash val="solid"/>
            <a:round/>
          </a:ln>
        </c:spPr>
        <c:txPr>
          <a:bodyPr rot="-1500000"/>
          <a:p>
            <a:pPr algn="ctr">
              <a:defRPr sz="700" baseline="0">
                <a:solidFill>
                  <a:srgbClr val="595959"/>
                </a:solidFill>
                <a:latin typeface="Montserrat"/>
                <a:ea typeface="Montserrat"/>
                <a:cs typeface="Montserrat"/>
              </a:defRPr>
            </a:pPr>
          </a:p>
        </c:txPr>
        <c:crossAx val="1099974080"/>
        <c:crosses val="autoZero"/>
        <c:auto val="1"/>
        <c:lblAlgn val="ctr"/>
        <c:lblOffset val="100"/>
        <c:noMultiLvlLbl val="0"/>
      </c:catAx>
      <c:valAx>
        <c:axId val="1099974080"/>
        <c:scaling>
          <c:orientation val="minMax"/>
        </c:scaling>
        <c:delete val="0"/>
        <c:axPos val="l"/>
        <c:numFmt formatCode="0%" sourceLinked="0"/>
        <c:majorTickMark val="out"/>
        <c:minorTickMark val="none"/>
        <c:tickLblPos val="nextTo"/>
        <c:spPr>
          <a:ln>
            <a:solidFill>
              <a:srgbClr val="E7E6E6"/>
            </a:solidFill>
            <a:prstDash val="solid"/>
            <a:round/>
          </a:ln>
        </c:spPr>
        <c:txPr>
          <a:bodyPr/>
          <a:p>
            <a:pPr algn="ctr">
              <a:defRPr sz="900" baseline="0">
                <a:solidFill>
                  <a:srgbClr val="595959"/>
                </a:solidFill>
                <a:latin typeface="Montserrat"/>
                <a:ea typeface="Montserrat"/>
                <a:cs typeface="Montserrat"/>
              </a:defRPr>
            </a:pPr>
          </a:p>
        </c:txPr>
        <c:crossAx val="1099973248"/>
        <c:crosses val="autoZero"/>
        <c:crossBetween val="between"/>
      </c:valAx>
      <c:spPr>
        <a:noFill/>
        <a:ln>
          <a:noFill/>
          <a:round/>
        </a:ln>
        <a:effectLst/>
      </c:spPr>
    </c:plotArea>
    <c:legend>
      <c:legendPos val="b"/>
      <c:layout>
        <c:manualLayout>
          <c:xMode val="edge"/>
          <c:yMode val="edge"/>
          <c:x val="0.0050681491468499212"/>
          <c:y val="0.90038322694149087"/>
          <c:w val="0.41754724409448812"/>
          <c:h val="0.099616699630498448"/>
        </c:manualLayout>
      </c:layout>
      <c:overlay val="0"/>
      <c:spPr>
        <a:noFill/>
        <a:ln>
          <a:noFill/>
          <a:round/>
        </a:ln>
        <a:effectLst/>
      </c:spPr>
      <c:txPr>
        <a:bodyPr/>
        <a:lstStyle/>
        <a:p>
          <a:pPr>
            <a:defRPr b="0" sz="800" baseline="0">
              <a:solidFill>
                <a:srgbClr val="595959"/>
              </a:solidFill>
              <a:latin typeface="Montserrat"/>
              <a:ea typeface="Montserrat"/>
              <a:cs typeface="Montserrat"/>
            </a:defRPr>
          </a:pPr>
        </a:p>
      </c:txPr>
    </c:legend>
    <c:plotVisOnly val="1"/>
    <c:dispBlanksAs val="gap"/>
  </c:chart>
  <c:spPr>
    <a:noFill/>
    <a:ln>
      <a:noFill/>
      <a:round/>
    </a:ln>
    <a:effectLst/>
  </c:spPr>
  <c:txPr xmlns:c="http://schemas.openxmlformats.org/drawingml/2006/chart">
    <a:bodyPr xmlns:a="http://schemas.openxmlformats.org/drawingml/2006/main"/>
    <a:lstStyle xmlns:a="http://schemas.openxmlformats.org/drawingml/2006/main"/>
    <a:p xmlns:a="http://schemas.openxmlformats.org/drawingml/2006/main">
      <a:pPr>
        <a:defRPr/>
      </a:pPr>
      <a:endParaRPr lang="en-US"/>
    </a:p>
  </c:txPr>
  <c:externalData r:id="rId1">
    <c:autoUpdate val="0"/>
  </c:externalData>
</c:chartSpace>
</file>

<file path=ppt/charts/chart18.xml><?xml version="1.0" encoding="utf-8"?>
<c:chartSpace xmlns:a="http://schemas.openxmlformats.org/drawingml/2006/main" xmlns:r="http://schemas.openxmlformats.org/officeDocument/2006/relationships" xmlns:c="http://schemas.openxmlformats.org/drawingml/2006/chart">
  <c:date1904 val="0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2795728120525421"/>
          <c:y val="0.090272246991608"/>
          <c:w val="0.85810532227926073"/>
          <c:h val="0.819455506016784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Series1</c:v>
                </c:pt>
              </c:strCache>
            </c:strRef>
          </c:tx>
          <c:spPr>
            <a:solidFill>
              <a:srgbClr val="4FC042"/>
            </a:solidFill>
            <a:ln>
              <a:noFill/>
              <a:round/>
            </a:ln>
            <a:effectLst/>
          </c:spPr>
          <c:invertIfNegative val="1"/>
          <c:dLbls>
            <c:numFmt formatCode="0%" sourceLinked="0"/>
            <c:spPr>
              <a:noFill/>
              <a:ln>
                <a:noFill/>
                <a:round/>
              </a:ln>
              <a:effectLst/>
            </c:spPr>
            <c:txPr>
              <a:bodyPr/>
              <a:lstStyle/>
              <a:p>
                <a:pPr>
                  <a:defRPr b="0" sz="900" baseline="0">
                    <a:solidFill>
                      <a:srgbClr val="404040"/>
                    </a:solidFill>
                    <a:latin typeface="Montserrat"/>
                    <a:ea typeface="Montserrat"/>
                    <a:cs typeface="Montserrat"/>
                  </a:defRPr>
                </a:pPr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>
                      <a:solidFill>
                        <a:srgbClr val="A6A6A6"/>
                      </a:solidFill>
                      <a:prstDash val="solid"/>
                      <a:round/>
                    </a:ln>
                  </c:spPr>
                </c15:leaderLines>
              </c:ext>
            </c:extLst>
          </c:dLbls>
          <c:cat>
            <c:strRef>
              <c:f>'Sheet1'!$A$2:$A$3</c:f>
              <c:strCache>
                <c:ptCount val="2"/>
                <c:pt idx="0">
                  <c:v>18 to 24</c:v>
                </c:pt>
                <c:pt idx="1">
                  <c:v>25 to 34</c:v>
                </c:pt>
              </c:strCache>
            </c:strRef>
          </c:cat>
          <c:val>
            <c:numRef>
              <c:f>'Sheet1'!$D$2:$D$8</c:f>
              <c:numCache>
                <c:formatCode>General</c:formatCode>
                <c:ptCount val="7"/>
                <c:pt idx="0">
                  <c:v>0.017</c:v>
                </c:pt>
                <c:pt idx="1">
                  <c:v>0.018</c:v>
                </c:pt>
                <c:pt idx="2">
                  <c:v>0.0144</c:v>
                </c:pt>
                <c:pt idx="3">
                  <c:v>-0.0096</c:v>
                </c:pt>
                <c:pt idx="4">
                  <c:v>0.0306</c:v>
                </c:pt>
                <c:pt idx="5">
                  <c:v>-0.0258</c:v>
                </c:pt>
                <c:pt idx="6">
                  <c:v>-0.0447</c:v>
                </c:pt>
              </c:numCache>
            </c:numRef>
          </c:val>
          <c:shape val="box"/>
          <c:extLst>
            <c:ext xmlns:c14="http://schemas.microsoft.com/office/drawing/2007/8/2/chart" uri="{6F2FDCE9-48DA-4B69-8628-5D25D57E5C99}">
              <c14:invertSolidFillFmt>
                <c14:spPr xmlns:c14="http://schemas.microsoft.com/office/drawing/2007/8/2/chart">
                  <a:solidFill>
                    <a:srgbClr val="C04242"/>
                  </a:solidFill>
                  <a:ln>
                    <a:noFill/>
                    <a:round/>
                  </a:ln>
                </c14:spPr>
              </c14:invertSolidFillFmt>
            </c:ext>
          </c:extLst>
        </c:ser>
        <c:dLbls>
          <c:numFmt formatCode="General" sourceLinked="1"/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gapWidth val="219"/>
        <c:overlap val="-27"/>
        <c:axId val="156335232"/>
        <c:axId val="156333984"/>
      </c:barChart>
      <c:catAx>
        <c:axId val="156335232"/>
        <c:scaling>
          <c:orientation val="minMax"/>
        </c:scaling>
        <c:delete val="1"/>
        <c:axPos val="b"/>
        <c:numFmt formatCode="General" sourceLinked="0"/>
        <c:majorTickMark val="none"/>
        <c:minorTickMark val="none"/>
        <c:tickLblPos val="nextTo"/>
        <c:crossAx val="156333984"/>
        <c:crosses val="autoZero"/>
        <c:auto val="1"/>
        <c:lblAlgn val="ctr"/>
        <c:lblOffset val="100"/>
        <c:noMultiLvlLbl val="0"/>
      </c:catAx>
      <c:valAx>
        <c:axId val="156333984"/>
        <c:scaling>
          <c:orientation val="minMax"/>
        </c:scaling>
        <c:delete val="0"/>
        <c:axPos val="l"/>
        <c:numFmt formatCode="0%" sourceLinked="0"/>
        <c:majorTickMark val="out"/>
        <c:minorTickMark val="none"/>
        <c:tickLblPos val="nextTo"/>
        <c:spPr>
          <a:ln>
            <a:solidFill>
              <a:srgbClr val="E7E6E6"/>
            </a:solidFill>
            <a:prstDash val="solid"/>
            <a:round/>
          </a:ln>
        </c:spPr>
        <c:txPr>
          <a:bodyPr/>
          <a:p>
            <a:pPr algn="ctr">
              <a:defRPr sz="900" baseline="0">
                <a:solidFill>
                  <a:srgbClr val="595959"/>
                </a:solidFill>
                <a:latin typeface="Montserrat"/>
                <a:ea typeface="Montserrat"/>
                <a:cs typeface="Montserrat"/>
              </a:defRPr>
            </a:pPr>
          </a:p>
        </c:txPr>
        <c:crossAx val="156335232"/>
        <c:crosses val="autoZero"/>
        <c:crossBetween val="between"/>
      </c:valAx>
      <c:spPr>
        <a:noFill/>
        <a:ln>
          <a:noFill/>
          <a:round/>
        </a:ln>
        <a:effectLst/>
      </c:spPr>
    </c:plotArea>
    <c:plotVisOnly val="1"/>
    <c:dispBlanksAs val="gap"/>
  </c:chart>
  <c:spPr>
    <a:noFill/>
    <a:ln>
      <a:noFill/>
      <a:round/>
    </a:ln>
    <a:effectLst/>
  </c:spPr>
  <c:txPr xmlns:c="http://schemas.openxmlformats.org/drawingml/2006/chart">
    <a:bodyPr xmlns:a="http://schemas.openxmlformats.org/drawingml/2006/main"/>
    <a:lstStyle xmlns:a="http://schemas.openxmlformats.org/drawingml/2006/main"/>
    <a:p xmlns:a="http://schemas.openxmlformats.org/drawingml/2006/main">
      <a:pPr>
        <a:defRPr/>
      </a:pPr>
      <a:endParaRPr lang="en-US"/>
    </a:p>
  </c:txPr>
  <c:externalData r:id="rId1">
    <c:autoUpdate val="0"/>
  </c:externalData>
</c:chartSpace>
</file>

<file path=ppt/charts/chart19.xml><?xml version="1.0" encoding="utf-8"?>
<c:chartSpace xmlns:a="http://schemas.openxmlformats.org/drawingml/2006/main" xmlns:r="http://schemas.openxmlformats.org/officeDocument/2006/relationships" xmlns:c="http://schemas.openxmlformats.org/drawingml/2006/chart">
  <c:date1904 val="0"/>
  <c:roundedCorners val="0"/>
  <c:chart>
    <c:title>
      <c:layout/>
      <c:overlay val="0"/>
      <c:spPr>
        <a:ln>
          <a:noFill/>
          <a:round/>
        </a:ln>
      </c:spPr>
      <c:txPr>
        <a:bodyPr/>
        <a:lstStyle/>
        <a:p>
          <a:pPr>
            <a:defRPr b="1" sz="1860" baseline="0"/>
          </a:pPr>
        </a:p>
      </c:txPr>
    </c:title>
    <c:plotArea>
      <c:layout/>
      <c:barChart>
        <c:barDir val="col"/>
        <c:grouping val="clustered"/>
        <c:axId val="59983360"/>
        <c:axId val="57253888"/>
      </c:barChart>
      <c:catAx>
        <c:axId val="59983360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crossAx val="57253888"/>
        <c:crosses val="autoZero"/>
        <c:auto val="1"/>
        <c:lblAlgn val="ctr"/>
        <c:lblOffset val="100"/>
        <c:noMultiLvlLbl val="0"/>
      </c:catAx>
      <c:valAx>
        <c:axId val="57253888"/>
        <c:scaling>
          <c:orientation val="minMax"/>
        </c:scaling>
        <c:delete val="0"/>
        <c:axPos val="l"/>
        <c:majorGridlines/>
        <c:numFmt formatCode="General" sourceLinked="0"/>
        <c:majorTickMark val="out"/>
        <c:minorTickMark val="none"/>
        <c:tickLblPos val="nextTo"/>
        <c:crossAx val="59983360"/>
        <c:crosses val="autoZero"/>
        <c:crossBetween val="between"/>
      </c:valAx>
      <c:spPr>
        <a:solidFill>
          <a:srgbClr val="FFFFFF"/>
        </a:solidFill>
        <a:ln>
          <a:noFill/>
          <a:round/>
        </a:ln>
      </c:spPr>
    </c:plotArea>
    <c:legend>
      <c:legendPos val="r"/>
      <c:layout/>
      <c:overlay val="0"/>
      <c:spPr/>
    </c:legend>
    <c:plotVisOnly val="1"/>
    <c:dispBlanksAs val="gap"/>
  </c:chart>
  <c:spPr>
    <a:solidFill>
      <a:srgbClr val="FFFFFF"/>
    </a:solidFill>
  </c:spPr>
  <c:externalData r:id="rId1">
    <c:autoUpdate val="0"/>
  </c:externalData>
</c:chartSpace>
</file>

<file path=ppt/charts/chart20.xml><?xml version="1.0" encoding="utf-8"?>
<c:chartSpace xmlns:a="http://schemas.openxmlformats.org/drawingml/2006/main" xmlns:r="http://schemas.openxmlformats.org/officeDocument/2006/relationships" xmlns:c="http://schemas.openxmlformats.org/drawingml/2006/chart">
  <c:date1904 val="0"/>
  <c:roundedCorners val="0"/>
  <c:chart>
    <c:title>
      <c:layout/>
      <c:overlay val="0"/>
      <c:spPr>
        <a:ln>
          <a:noFill/>
          <a:round/>
        </a:ln>
      </c:spPr>
      <c:txPr>
        <a:bodyPr/>
        <a:lstStyle/>
        <a:p>
          <a:pPr>
            <a:defRPr b="1" sz="1860" baseline="0"/>
          </a:pPr>
        </a:p>
      </c:txPr>
    </c:title>
    <c:plotArea>
      <c:layout/>
      <c:barChart>
        <c:barDir val="col"/>
        <c:grouping val="clustered"/>
        <c:axId val="59983360"/>
        <c:axId val="57253888"/>
      </c:barChart>
      <c:catAx>
        <c:axId val="59983360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crossAx val="57253888"/>
        <c:crosses val="autoZero"/>
        <c:auto val="1"/>
        <c:lblAlgn val="ctr"/>
        <c:lblOffset val="100"/>
        <c:noMultiLvlLbl val="0"/>
      </c:catAx>
      <c:valAx>
        <c:axId val="57253888"/>
        <c:scaling>
          <c:orientation val="minMax"/>
        </c:scaling>
        <c:delete val="0"/>
        <c:axPos val="l"/>
        <c:majorGridlines/>
        <c:numFmt formatCode="General" sourceLinked="0"/>
        <c:majorTickMark val="out"/>
        <c:minorTickMark val="none"/>
        <c:tickLblPos val="nextTo"/>
        <c:crossAx val="59983360"/>
        <c:crosses val="autoZero"/>
        <c:crossBetween val="between"/>
      </c:valAx>
      <c:spPr>
        <a:solidFill>
          <a:srgbClr val="FFFFFF"/>
        </a:solidFill>
        <a:ln>
          <a:noFill/>
          <a:round/>
        </a:ln>
      </c:spPr>
    </c:plotArea>
    <c:legend>
      <c:legendPos val="r"/>
      <c:layout/>
      <c:overlay val="0"/>
      <c:spPr/>
    </c:legend>
    <c:plotVisOnly val="1"/>
    <c:dispBlanksAs val="gap"/>
  </c:chart>
  <c:spPr>
    <a:solidFill>
      <a:srgbClr val="FFFFFF"/>
    </a:solidFill>
  </c:spPr>
  <c:externalData r:id="rId1">
    <c:autoUpdate val="0"/>
  </c:externalData>
</c:chartSpace>
</file>

<file path=ppt/charts/chart21.xml><?xml version="1.0" encoding="utf-8"?>
<c:chartSpace xmlns:a="http://schemas.openxmlformats.org/drawingml/2006/main" xmlns:r="http://schemas.openxmlformats.org/officeDocument/2006/relationships" xmlns:c="http://schemas.openxmlformats.org/drawingml/2006/chart">
  <c:date1904 val="0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3058824550553441"/>
          <c:y val="0.042361057701551658"/>
          <c:w val="0.8554743443406283"/>
          <c:h val="0.65802974004499226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Competitor</c:v>
                </c:pt>
              </c:strCache>
            </c:strRef>
          </c:tx>
          <c:spPr>
            <a:solidFill>
              <a:srgbClr val="142561"/>
            </a:solidFill>
            <a:ln>
              <a:noFill/>
              <a:round/>
            </a:ln>
            <a:effectLst/>
          </c:spPr>
          <c:invertIfNegative val="0"/>
          <c:dPt>
            <c:idx val="0"/>
            <c:bubble3D val="0"/>
            <c:invertIfNegative val="0"/>
            <c:spPr>
              <a:solidFill>
                <a:srgbClr val="142561"/>
              </a:solidFill>
              <a:ln>
                <a:noFill/>
                <a:round/>
              </a:ln>
              <a:effectLst/>
            </c:spPr>
          </c:dPt>
          <c:cat>
            <c:strRef>
              <c:f>'Sheet1'!$A$2:$A$4</c:f>
              <c:strCache>
                <c:ptCount val="3"/>
                <c:pt idx="0">
                  <c:v>High Income</c:v>
                </c:pt>
                <c:pt idx="1">
                  <c:v>Medium Income</c:v>
                </c:pt>
                <c:pt idx="2">
                  <c:v>Low Income</c:v>
                </c:pt>
              </c:strCache>
            </c:strRef>
          </c:cat>
          <c:val>
            <c:numRef>
              <c:f>'Sheet1'!$B$2:$B$4</c:f>
              <c:numCache>
                <c:formatCode>General</c:formatCode>
                <c:ptCount val="3"/>
                <c:pt idx="0">
                  <c:v>0.3268</c:v>
                </c:pt>
                <c:pt idx="1">
                  <c:v>0.5007</c:v>
                </c:pt>
                <c:pt idx="2">
                  <c:v>0.1723</c:v>
                </c:pt>
              </c:numCache>
            </c:numRef>
          </c:val>
          <c:shape val="box"/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Red Lion Bakewell DE451BT</c:v>
                </c:pt>
              </c:strCache>
            </c:strRef>
          </c:tx>
          <c:spPr>
            <a:solidFill>
              <a:srgbClr val="2EADE4"/>
            </a:solidFill>
            <a:ln>
              <a:noFill/>
              <a:round/>
            </a:ln>
            <a:effectLst/>
          </c:spPr>
          <c:invertIfNegative val="0"/>
          <c:dLbls>
            <c:numFmt formatCode="0%" sourceLinked="0"/>
            <c:spPr>
              <a:noFill/>
              <a:ln>
                <a:noFill/>
                <a:round/>
              </a:ln>
              <a:effectLst/>
            </c:spPr>
            <c:txPr>
              <a:bodyPr/>
              <a:lstStyle/>
              <a:p>
                <a:pPr>
                  <a:defRPr b="0" sz="900" baseline="0">
                    <a:solidFill>
                      <a:srgbClr val="404040"/>
                    </a:solidFill>
                    <a:latin typeface="Montserrat"/>
                    <a:ea typeface="Montserrat"/>
                    <a:cs typeface="Montserrat"/>
                  </a:defRPr>
                </a:pPr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>
                      <a:solidFill>
                        <a:srgbClr val="A6A6A6"/>
                      </a:solidFill>
                      <a:prstDash val="solid"/>
                      <a:round/>
                    </a:ln>
                  </c:spPr>
                </c15:leaderLines>
              </c:ext>
            </c:extLst>
          </c:dLbls>
          <c:cat>
            <c:strRef>
              <c:f>'Sheet1'!$A$2:$A$4</c:f>
              <c:strCache>
                <c:ptCount val="3"/>
                <c:pt idx="0">
                  <c:v>High Income</c:v>
                </c:pt>
                <c:pt idx="1">
                  <c:v>Medium Income</c:v>
                </c:pt>
                <c:pt idx="2">
                  <c:v>Low Income</c:v>
                </c:pt>
              </c:strCache>
            </c:strRef>
          </c:cat>
          <c:val>
            <c:numRef>
              <c:f>'Sheet1'!$C$2:$C$4</c:f>
              <c:numCache>
                <c:formatCode>General</c:formatCode>
                <c:ptCount val="3"/>
                <c:pt idx="0">
                  <c:v>0.1873</c:v>
                </c:pt>
                <c:pt idx="1">
                  <c:v>0.5612</c:v>
                </c:pt>
                <c:pt idx="2">
                  <c:v>0.2514</c:v>
                </c:pt>
              </c:numCache>
            </c:numRef>
          </c:val>
          <c:shape val="box"/>
        </c:ser>
        <c:dLbls>
          <c:numFmt formatCode="General" sourceLinked="1"/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gapWidth val="219"/>
        <c:overlap val="-8"/>
        <c:axId val="1099973248"/>
        <c:axId val="1099974080"/>
      </c:barChart>
      <c:catAx>
        <c:axId val="1099973248"/>
        <c:scaling>
          <c:orientation val="minMax"/>
        </c:scaling>
        <c:delete val="0"/>
        <c:axPos val="b"/>
        <c:numFmt formatCode="General" sourceLinked="0"/>
        <c:majorTickMark val="none"/>
        <c:minorTickMark val="none"/>
        <c:tickLblPos val="nextTo"/>
        <c:spPr>
          <a:ln>
            <a:solidFill>
              <a:srgbClr val="D9D9D9"/>
            </a:solidFill>
            <a:prstDash val="solid"/>
            <a:round/>
          </a:ln>
        </c:spPr>
        <c:txPr>
          <a:bodyPr rot="-1500000"/>
          <a:p>
            <a:pPr algn="ctr">
              <a:defRPr sz="700" baseline="0">
                <a:solidFill>
                  <a:srgbClr val="595959"/>
                </a:solidFill>
                <a:latin typeface="Montserrat"/>
                <a:ea typeface="Montserrat"/>
                <a:cs typeface="Montserrat"/>
              </a:defRPr>
            </a:pPr>
          </a:p>
        </c:txPr>
        <c:crossAx val="1099974080"/>
        <c:crosses val="autoZero"/>
        <c:auto val="1"/>
        <c:lblAlgn val="ctr"/>
        <c:lblOffset val="100"/>
        <c:noMultiLvlLbl val="0"/>
      </c:catAx>
      <c:valAx>
        <c:axId val="1099974080"/>
        <c:scaling>
          <c:orientation val="minMax"/>
        </c:scaling>
        <c:delete val="0"/>
        <c:axPos val="l"/>
        <c:numFmt formatCode="0%" sourceLinked="0"/>
        <c:majorTickMark val="out"/>
        <c:minorTickMark val="none"/>
        <c:tickLblPos val="nextTo"/>
        <c:spPr>
          <a:ln>
            <a:solidFill>
              <a:srgbClr val="E7E6E6"/>
            </a:solidFill>
            <a:prstDash val="solid"/>
            <a:round/>
          </a:ln>
        </c:spPr>
        <c:txPr>
          <a:bodyPr/>
          <a:p>
            <a:pPr algn="ctr">
              <a:defRPr sz="900" baseline="0">
                <a:solidFill>
                  <a:srgbClr val="595959"/>
                </a:solidFill>
                <a:latin typeface="Montserrat"/>
                <a:ea typeface="Montserrat"/>
                <a:cs typeface="Montserrat"/>
              </a:defRPr>
            </a:pPr>
          </a:p>
        </c:txPr>
        <c:crossAx val="1099973248"/>
        <c:crosses val="autoZero"/>
        <c:crossBetween val="between"/>
      </c:valAx>
      <c:spPr>
        <a:noFill/>
        <a:ln>
          <a:noFill/>
          <a:round/>
        </a:ln>
        <a:effectLst/>
      </c:spPr>
    </c:plotArea>
    <c:legend>
      <c:legendPos val="b"/>
      <c:layout>
        <c:manualLayout>
          <c:xMode val="edge"/>
          <c:yMode val="edge"/>
          <c:x val="0.0050681491468499212"/>
          <c:y val="0.90038322694149087"/>
          <c:w val="0.41754724409448812"/>
          <c:h val="0.099616699630498448"/>
        </c:manualLayout>
      </c:layout>
      <c:overlay val="0"/>
      <c:spPr>
        <a:noFill/>
        <a:ln>
          <a:noFill/>
          <a:round/>
        </a:ln>
        <a:effectLst/>
      </c:spPr>
      <c:txPr>
        <a:bodyPr/>
        <a:lstStyle/>
        <a:p>
          <a:pPr>
            <a:defRPr b="0" sz="800" baseline="0">
              <a:solidFill>
                <a:srgbClr val="595959"/>
              </a:solidFill>
              <a:latin typeface="Montserrat"/>
              <a:ea typeface="Montserrat"/>
              <a:cs typeface="Montserrat"/>
            </a:defRPr>
          </a:pPr>
        </a:p>
      </c:txPr>
    </c:legend>
    <c:plotVisOnly val="1"/>
    <c:dispBlanksAs val="gap"/>
  </c:chart>
  <c:spPr>
    <a:noFill/>
    <a:ln>
      <a:noFill/>
      <a:round/>
    </a:ln>
    <a:effectLst/>
  </c:spPr>
  <c:txPr xmlns:c="http://schemas.openxmlformats.org/drawingml/2006/chart">
    <a:bodyPr xmlns:a="http://schemas.openxmlformats.org/drawingml/2006/main"/>
    <a:lstStyle xmlns:a="http://schemas.openxmlformats.org/drawingml/2006/main"/>
    <a:p xmlns:a="http://schemas.openxmlformats.org/drawingml/2006/main">
      <a:pPr>
        <a:defRPr/>
      </a:pPr>
      <a:endParaRPr lang="en-US"/>
    </a:p>
  </c:txPr>
  <c:externalData r:id="rId1">
    <c:autoUpdate val="0"/>
  </c:externalData>
</c:chartSpace>
</file>

<file path=ppt/charts/chart22.xml><?xml version="1.0" encoding="utf-8"?>
<c:chartSpace xmlns:a="http://schemas.openxmlformats.org/drawingml/2006/main" xmlns:r="http://schemas.openxmlformats.org/officeDocument/2006/relationships" xmlns:c="http://schemas.openxmlformats.org/drawingml/2006/chart">
  <c:date1904 val="0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2795728120525421"/>
          <c:y val="0.090272246991608"/>
          <c:w val="0.85810532227926073"/>
          <c:h val="0.819455506016784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Series1</c:v>
                </c:pt>
              </c:strCache>
            </c:strRef>
          </c:tx>
          <c:spPr>
            <a:solidFill>
              <a:srgbClr val="4FC042"/>
            </a:solidFill>
            <a:ln>
              <a:noFill/>
              <a:round/>
            </a:ln>
            <a:effectLst/>
          </c:spPr>
          <c:invertIfNegative val="1"/>
          <c:dLbls>
            <c:numFmt formatCode="0%" sourceLinked="0"/>
            <c:spPr>
              <a:noFill/>
              <a:ln>
                <a:noFill/>
                <a:round/>
              </a:ln>
              <a:effectLst/>
            </c:spPr>
            <c:txPr>
              <a:bodyPr/>
              <a:lstStyle/>
              <a:p>
                <a:pPr>
                  <a:defRPr b="0" sz="900" baseline="0">
                    <a:solidFill>
                      <a:srgbClr val="404040"/>
                    </a:solidFill>
                    <a:latin typeface="Montserrat"/>
                    <a:ea typeface="Montserrat"/>
                    <a:cs typeface="Montserrat"/>
                  </a:defRPr>
                </a:pPr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>
                      <a:solidFill>
                        <a:srgbClr val="A6A6A6"/>
                      </a:solidFill>
                      <a:prstDash val="solid"/>
                      <a:round/>
                    </a:ln>
                  </c:spPr>
                </c15:leaderLines>
              </c:ext>
            </c:extLst>
          </c:dLbls>
          <c:cat>
            <c:strRef>
              <c:f>'Sheet1'!$A$2:$A$3</c:f>
              <c:strCache>
                <c:ptCount val="2"/>
                <c:pt idx="0">
                  <c:v>High Income</c:v>
                </c:pt>
                <c:pt idx="1">
                  <c:v>Medium Income</c:v>
                </c:pt>
              </c:strCache>
            </c:strRef>
          </c:cat>
          <c:val>
            <c:numRef>
              <c:f>'Sheet1'!$D$2:$D$4</c:f>
              <c:numCache>
                <c:formatCode>General</c:formatCode>
                <c:ptCount val="3"/>
                <c:pt idx="0">
                  <c:v>-0.1395</c:v>
                </c:pt>
                <c:pt idx="1">
                  <c:v>0.0605</c:v>
                </c:pt>
                <c:pt idx="2">
                  <c:v>0.0791</c:v>
                </c:pt>
              </c:numCache>
            </c:numRef>
          </c:val>
          <c:shape val="box"/>
          <c:extLst>
            <c:ext xmlns:c14="http://schemas.microsoft.com/office/drawing/2007/8/2/chart" uri="{6F2FDCE9-48DA-4B69-8628-5D25D57E5C99}">
              <c14:invertSolidFillFmt>
                <c14:spPr xmlns:c14="http://schemas.microsoft.com/office/drawing/2007/8/2/chart">
                  <a:solidFill>
                    <a:srgbClr val="C04242"/>
                  </a:solidFill>
                  <a:ln>
                    <a:noFill/>
                    <a:round/>
                  </a:ln>
                </c14:spPr>
              </c14:invertSolidFillFmt>
            </c:ext>
          </c:extLst>
        </c:ser>
        <c:dLbls>
          <c:numFmt formatCode="General" sourceLinked="1"/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gapWidth val="219"/>
        <c:overlap val="-27"/>
        <c:axId val="156335232"/>
        <c:axId val="156333984"/>
      </c:barChart>
      <c:catAx>
        <c:axId val="156335232"/>
        <c:scaling>
          <c:orientation val="minMax"/>
        </c:scaling>
        <c:delete val="1"/>
        <c:axPos val="b"/>
        <c:numFmt formatCode="General" sourceLinked="0"/>
        <c:majorTickMark val="none"/>
        <c:minorTickMark val="none"/>
        <c:tickLblPos val="nextTo"/>
        <c:crossAx val="156333984"/>
        <c:crosses val="autoZero"/>
        <c:auto val="1"/>
        <c:lblAlgn val="ctr"/>
        <c:lblOffset val="100"/>
        <c:noMultiLvlLbl val="0"/>
      </c:catAx>
      <c:valAx>
        <c:axId val="156333984"/>
        <c:scaling>
          <c:orientation val="minMax"/>
        </c:scaling>
        <c:delete val="0"/>
        <c:axPos val="l"/>
        <c:numFmt formatCode="0%" sourceLinked="0"/>
        <c:majorTickMark val="out"/>
        <c:minorTickMark val="none"/>
        <c:tickLblPos val="nextTo"/>
        <c:spPr>
          <a:ln>
            <a:solidFill>
              <a:srgbClr val="E7E6E6"/>
            </a:solidFill>
            <a:prstDash val="solid"/>
            <a:round/>
          </a:ln>
        </c:spPr>
        <c:txPr>
          <a:bodyPr/>
          <a:p>
            <a:pPr algn="ctr">
              <a:defRPr sz="900" baseline="0">
                <a:solidFill>
                  <a:srgbClr val="595959"/>
                </a:solidFill>
                <a:latin typeface="Montserrat"/>
                <a:ea typeface="Montserrat"/>
                <a:cs typeface="Montserrat"/>
              </a:defRPr>
            </a:pPr>
          </a:p>
        </c:txPr>
        <c:crossAx val="156335232"/>
        <c:crosses val="autoZero"/>
        <c:crossBetween val="between"/>
      </c:valAx>
      <c:spPr>
        <a:noFill/>
        <a:ln>
          <a:noFill/>
          <a:round/>
        </a:ln>
        <a:effectLst/>
      </c:spPr>
    </c:plotArea>
    <c:plotVisOnly val="1"/>
    <c:dispBlanksAs val="gap"/>
  </c:chart>
  <c:spPr>
    <a:noFill/>
    <a:ln>
      <a:noFill/>
      <a:round/>
    </a:ln>
    <a:effectLst/>
  </c:spPr>
  <c:txPr xmlns:c="http://schemas.openxmlformats.org/drawingml/2006/chart">
    <a:bodyPr xmlns:a="http://schemas.openxmlformats.org/drawingml/2006/main"/>
    <a:lstStyle xmlns:a="http://schemas.openxmlformats.org/drawingml/2006/main"/>
    <a:p xmlns:a="http://schemas.openxmlformats.org/drawingml/2006/main">
      <a:pPr>
        <a:defRPr/>
      </a:pPr>
      <a:endParaRPr lang="en-US"/>
    </a:p>
  </c:txPr>
  <c:externalData r:id="rId1">
    <c:autoUpdate val="0"/>
  </c:externalData>
</c:chartSpace>
</file>

<file path=ppt/charts/chart23.xml><?xml version="1.0" encoding="utf-8"?>
<c:chartSpace xmlns:a="http://schemas.openxmlformats.org/drawingml/2006/main" xmlns:r="http://schemas.openxmlformats.org/officeDocument/2006/relationships" xmlns:c="http://schemas.openxmlformats.org/drawingml/2006/chart">
  <c:date1904 val="0"/>
  <c:roundedCorners val="0"/>
  <c:chart>
    <c:title>
      <c:layout/>
      <c:overlay val="0"/>
      <c:spPr>
        <a:ln>
          <a:noFill/>
          <a:round/>
        </a:ln>
      </c:spPr>
      <c:txPr>
        <a:bodyPr/>
        <a:lstStyle/>
        <a:p>
          <a:pPr>
            <a:defRPr b="1" sz="1860" baseline="0"/>
          </a:pPr>
        </a:p>
      </c:txPr>
    </c:title>
    <c:plotArea>
      <c:layout/>
      <c:barChart>
        <c:barDir val="col"/>
        <c:grouping val="clustered"/>
        <c:axId val="59983360"/>
        <c:axId val="57253888"/>
      </c:barChart>
      <c:catAx>
        <c:axId val="59983360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crossAx val="57253888"/>
        <c:crosses val="autoZero"/>
        <c:auto val="1"/>
        <c:lblAlgn val="ctr"/>
        <c:lblOffset val="100"/>
        <c:noMultiLvlLbl val="0"/>
      </c:catAx>
      <c:valAx>
        <c:axId val="57253888"/>
        <c:scaling>
          <c:orientation val="minMax"/>
        </c:scaling>
        <c:delete val="0"/>
        <c:axPos val="l"/>
        <c:majorGridlines/>
        <c:numFmt formatCode="General" sourceLinked="0"/>
        <c:majorTickMark val="out"/>
        <c:minorTickMark val="none"/>
        <c:tickLblPos val="nextTo"/>
        <c:crossAx val="59983360"/>
        <c:crosses val="autoZero"/>
        <c:crossBetween val="between"/>
      </c:valAx>
      <c:spPr>
        <a:solidFill>
          <a:srgbClr val="FFFFFF"/>
        </a:solidFill>
        <a:ln>
          <a:noFill/>
          <a:round/>
        </a:ln>
      </c:spPr>
    </c:plotArea>
    <c:legend>
      <c:legendPos val="r"/>
      <c:layout/>
      <c:overlay val="0"/>
      <c:spPr/>
    </c:legend>
    <c:plotVisOnly val="1"/>
    <c:dispBlanksAs val="gap"/>
  </c:chart>
  <c:spPr>
    <a:solidFill>
      <a:srgbClr val="FFFFFF"/>
    </a:solidFill>
  </c:spPr>
  <c:externalData r:id="rId1">
    <c:autoUpdate val="0"/>
  </c:externalData>
</c:chartSpace>
</file>

<file path=ppt/charts/chart24.xml><?xml version="1.0" encoding="utf-8"?>
<c:chartSpace xmlns:a="http://schemas.openxmlformats.org/drawingml/2006/main" xmlns:r="http://schemas.openxmlformats.org/officeDocument/2006/relationships" xmlns:c="http://schemas.openxmlformats.org/drawingml/2006/chart">
  <c:date1904 val="0"/>
  <c:roundedCorners val="0"/>
  <c:chart>
    <c:title>
      <c:layout/>
      <c:overlay val="0"/>
      <c:spPr>
        <a:ln>
          <a:noFill/>
          <a:round/>
        </a:ln>
      </c:spPr>
      <c:txPr>
        <a:bodyPr/>
        <a:lstStyle/>
        <a:p>
          <a:pPr>
            <a:defRPr b="1" sz="1860" baseline="0"/>
          </a:pPr>
        </a:p>
      </c:txPr>
    </c:title>
    <c:plotArea>
      <c:layout/>
      <c:barChart>
        <c:barDir val="col"/>
        <c:grouping val="clustered"/>
        <c:axId val="59983360"/>
        <c:axId val="57253888"/>
      </c:barChart>
      <c:catAx>
        <c:axId val="59983360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crossAx val="57253888"/>
        <c:crosses val="autoZero"/>
        <c:auto val="1"/>
        <c:lblAlgn val="ctr"/>
        <c:lblOffset val="100"/>
        <c:noMultiLvlLbl val="0"/>
      </c:catAx>
      <c:valAx>
        <c:axId val="57253888"/>
        <c:scaling>
          <c:orientation val="minMax"/>
        </c:scaling>
        <c:delete val="0"/>
        <c:axPos val="l"/>
        <c:majorGridlines/>
        <c:numFmt formatCode="General" sourceLinked="0"/>
        <c:majorTickMark val="out"/>
        <c:minorTickMark val="none"/>
        <c:tickLblPos val="nextTo"/>
        <c:crossAx val="59983360"/>
        <c:crosses val="autoZero"/>
        <c:crossBetween val="between"/>
      </c:valAx>
      <c:spPr>
        <a:solidFill>
          <a:srgbClr val="FFFFFF"/>
        </a:solidFill>
        <a:ln>
          <a:noFill/>
          <a:round/>
        </a:ln>
      </c:spPr>
    </c:plotArea>
    <c:legend>
      <c:legendPos val="r"/>
      <c:layout/>
      <c:overlay val="0"/>
      <c:spPr/>
    </c:legend>
    <c:plotVisOnly val="1"/>
    <c:dispBlanksAs val="gap"/>
  </c:chart>
  <c:spPr>
    <a:solidFill>
      <a:srgbClr val="FFFFFF"/>
    </a:solidFill>
  </c:spPr>
  <c:externalData r:id="rId1">
    <c:autoUpdate val="0"/>
  </c:externalData>
</c:chartSpace>
</file>

<file path=ppt/charts/chart25.xml><?xml version="1.0" encoding="utf-8"?>
<c:chartSpace xmlns:a="http://schemas.openxmlformats.org/drawingml/2006/main" xmlns:r="http://schemas.openxmlformats.org/officeDocument/2006/relationships" xmlns:c="http://schemas.openxmlformats.org/drawingml/2006/chart">
  <c:date1904 val="0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3058824550553441"/>
          <c:y val="0.042361057701551658"/>
          <c:w val="0.8554743443406283"/>
          <c:h val="0.65802974004499226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Competitor</c:v>
                </c:pt>
              </c:strCache>
            </c:strRef>
          </c:tx>
          <c:spPr>
            <a:solidFill>
              <a:srgbClr val="142561"/>
            </a:solidFill>
            <a:ln>
              <a:noFill/>
              <a:round/>
            </a:ln>
            <a:effectLst/>
          </c:spPr>
          <c:invertIfNegative val="0"/>
          <c:dPt>
            <c:idx val="0"/>
            <c:bubble3D val="0"/>
            <c:invertIfNegative val="0"/>
            <c:spPr>
              <a:solidFill>
                <a:srgbClr val="142561"/>
              </a:solidFill>
              <a:ln>
                <a:noFill/>
                <a:round/>
              </a:ln>
              <a:effectLst/>
            </c:spPr>
          </c:dPt>
          <c:cat>
            <c:strRef>
              <c:f>'Sheet1'!$A$2:$A$3</c:f>
              <c:strCache>
                <c:ptCount val="2"/>
                <c:pt idx="0">
                  <c:v>Female</c:v>
                </c:pt>
                <c:pt idx="1">
                  <c:v>Male</c:v>
                </c:pt>
              </c:strCache>
            </c:strRef>
          </c:cat>
          <c:val>
            <c:numRef>
              <c:f>'Sheet1'!$B$2:$B$3</c:f>
              <c:numCache>
                <c:formatCode>General</c:formatCode>
                <c:ptCount val="2"/>
                <c:pt idx="0">
                  <c:v>0.4554</c:v>
                </c:pt>
                <c:pt idx="1">
                  <c:v>0.5445</c:v>
                </c:pt>
              </c:numCache>
            </c:numRef>
          </c:val>
          <c:shape val="box"/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Red Lion Bakewell DE451BT</c:v>
                </c:pt>
              </c:strCache>
            </c:strRef>
          </c:tx>
          <c:spPr>
            <a:solidFill>
              <a:srgbClr val="2EADE4"/>
            </a:solidFill>
            <a:ln>
              <a:noFill/>
              <a:round/>
            </a:ln>
            <a:effectLst/>
          </c:spPr>
          <c:invertIfNegative val="0"/>
          <c:dLbls>
            <c:numFmt formatCode="0%" sourceLinked="0"/>
            <c:spPr>
              <a:noFill/>
              <a:ln>
                <a:noFill/>
                <a:round/>
              </a:ln>
              <a:effectLst/>
            </c:spPr>
            <c:txPr>
              <a:bodyPr/>
              <a:lstStyle/>
              <a:p>
                <a:pPr>
                  <a:defRPr b="0" sz="900" baseline="0">
                    <a:solidFill>
                      <a:srgbClr val="404040"/>
                    </a:solidFill>
                    <a:latin typeface="Montserrat"/>
                    <a:ea typeface="Montserrat"/>
                    <a:cs typeface="Montserrat"/>
                  </a:defRPr>
                </a:pPr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>
                      <a:solidFill>
                        <a:srgbClr val="A6A6A6"/>
                      </a:solidFill>
                      <a:prstDash val="solid"/>
                      <a:round/>
                    </a:ln>
                  </c:spPr>
                </c15:leaderLines>
              </c:ext>
            </c:extLst>
          </c:dLbls>
          <c:cat>
            <c:strRef>
              <c:f>'Sheet1'!$A$2:$A$3</c:f>
              <c:strCache>
                <c:ptCount val="2"/>
                <c:pt idx="0">
                  <c:v>Female</c:v>
                </c:pt>
                <c:pt idx="1">
                  <c:v>Male</c:v>
                </c:pt>
              </c:strCache>
            </c:strRef>
          </c:cat>
          <c:val>
            <c:numRef>
              <c:f>'Sheet1'!$C$2:$C$3</c:f>
              <c:numCache>
                <c:formatCode>General</c:formatCode>
                <c:ptCount val="2"/>
                <c:pt idx="0">
                  <c:v>0.3785</c:v>
                </c:pt>
                <c:pt idx="1">
                  <c:v>0.6214</c:v>
                </c:pt>
              </c:numCache>
            </c:numRef>
          </c:val>
          <c:shape val="box"/>
        </c:ser>
        <c:dLbls>
          <c:numFmt formatCode="General" sourceLinked="1"/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gapWidth val="219"/>
        <c:overlap val="-8"/>
        <c:axId val="1099973248"/>
        <c:axId val="1099974080"/>
      </c:barChart>
      <c:catAx>
        <c:axId val="1099973248"/>
        <c:scaling>
          <c:orientation val="minMax"/>
        </c:scaling>
        <c:delete val="0"/>
        <c:axPos val="b"/>
        <c:numFmt formatCode="General" sourceLinked="0"/>
        <c:majorTickMark val="none"/>
        <c:minorTickMark val="none"/>
        <c:tickLblPos val="nextTo"/>
        <c:spPr>
          <a:ln>
            <a:solidFill>
              <a:srgbClr val="D9D9D9"/>
            </a:solidFill>
            <a:prstDash val="solid"/>
            <a:round/>
          </a:ln>
        </c:spPr>
        <c:txPr>
          <a:bodyPr rot="-1500000"/>
          <a:p>
            <a:pPr algn="ctr">
              <a:defRPr sz="700" baseline="0">
                <a:solidFill>
                  <a:srgbClr val="595959"/>
                </a:solidFill>
                <a:latin typeface="Montserrat"/>
                <a:ea typeface="Montserrat"/>
                <a:cs typeface="Montserrat"/>
              </a:defRPr>
            </a:pPr>
          </a:p>
        </c:txPr>
        <c:crossAx val="1099974080"/>
        <c:crosses val="autoZero"/>
        <c:auto val="1"/>
        <c:lblAlgn val="ctr"/>
        <c:lblOffset val="100"/>
        <c:noMultiLvlLbl val="0"/>
      </c:catAx>
      <c:valAx>
        <c:axId val="1099974080"/>
        <c:scaling>
          <c:orientation val="minMax"/>
        </c:scaling>
        <c:delete val="0"/>
        <c:axPos val="l"/>
        <c:numFmt formatCode="0%" sourceLinked="0"/>
        <c:majorTickMark val="out"/>
        <c:minorTickMark val="none"/>
        <c:tickLblPos val="nextTo"/>
        <c:spPr>
          <a:ln>
            <a:solidFill>
              <a:srgbClr val="E7E6E6"/>
            </a:solidFill>
            <a:prstDash val="solid"/>
            <a:round/>
          </a:ln>
        </c:spPr>
        <c:txPr>
          <a:bodyPr/>
          <a:p>
            <a:pPr algn="ctr">
              <a:defRPr sz="900" baseline="0">
                <a:solidFill>
                  <a:srgbClr val="595959"/>
                </a:solidFill>
                <a:latin typeface="Montserrat"/>
                <a:ea typeface="Montserrat"/>
                <a:cs typeface="Montserrat"/>
              </a:defRPr>
            </a:pPr>
          </a:p>
        </c:txPr>
        <c:crossAx val="1099973248"/>
        <c:crosses val="autoZero"/>
        <c:crossBetween val="between"/>
      </c:valAx>
      <c:spPr>
        <a:noFill/>
        <a:ln>
          <a:noFill/>
          <a:round/>
        </a:ln>
        <a:effectLst/>
      </c:spPr>
    </c:plotArea>
    <c:legend>
      <c:legendPos val="b"/>
      <c:layout>
        <c:manualLayout>
          <c:xMode val="edge"/>
          <c:yMode val="edge"/>
          <c:x val="0.0050681491468499212"/>
          <c:y val="0.90038322694149087"/>
          <c:w val="0.41754724409448812"/>
          <c:h val="0.099616699630498448"/>
        </c:manualLayout>
      </c:layout>
      <c:overlay val="0"/>
      <c:spPr>
        <a:noFill/>
        <a:ln>
          <a:noFill/>
          <a:round/>
        </a:ln>
        <a:effectLst/>
      </c:spPr>
      <c:txPr>
        <a:bodyPr/>
        <a:lstStyle/>
        <a:p>
          <a:pPr>
            <a:defRPr b="0" sz="800" baseline="0">
              <a:solidFill>
                <a:srgbClr val="595959"/>
              </a:solidFill>
              <a:latin typeface="Montserrat"/>
              <a:ea typeface="Montserrat"/>
              <a:cs typeface="Montserrat"/>
            </a:defRPr>
          </a:pPr>
        </a:p>
      </c:txPr>
    </c:legend>
    <c:plotVisOnly val="1"/>
    <c:dispBlanksAs val="gap"/>
  </c:chart>
  <c:spPr>
    <a:noFill/>
    <a:ln>
      <a:noFill/>
      <a:round/>
    </a:ln>
    <a:effectLst/>
  </c:spPr>
  <c:txPr xmlns:c="http://schemas.openxmlformats.org/drawingml/2006/chart">
    <a:bodyPr xmlns:a="http://schemas.openxmlformats.org/drawingml/2006/main"/>
    <a:lstStyle xmlns:a="http://schemas.openxmlformats.org/drawingml/2006/main"/>
    <a:p xmlns:a="http://schemas.openxmlformats.org/drawingml/2006/main">
      <a:pPr>
        <a:defRPr/>
      </a:pPr>
      <a:endParaRPr lang="en-US"/>
    </a:p>
  </c:txPr>
  <c:externalData r:id="rId1">
    <c:autoUpdate val="0"/>
  </c:externalData>
</c:chartSpace>
</file>

<file path=ppt/charts/chart26.xml><?xml version="1.0" encoding="utf-8"?>
<c:chartSpace xmlns:a="http://schemas.openxmlformats.org/drawingml/2006/main" xmlns:r="http://schemas.openxmlformats.org/officeDocument/2006/relationships" xmlns:c="http://schemas.openxmlformats.org/drawingml/2006/chart">
  <c:date1904 val="0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2795728120525421"/>
          <c:y val="0.090272246991608"/>
          <c:w val="0.85810532227926073"/>
          <c:h val="0.819455506016784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Series1</c:v>
                </c:pt>
              </c:strCache>
            </c:strRef>
          </c:tx>
          <c:spPr>
            <a:solidFill>
              <a:srgbClr val="4FC042"/>
            </a:solidFill>
            <a:ln>
              <a:noFill/>
              <a:round/>
            </a:ln>
            <a:effectLst/>
          </c:spPr>
          <c:invertIfNegative val="1"/>
          <c:dLbls>
            <c:numFmt formatCode="0%" sourceLinked="0"/>
            <c:spPr>
              <a:noFill/>
              <a:ln>
                <a:noFill/>
                <a:round/>
              </a:ln>
              <a:effectLst/>
            </c:spPr>
            <c:txPr>
              <a:bodyPr/>
              <a:lstStyle/>
              <a:p>
                <a:pPr>
                  <a:defRPr b="0" sz="900" baseline="0">
                    <a:solidFill>
                      <a:srgbClr val="404040"/>
                    </a:solidFill>
                    <a:latin typeface="Montserrat"/>
                    <a:ea typeface="Montserrat"/>
                    <a:cs typeface="Montserrat"/>
                  </a:defRPr>
                </a:pPr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>
                      <a:solidFill>
                        <a:srgbClr val="A6A6A6"/>
                      </a:solidFill>
                      <a:prstDash val="solid"/>
                      <a:round/>
                    </a:ln>
                  </c:spPr>
                </c15:leaderLines>
              </c:ext>
            </c:extLst>
          </c:dLbls>
          <c:cat>
            <c:strRef>
              <c:f>'Sheet1'!$A$2:$A$3</c:f>
              <c:strCache>
                <c:ptCount val="2"/>
                <c:pt idx="0">
                  <c:v>Female</c:v>
                </c:pt>
                <c:pt idx="1">
                  <c:v>Male</c:v>
                </c:pt>
              </c:strCache>
            </c:strRef>
          </c:cat>
          <c:val>
            <c:numRef>
              <c:f>'Sheet1'!$D$2:$D$3</c:f>
              <c:numCache>
                <c:formatCode>General</c:formatCode>
                <c:ptCount val="2"/>
                <c:pt idx="0">
                  <c:v>-0.0769</c:v>
                </c:pt>
                <c:pt idx="1">
                  <c:v>0.0769</c:v>
                </c:pt>
              </c:numCache>
            </c:numRef>
          </c:val>
          <c:shape val="box"/>
          <c:extLst>
            <c:ext xmlns:c14="http://schemas.microsoft.com/office/drawing/2007/8/2/chart" uri="{6F2FDCE9-48DA-4B69-8628-5D25D57E5C99}">
              <c14:invertSolidFillFmt>
                <c14:spPr xmlns:c14="http://schemas.microsoft.com/office/drawing/2007/8/2/chart">
                  <a:solidFill>
                    <a:srgbClr val="C04242"/>
                  </a:solidFill>
                  <a:ln>
                    <a:noFill/>
                    <a:round/>
                  </a:ln>
                </c14:spPr>
              </c14:invertSolidFillFmt>
            </c:ext>
          </c:extLst>
        </c:ser>
        <c:dLbls>
          <c:numFmt formatCode="General" sourceLinked="1"/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gapWidth val="219"/>
        <c:overlap val="-27"/>
        <c:axId val="156335232"/>
        <c:axId val="156333984"/>
      </c:barChart>
      <c:catAx>
        <c:axId val="156335232"/>
        <c:scaling>
          <c:orientation val="minMax"/>
        </c:scaling>
        <c:delete val="1"/>
        <c:axPos val="b"/>
        <c:numFmt formatCode="General" sourceLinked="0"/>
        <c:majorTickMark val="none"/>
        <c:minorTickMark val="none"/>
        <c:tickLblPos val="nextTo"/>
        <c:crossAx val="156333984"/>
        <c:crosses val="autoZero"/>
        <c:auto val="1"/>
        <c:lblAlgn val="ctr"/>
        <c:lblOffset val="100"/>
        <c:noMultiLvlLbl val="0"/>
      </c:catAx>
      <c:valAx>
        <c:axId val="156333984"/>
        <c:scaling>
          <c:orientation val="minMax"/>
        </c:scaling>
        <c:delete val="0"/>
        <c:axPos val="l"/>
        <c:numFmt formatCode="0%" sourceLinked="0"/>
        <c:majorTickMark val="out"/>
        <c:minorTickMark val="none"/>
        <c:tickLblPos val="nextTo"/>
        <c:spPr>
          <a:ln>
            <a:solidFill>
              <a:srgbClr val="E7E6E6"/>
            </a:solidFill>
            <a:prstDash val="solid"/>
            <a:round/>
          </a:ln>
        </c:spPr>
        <c:txPr>
          <a:bodyPr/>
          <a:p>
            <a:pPr algn="ctr">
              <a:defRPr sz="900" baseline="0">
                <a:solidFill>
                  <a:srgbClr val="595959"/>
                </a:solidFill>
                <a:latin typeface="Montserrat"/>
                <a:ea typeface="Montserrat"/>
                <a:cs typeface="Montserrat"/>
              </a:defRPr>
            </a:pPr>
          </a:p>
        </c:txPr>
        <c:crossAx val="156335232"/>
        <c:crosses val="autoZero"/>
        <c:crossBetween val="between"/>
      </c:valAx>
      <c:spPr>
        <a:noFill/>
        <a:ln>
          <a:noFill/>
          <a:round/>
        </a:ln>
        <a:effectLst/>
      </c:spPr>
    </c:plotArea>
    <c:plotVisOnly val="1"/>
    <c:dispBlanksAs val="gap"/>
  </c:chart>
  <c:spPr>
    <a:noFill/>
    <a:ln>
      <a:noFill/>
      <a:round/>
    </a:ln>
    <a:effectLst/>
  </c:spPr>
  <c:txPr xmlns:c="http://schemas.openxmlformats.org/drawingml/2006/chart">
    <a:bodyPr xmlns:a="http://schemas.openxmlformats.org/drawingml/2006/main"/>
    <a:lstStyle xmlns:a="http://schemas.openxmlformats.org/drawingml/2006/main"/>
    <a:p xmlns:a="http://schemas.openxmlformats.org/drawingml/2006/main">
      <a:pPr>
        <a:defRPr/>
      </a:pPr>
      <a:endParaRPr lang="en-US"/>
    </a:p>
  </c:txPr>
  <c:externalData r:id="rId1">
    <c:autoUpdate val="0"/>
  </c:externalData>
</c:chartSpace>
</file>

<file path=ppt/charts/chart27.xml><?xml version="1.0" encoding="utf-8"?>
<c:chartSpace xmlns:a="http://schemas.openxmlformats.org/drawingml/2006/main" xmlns:r="http://schemas.openxmlformats.org/officeDocument/2006/relationships" xmlns:c="http://schemas.openxmlformats.org/drawingml/2006/chart">
  <c:date1904 val="0"/>
  <c:roundedCorners val="0"/>
  <c:chart>
    <c:title>
      <c:layout/>
      <c:overlay val="0"/>
      <c:spPr>
        <a:ln>
          <a:noFill/>
          <a:round/>
        </a:ln>
      </c:spPr>
      <c:txPr>
        <a:bodyPr/>
        <a:lstStyle/>
        <a:p>
          <a:pPr>
            <a:defRPr b="1" sz="1860" baseline="0"/>
          </a:pPr>
        </a:p>
      </c:txPr>
    </c:title>
    <c:plotArea>
      <c:layout/>
      <c:barChart>
        <c:barDir val="col"/>
        <c:grouping val="clustered"/>
        <c:axId val="59983360"/>
        <c:axId val="57253888"/>
      </c:barChart>
      <c:catAx>
        <c:axId val="59983360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crossAx val="57253888"/>
        <c:crosses val="autoZero"/>
        <c:auto val="1"/>
        <c:lblAlgn val="ctr"/>
        <c:lblOffset val="100"/>
        <c:noMultiLvlLbl val="0"/>
      </c:catAx>
      <c:valAx>
        <c:axId val="57253888"/>
        <c:scaling>
          <c:orientation val="minMax"/>
        </c:scaling>
        <c:delete val="0"/>
        <c:axPos val="l"/>
        <c:majorGridlines/>
        <c:numFmt formatCode="General" sourceLinked="0"/>
        <c:majorTickMark val="out"/>
        <c:minorTickMark val="none"/>
        <c:tickLblPos val="nextTo"/>
        <c:crossAx val="59983360"/>
        <c:crosses val="autoZero"/>
        <c:crossBetween val="between"/>
      </c:valAx>
      <c:spPr>
        <a:solidFill>
          <a:srgbClr val="FFFFFF"/>
        </a:solidFill>
        <a:ln>
          <a:noFill/>
          <a:round/>
        </a:ln>
      </c:spPr>
    </c:plotArea>
    <c:legend>
      <c:legendPos val="r"/>
      <c:layout/>
      <c:overlay val="0"/>
      <c:spPr/>
    </c:legend>
    <c:plotVisOnly val="1"/>
    <c:dispBlanksAs val="gap"/>
  </c:chart>
  <c:spPr>
    <a:solidFill>
      <a:srgbClr val="FFFFFF"/>
    </a:solidFill>
  </c:spPr>
  <c:externalData r:id="rId1">
    <c:autoUpdate val="0"/>
  </c:externalData>
</c:chartSpace>
</file>

<file path=ppt/charts/chart28.xml><?xml version="1.0" encoding="utf-8"?>
<c:chartSpace xmlns:a="http://schemas.openxmlformats.org/drawingml/2006/main" xmlns:r="http://schemas.openxmlformats.org/officeDocument/2006/relationships" xmlns:c="http://schemas.openxmlformats.org/drawingml/2006/chart">
  <c:date1904 val="0"/>
  <c:roundedCorners val="0"/>
  <c:chart>
    <c:title>
      <c:layout/>
      <c:overlay val="0"/>
      <c:spPr>
        <a:ln>
          <a:noFill/>
          <a:round/>
        </a:ln>
      </c:spPr>
      <c:txPr>
        <a:bodyPr/>
        <a:lstStyle/>
        <a:p>
          <a:pPr>
            <a:defRPr b="1" sz="1860" baseline="0"/>
          </a:pPr>
        </a:p>
      </c:txPr>
    </c:title>
    <c:plotArea>
      <c:layout/>
      <c:barChart>
        <c:barDir val="col"/>
        <c:grouping val="clustered"/>
        <c:axId val="59983360"/>
        <c:axId val="57253888"/>
      </c:barChart>
      <c:catAx>
        <c:axId val="59983360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crossAx val="57253888"/>
        <c:crosses val="autoZero"/>
        <c:auto val="1"/>
        <c:lblAlgn val="ctr"/>
        <c:lblOffset val="100"/>
        <c:noMultiLvlLbl val="0"/>
      </c:catAx>
      <c:valAx>
        <c:axId val="57253888"/>
        <c:scaling>
          <c:orientation val="minMax"/>
        </c:scaling>
        <c:delete val="0"/>
        <c:axPos val="l"/>
        <c:majorGridlines/>
        <c:numFmt formatCode="General" sourceLinked="0"/>
        <c:majorTickMark val="out"/>
        <c:minorTickMark val="none"/>
        <c:tickLblPos val="nextTo"/>
        <c:crossAx val="59983360"/>
        <c:crosses val="autoZero"/>
        <c:crossBetween val="between"/>
      </c:valAx>
      <c:spPr>
        <a:solidFill>
          <a:srgbClr val="FFFFFF"/>
        </a:solidFill>
        <a:ln>
          <a:noFill/>
          <a:round/>
        </a:ln>
      </c:spPr>
    </c:plotArea>
    <c:legend>
      <c:legendPos val="r"/>
      <c:layout/>
      <c:overlay val="0"/>
      <c:spPr/>
    </c:legend>
    <c:plotVisOnly val="1"/>
    <c:dispBlanksAs val="gap"/>
  </c:chart>
  <c:spPr>
    <a:solidFill>
      <a:srgbClr val="FFFFFF"/>
    </a:solidFill>
  </c:spPr>
  <c:externalData r:id="rId1">
    <c:autoUpdate val="0"/>
  </c:externalData>
</c:chartSpace>
</file>

<file path=ppt/charts/chart29.xml><?xml version="1.0" encoding="utf-8"?>
<c:chartSpace xmlns:a="http://schemas.openxmlformats.org/drawingml/2006/main" xmlns:r="http://schemas.openxmlformats.org/officeDocument/2006/relationships" xmlns:c="http://schemas.openxmlformats.org/drawingml/2006/chart">
  <c:date1904 val="0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3058824550553441"/>
          <c:y val="0.042361057701551658"/>
          <c:w val="0.8554743443406283"/>
          <c:h val="0.65802974004499226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Competitor</c:v>
                </c:pt>
              </c:strCache>
            </c:strRef>
          </c:tx>
          <c:spPr>
            <a:solidFill>
              <a:srgbClr val="142561"/>
            </a:solidFill>
            <a:ln>
              <a:noFill/>
              <a:round/>
            </a:ln>
            <a:effectLst/>
          </c:spPr>
          <c:invertIfNegative val="0"/>
          <c:dPt>
            <c:idx val="0"/>
            <c:bubble3D val="0"/>
            <c:invertIfNegative val="0"/>
            <c:spPr>
              <a:solidFill>
                <a:srgbClr val="142561"/>
              </a:solidFill>
              <a:ln>
                <a:noFill/>
                <a:round/>
              </a:ln>
              <a:effectLst/>
            </c:spPr>
          </c:dPt>
          <c:cat>
            <c:strRef>
              <c:f>'Sheet1'!$A$2:$A$9</c:f>
              <c:strCache>
                <c:ptCount val="8"/>
                <c:pt idx="0">
                  <c:v>Family Familiar</c:v>
                </c:pt>
                <c:pt idx="1">
                  <c:v>Occasional &amp; Local</c:v>
                </c:pt>
                <c:pt idx="2">
                  <c:v>Mid-Week Seniors</c:v>
                </c:pt>
                <c:pt idx="3">
                  <c:v>Part Of The Pub</c:v>
                </c:pt>
                <c:pt idx="4">
                  <c:v>Metro Sophisticates</c:v>
                </c:pt>
                <c:pt idx="5">
                  <c:v>Young &amp; Connected</c:v>
                </c:pt>
                <c:pt idx="6">
                  <c:v>Bubbly Weekenders</c:v>
                </c:pt>
                <c:pt idx="7">
                  <c:v>Upmarket Diners</c:v>
                </c:pt>
              </c:strCache>
            </c:strRef>
          </c:cat>
          <c:val>
            <c:numRef>
              <c:f>'Sheet1'!$B$2:$B$9</c:f>
              <c:numCache>
                <c:formatCode>General</c:formatCode>
                <c:ptCount val="8"/>
                <c:pt idx="0">
                  <c:v>0.1044</c:v>
                </c:pt>
                <c:pt idx="1">
                  <c:v>0.0408</c:v>
                </c:pt>
                <c:pt idx="2">
                  <c:v>0.2918</c:v>
                </c:pt>
                <c:pt idx="3">
                  <c:v>0.0293</c:v>
                </c:pt>
                <c:pt idx="4">
                  <c:v>0.1047</c:v>
                </c:pt>
                <c:pt idx="5">
                  <c:v>0.1001</c:v>
                </c:pt>
                <c:pt idx="6">
                  <c:v>0.0829</c:v>
                </c:pt>
                <c:pt idx="7">
                  <c:v>0.2455</c:v>
                </c:pt>
              </c:numCache>
            </c:numRef>
          </c:val>
          <c:shape val="box"/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Red Lion Bakewell DE451BT</c:v>
                </c:pt>
              </c:strCache>
            </c:strRef>
          </c:tx>
          <c:spPr>
            <a:solidFill>
              <a:srgbClr val="2EADE4"/>
            </a:solidFill>
            <a:ln>
              <a:noFill/>
              <a:round/>
            </a:ln>
            <a:effectLst/>
          </c:spPr>
          <c:invertIfNegative val="0"/>
          <c:dLbls>
            <c:numFmt formatCode="0%" sourceLinked="0"/>
            <c:spPr>
              <a:noFill/>
              <a:ln>
                <a:noFill/>
                <a:round/>
              </a:ln>
              <a:effectLst/>
            </c:spPr>
            <c:txPr>
              <a:bodyPr/>
              <a:lstStyle/>
              <a:p>
                <a:pPr>
                  <a:defRPr b="0" sz="900" baseline="0">
                    <a:solidFill>
                      <a:srgbClr val="404040"/>
                    </a:solidFill>
                    <a:latin typeface="Montserrat"/>
                    <a:ea typeface="Montserrat"/>
                    <a:cs typeface="Montserrat"/>
                  </a:defRPr>
                </a:pPr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>
                      <a:solidFill>
                        <a:srgbClr val="A6A6A6"/>
                      </a:solidFill>
                      <a:prstDash val="solid"/>
                      <a:round/>
                    </a:ln>
                  </c:spPr>
                </c15:leaderLines>
              </c:ext>
            </c:extLst>
          </c:dLbls>
          <c:cat>
            <c:strRef>
              <c:f>'Sheet1'!$A$2:$A$9</c:f>
              <c:strCache>
                <c:ptCount val="8"/>
                <c:pt idx="0">
                  <c:v>Family Familiar</c:v>
                </c:pt>
                <c:pt idx="1">
                  <c:v>Occasional &amp; Local</c:v>
                </c:pt>
                <c:pt idx="2">
                  <c:v>Mid-Week Seniors</c:v>
                </c:pt>
                <c:pt idx="3">
                  <c:v>Part Of The Pub</c:v>
                </c:pt>
                <c:pt idx="4">
                  <c:v>Metro Sophisticates</c:v>
                </c:pt>
                <c:pt idx="5">
                  <c:v>Young &amp; Connected</c:v>
                </c:pt>
                <c:pt idx="6">
                  <c:v>Bubbly Weekenders</c:v>
                </c:pt>
                <c:pt idx="7">
                  <c:v>Upmarket Diners</c:v>
                </c:pt>
              </c:strCache>
            </c:strRef>
          </c:cat>
          <c:val>
            <c:numRef>
              <c:f>'Sheet1'!$C$2:$C$9</c:f>
              <c:numCache>
                <c:formatCode>General</c:formatCode>
                <c:ptCount val="8"/>
                <c:pt idx="0">
                  <c:v>0.1353</c:v>
                </c:pt>
                <c:pt idx="1">
                  <c:v>0.0269</c:v>
                </c:pt>
                <c:pt idx="2">
                  <c:v>0.3055</c:v>
                </c:pt>
                <c:pt idx="3">
                  <c:v>0.0573</c:v>
                </c:pt>
                <c:pt idx="4">
                  <c:v>0.1047</c:v>
                </c:pt>
                <c:pt idx="5">
                  <c:v>0.1274</c:v>
                </c:pt>
                <c:pt idx="6">
                  <c:v>0.0785</c:v>
                </c:pt>
                <c:pt idx="7">
                  <c:v>0.164</c:v>
                </c:pt>
              </c:numCache>
            </c:numRef>
          </c:val>
          <c:shape val="box"/>
        </c:ser>
        <c:dLbls>
          <c:numFmt formatCode="General" sourceLinked="1"/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gapWidth val="219"/>
        <c:overlap val="-8"/>
        <c:axId val="1099973248"/>
        <c:axId val="1099974080"/>
      </c:barChart>
      <c:catAx>
        <c:axId val="1099973248"/>
        <c:scaling>
          <c:orientation val="minMax"/>
        </c:scaling>
        <c:delete val="0"/>
        <c:axPos val="b"/>
        <c:numFmt formatCode="General" sourceLinked="0"/>
        <c:majorTickMark val="none"/>
        <c:minorTickMark val="none"/>
        <c:tickLblPos val="nextTo"/>
        <c:spPr>
          <a:ln>
            <a:solidFill>
              <a:srgbClr val="D9D9D9"/>
            </a:solidFill>
            <a:prstDash val="solid"/>
            <a:round/>
          </a:ln>
        </c:spPr>
        <c:txPr>
          <a:bodyPr rot="-1500000"/>
          <a:p>
            <a:pPr algn="ctr">
              <a:defRPr sz="700" baseline="0">
                <a:solidFill>
                  <a:srgbClr val="595959"/>
                </a:solidFill>
                <a:latin typeface="Montserrat"/>
                <a:ea typeface="Montserrat"/>
                <a:cs typeface="Montserrat"/>
              </a:defRPr>
            </a:pPr>
          </a:p>
        </c:txPr>
        <c:crossAx val="1099974080"/>
        <c:crosses val="autoZero"/>
        <c:auto val="1"/>
        <c:lblAlgn val="ctr"/>
        <c:lblOffset val="100"/>
        <c:noMultiLvlLbl val="0"/>
      </c:catAx>
      <c:valAx>
        <c:axId val="1099974080"/>
        <c:scaling>
          <c:orientation val="minMax"/>
        </c:scaling>
        <c:delete val="0"/>
        <c:axPos val="l"/>
        <c:numFmt formatCode="0%" sourceLinked="0"/>
        <c:majorTickMark val="out"/>
        <c:minorTickMark val="none"/>
        <c:tickLblPos val="nextTo"/>
        <c:spPr>
          <a:ln>
            <a:solidFill>
              <a:srgbClr val="E7E6E6"/>
            </a:solidFill>
            <a:prstDash val="solid"/>
            <a:round/>
          </a:ln>
        </c:spPr>
        <c:txPr>
          <a:bodyPr/>
          <a:p>
            <a:pPr algn="ctr">
              <a:defRPr sz="900" baseline="0">
                <a:solidFill>
                  <a:srgbClr val="595959"/>
                </a:solidFill>
                <a:latin typeface="Montserrat"/>
                <a:ea typeface="Montserrat"/>
                <a:cs typeface="Montserrat"/>
              </a:defRPr>
            </a:pPr>
          </a:p>
        </c:txPr>
        <c:crossAx val="1099973248"/>
        <c:crosses val="autoZero"/>
        <c:crossBetween val="between"/>
      </c:valAx>
      <c:spPr>
        <a:noFill/>
        <a:ln>
          <a:noFill/>
          <a:round/>
        </a:ln>
        <a:effectLst/>
      </c:spPr>
    </c:plotArea>
    <c:legend>
      <c:legendPos val="b"/>
      <c:layout>
        <c:manualLayout>
          <c:xMode val="edge"/>
          <c:yMode val="edge"/>
          <c:x val="0.0050681491468499212"/>
          <c:y val="0.90038322694149087"/>
          <c:w val="0.41754724409448812"/>
          <c:h val="0.099616699630498448"/>
        </c:manualLayout>
      </c:layout>
      <c:overlay val="0"/>
      <c:spPr>
        <a:noFill/>
        <a:ln>
          <a:noFill/>
          <a:round/>
        </a:ln>
        <a:effectLst/>
      </c:spPr>
      <c:txPr>
        <a:bodyPr/>
        <a:lstStyle/>
        <a:p>
          <a:pPr>
            <a:defRPr b="0" sz="800" baseline="0">
              <a:solidFill>
                <a:srgbClr val="595959"/>
              </a:solidFill>
              <a:latin typeface="Montserrat"/>
              <a:ea typeface="Montserrat"/>
              <a:cs typeface="Montserrat"/>
            </a:defRPr>
          </a:pPr>
        </a:p>
      </c:txPr>
    </c:legend>
    <c:plotVisOnly val="1"/>
    <c:dispBlanksAs val="gap"/>
  </c:chart>
  <c:spPr>
    <a:noFill/>
    <a:ln>
      <a:noFill/>
      <a:round/>
    </a:ln>
    <a:effectLst/>
  </c:spPr>
  <c:txPr xmlns:c="http://schemas.openxmlformats.org/drawingml/2006/chart">
    <a:bodyPr xmlns:a="http://schemas.openxmlformats.org/drawingml/2006/main"/>
    <a:lstStyle xmlns:a="http://schemas.openxmlformats.org/drawingml/2006/main"/>
    <a:p xmlns:a="http://schemas.openxmlformats.org/drawingml/2006/main">
      <a:pPr>
        <a:defRPr/>
      </a:pPr>
      <a:endParaRPr lang="en-US"/>
    </a:p>
  </c:txPr>
  <c:externalData r:id="rId1">
    <c:autoUpdate val="0"/>
  </c:externalData>
</c:chartSpace>
</file>

<file path=ppt/charts/chart30.xml><?xml version="1.0" encoding="utf-8"?>
<c:chartSpace xmlns:a="http://schemas.openxmlformats.org/drawingml/2006/main" xmlns:r="http://schemas.openxmlformats.org/officeDocument/2006/relationships" xmlns:c="http://schemas.openxmlformats.org/drawingml/2006/chart">
  <c:date1904 val="0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2795728120525421"/>
          <c:y val="0.090272246991608"/>
          <c:w val="0.85810532227926073"/>
          <c:h val="0.819455506016784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Series1</c:v>
                </c:pt>
              </c:strCache>
            </c:strRef>
          </c:tx>
          <c:spPr>
            <a:solidFill>
              <a:srgbClr val="4FC042"/>
            </a:solidFill>
            <a:ln>
              <a:noFill/>
              <a:round/>
            </a:ln>
            <a:effectLst/>
          </c:spPr>
          <c:invertIfNegative val="1"/>
          <c:dLbls>
            <c:numFmt formatCode="0%" sourceLinked="0"/>
            <c:spPr>
              <a:noFill/>
              <a:ln>
                <a:noFill/>
                <a:round/>
              </a:ln>
              <a:effectLst/>
            </c:spPr>
            <c:txPr>
              <a:bodyPr/>
              <a:lstStyle/>
              <a:p>
                <a:pPr>
                  <a:defRPr b="0" sz="900" baseline="0">
                    <a:solidFill>
                      <a:srgbClr val="404040"/>
                    </a:solidFill>
                    <a:latin typeface="Montserrat"/>
                    <a:ea typeface="Montserrat"/>
                    <a:cs typeface="Montserrat"/>
                  </a:defRPr>
                </a:pPr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>
                      <a:solidFill>
                        <a:srgbClr val="A6A6A6"/>
                      </a:solidFill>
                      <a:prstDash val="solid"/>
                      <a:round/>
                    </a:ln>
                  </c:spPr>
                </c15:leaderLines>
              </c:ext>
            </c:extLst>
          </c:dLbls>
          <c:cat>
            <c:strRef>
              <c:f>'Sheet1'!$A$2:$A$3</c:f>
              <c:strCache>
                <c:ptCount val="2"/>
                <c:pt idx="0">
                  <c:v>Family Familiar</c:v>
                </c:pt>
                <c:pt idx="1">
                  <c:v>Occasional &amp; Local</c:v>
                </c:pt>
              </c:strCache>
            </c:strRef>
          </c:cat>
          <c:val>
            <c:numRef>
              <c:f>'Sheet1'!$D$2:$D$9</c:f>
              <c:numCache>
                <c:formatCode>General</c:formatCode>
                <c:ptCount val="8"/>
                <c:pt idx="0">
                  <c:v>0.0309</c:v>
                </c:pt>
                <c:pt idx="1">
                  <c:v>-0.0139</c:v>
                </c:pt>
                <c:pt idx="2">
                  <c:v>0.0137</c:v>
                </c:pt>
                <c:pt idx="3">
                  <c:v>0.028</c:v>
                </c:pt>
                <c:pt idx="4">
                  <c:v>0</c:v>
                </c:pt>
                <c:pt idx="5">
                  <c:v>0.0273</c:v>
                </c:pt>
                <c:pt idx="6">
                  <c:v>-0.0044</c:v>
                </c:pt>
                <c:pt idx="7">
                  <c:v>-0.0815</c:v>
                </c:pt>
              </c:numCache>
            </c:numRef>
          </c:val>
          <c:shape val="box"/>
          <c:extLst>
            <c:ext xmlns:c14="http://schemas.microsoft.com/office/drawing/2007/8/2/chart" uri="{6F2FDCE9-48DA-4B69-8628-5D25D57E5C99}">
              <c14:invertSolidFillFmt>
                <c14:spPr xmlns:c14="http://schemas.microsoft.com/office/drawing/2007/8/2/chart">
                  <a:solidFill>
                    <a:srgbClr val="C04242"/>
                  </a:solidFill>
                  <a:ln>
                    <a:noFill/>
                    <a:round/>
                  </a:ln>
                </c14:spPr>
              </c14:invertSolidFillFmt>
            </c:ext>
          </c:extLst>
        </c:ser>
        <c:dLbls>
          <c:numFmt formatCode="General" sourceLinked="1"/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gapWidth val="219"/>
        <c:overlap val="-27"/>
        <c:axId val="156335232"/>
        <c:axId val="156333984"/>
      </c:barChart>
      <c:catAx>
        <c:axId val="156335232"/>
        <c:scaling>
          <c:orientation val="minMax"/>
        </c:scaling>
        <c:delete val="1"/>
        <c:axPos val="b"/>
        <c:numFmt formatCode="General" sourceLinked="0"/>
        <c:majorTickMark val="none"/>
        <c:minorTickMark val="none"/>
        <c:tickLblPos val="nextTo"/>
        <c:crossAx val="156333984"/>
        <c:crosses val="autoZero"/>
        <c:auto val="1"/>
        <c:lblAlgn val="ctr"/>
        <c:lblOffset val="100"/>
        <c:noMultiLvlLbl val="0"/>
      </c:catAx>
      <c:valAx>
        <c:axId val="156333984"/>
        <c:scaling>
          <c:orientation val="minMax"/>
        </c:scaling>
        <c:delete val="0"/>
        <c:axPos val="l"/>
        <c:numFmt formatCode="0%" sourceLinked="0"/>
        <c:majorTickMark val="out"/>
        <c:minorTickMark val="none"/>
        <c:tickLblPos val="nextTo"/>
        <c:spPr>
          <a:ln>
            <a:solidFill>
              <a:srgbClr val="E7E6E6"/>
            </a:solidFill>
            <a:prstDash val="solid"/>
            <a:round/>
          </a:ln>
        </c:spPr>
        <c:txPr>
          <a:bodyPr/>
          <a:p>
            <a:pPr algn="ctr">
              <a:defRPr sz="900" baseline="0">
                <a:solidFill>
                  <a:srgbClr val="595959"/>
                </a:solidFill>
                <a:latin typeface="Montserrat"/>
                <a:ea typeface="Montserrat"/>
                <a:cs typeface="Montserrat"/>
              </a:defRPr>
            </a:pPr>
          </a:p>
        </c:txPr>
        <c:crossAx val="156335232"/>
        <c:crosses val="autoZero"/>
        <c:crossBetween val="between"/>
      </c:valAx>
      <c:spPr>
        <a:noFill/>
        <a:ln>
          <a:noFill/>
          <a:round/>
        </a:ln>
        <a:effectLst/>
      </c:spPr>
    </c:plotArea>
    <c:plotVisOnly val="1"/>
    <c:dispBlanksAs val="gap"/>
  </c:chart>
  <c:spPr>
    <a:noFill/>
    <a:ln>
      <a:noFill/>
      <a:round/>
    </a:ln>
    <a:effectLst/>
  </c:spPr>
  <c:txPr xmlns:c="http://schemas.openxmlformats.org/drawingml/2006/chart">
    <a:bodyPr xmlns:a="http://schemas.openxmlformats.org/drawingml/2006/main"/>
    <a:lstStyle xmlns:a="http://schemas.openxmlformats.org/drawingml/2006/main"/>
    <a:p xmlns:a="http://schemas.openxmlformats.org/drawingml/2006/main">
      <a:pPr>
        <a:defRPr/>
      </a:pPr>
      <a:endParaRPr lang="en-US"/>
    </a:p>
  </c:txPr>
  <c:externalData r:id="rId1">
    <c:autoUpdate val="0"/>
  </c:externalData>
</c:chartSpace>
</file>

<file path=ppt/charts/chart31.xml><?xml version="1.0" encoding="utf-8"?>
<c:chartSpace xmlns:a="http://schemas.openxmlformats.org/drawingml/2006/main" xmlns:r="http://schemas.openxmlformats.org/officeDocument/2006/relationships" xmlns:c="http://schemas.openxmlformats.org/drawingml/2006/chart">
  <c:date1904 val="0"/>
  <c:roundedCorners val="0"/>
  <c:chart>
    <c:title>
      <c:layout/>
      <c:overlay val="0"/>
      <c:spPr>
        <a:ln>
          <a:noFill/>
          <a:round/>
        </a:ln>
      </c:spPr>
      <c:txPr>
        <a:bodyPr/>
        <a:lstStyle/>
        <a:p>
          <a:pPr>
            <a:defRPr b="1" sz="1860" baseline="0"/>
          </a:pPr>
        </a:p>
      </c:txPr>
    </c:title>
    <c:plotArea>
      <c:layout/>
      <c:barChart>
        <c:barDir val="col"/>
        <c:grouping val="clustered"/>
        <c:axId val="59983360"/>
        <c:axId val="57253888"/>
      </c:barChart>
      <c:catAx>
        <c:axId val="59983360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crossAx val="57253888"/>
        <c:crosses val="autoZero"/>
        <c:auto val="1"/>
        <c:lblAlgn val="ctr"/>
        <c:lblOffset val="100"/>
        <c:noMultiLvlLbl val="0"/>
      </c:catAx>
      <c:valAx>
        <c:axId val="57253888"/>
        <c:scaling>
          <c:orientation val="minMax"/>
        </c:scaling>
        <c:delete val="0"/>
        <c:axPos val="l"/>
        <c:majorGridlines/>
        <c:numFmt formatCode="General" sourceLinked="0"/>
        <c:majorTickMark val="out"/>
        <c:minorTickMark val="none"/>
        <c:tickLblPos val="nextTo"/>
        <c:crossAx val="59983360"/>
        <c:crosses val="autoZero"/>
        <c:crossBetween val="between"/>
      </c:valAx>
      <c:spPr>
        <a:solidFill>
          <a:srgbClr val="FFFFFF"/>
        </a:solidFill>
        <a:ln>
          <a:noFill/>
          <a:round/>
        </a:ln>
      </c:spPr>
    </c:plotArea>
    <c:legend>
      <c:legendPos val="r"/>
      <c:layout/>
      <c:overlay val="0"/>
      <c:spPr/>
    </c:legend>
    <c:plotVisOnly val="1"/>
    <c:dispBlanksAs val="gap"/>
  </c:chart>
  <c:spPr>
    <a:solidFill>
      <a:srgbClr val="FFFFFF"/>
    </a:solidFill>
  </c:spPr>
  <c:externalData r:id="rId1">
    <c:autoUpdate val="0"/>
  </c:externalData>
</c:chartSpace>
</file>

<file path=ppt/charts/chart32.xml><?xml version="1.0" encoding="utf-8"?>
<c:chartSpace xmlns:a="http://schemas.openxmlformats.org/drawingml/2006/main" xmlns:r="http://schemas.openxmlformats.org/officeDocument/2006/relationships" xmlns:c="http://schemas.openxmlformats.org/drawingml/2006/chart">
  <c:date1904 val="0"/>
  <c:roundedCorners val="0"/>
  <c:chart>
    <c:title>
      <c:layout/>
      <c:overlay val="0"/>
      <c:spPr>
        <a:ln>
          <a:noFill/>
          <a:round/>
        </a:ln>
      </c:spPr>
      <c:txPr>
        <a:bodyPr/>
        <a:lstStyle/>
        <a:p>
          <a:pPr>
            <a:defRPr b="1" sz="1860" baseline="0"/>
          </a:pPr>
        </a:p>
      </c:txPr>
    </c:title>
    <c:plotArea>
      <c:layout/>
      <c:barChart>
        <c:barDir val="col"/>
        <c:grouping val="clustered"/>
        <c:axId val="59983360"/>
        <c:axId val="57253888"/>
      </c:barChart>
      <c:catAx>
        <c:axId val="59983360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crossAx val="57253888"/>
        <c:crosses val="autoZero"/>
        <c:auto val="1"/>
        <c:lblAlgn val="ctr"/>
        <c:lblOffset val="100"/>
        <c:noMultiLvlLbl val="0"/>
      </c:catAx>
      <c:valAx>
        <c:axId val="57253888"/>
        <c:scaling>
          <c:orientation val="minMax"/>
        </c:scaling>
        <c:delete val="0"/>
        <c:axPos val="l"/>
        <c:majorGridlines/>
        <c:numFmt formatCode="General" sourceLinked="0"/>
        <c:majorTickMark val="out"/>
        <c:minorTickMark val="none"/>
        <c:tickLblPos val="nextTo"/>
        <c:crossAx val="59983360"/>
        <c:crosses val="autoZero"/>
        <c:crossBetween val="between"/>
      </c:valAx>
      <c:spPr>
        <a:solidFill>
          <a:srgbClr val="FFFFFF"/>
        </a:solidFill>
        <a:ln>
          <a:noFill/>
          <a:round/>
        </a:ln>
      </c:spPr>
    </c:plotArea>
    <c:legend>
      <c:legendPos val="r"/>
      <c:layout/>
      <c:overlay val="0"/>
      <c:spPr/>
    </c:legend>
    <c:plotVisOnly val="1"/>
    <c:dispBlanksAs val="gap"/>
  </c:chart>
  <c:spPr>
    <a:solidFill>
      <a:srgbClr val="FFFFFF"/>
    </a:solidFill>
  </c:spPr>
  <c:externalData r:id="rId1">
    <c:autoUpdate val="0"/>
  </c:externalData>
</c:chartSpace>
</file>

<file path=ppt/charts/chart33.xml><?xml version="1.0" encoding="utf-8"?>
<c:chartSpace xmlns:a="http://schemas.openxmlformats.org/drawingml/2006/main" xmlns:r="http://schemas.openxmlformats.org/officeDocument/2006/relationships" xmlns:c="http://schemas.openxmlformats.org/drawingml/2006/chart">
  <c:date1904 val="0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3058824550553441"/>
          <c:y val="0.042361057701551658"/>
          <c:w val="0.8554743443406283"/>
          <c:h val="0.65802974004499226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Competitor</c:v>
                </c:pt>
              </c:strCache>
            </c:strRef>
          </c:tx>
          <c:spPr>
            <a:solidFill>
              <a:srgbClr val="142561"/>
            </a:solidFill>
            <a:ln>
              <a:noFill/>
              <a:round/>
            </a:ln>
            <a:effectLst/>
          </c:spPr>
          <c:invertIfNegative val="0"/>
          <c:dPt>
            <c:idx val="0"/>
            <c:bubble3D val="0"/>
            <c:invertIfNegative val="0"/>
            <c:spPr>
              <a:solidFill>
                <a:srgbClr val="142561"/>
              </a:solidFill>
              <a:ln>
                <a:noFill/>
                <a:round/>
              </a:ln>
              <a:effectLst/>
            </c:spPr>
          </c:dPt>
          <c:cat>
            <c:strRef>
              <c:f>'Sheet1'!$A$2:$A$8</c:f>
              <c:strCache>
                <c:ptCount val="7"/>
                <c:pt idx="0">
                  <c:v>0-1 Mile</c:v>
                </c:pt>
                <c:pt idx="1">
                  <c:v>1-3 Miles</c:v>
                </c:pt>
                <c:pt idx="2">
                  <c:v>3-5 Miles</c:v>
                </c:pt>
                <c:pt idx="3">
                  <c:v>5-10 Miles</c:v>
                </c:pt>
                <c:pt idx="4">
                  <c:v>10-20 Miles</c:v>
                </c:pt>
                <c:pt idx="5">
                  <c:v>20-50 Miles</c:v>
                </c:pt>
                <c:pt idx="6">
                  <c:v>National</c:v>
                </c:pt>
              </c:strCache>
            </c:strRef>
          </c:cat>
          <c:val>
            <c:numRef>
              <c:f>'Sheet1'!$B$2:$B$8</c:f>
              <c:numCache>
                <c:formatCode>General</c:formatCode>
                <c:ptCount val="7"/>
                <c:pt idx="0">
                  <c:v>0.077</c:v>
                </c:pt>
                <c:pt idx="1">
                  <c:v>0.0293</c:v>
                </c:pt>
                <c:pt idx="2">
                  <c:v>0.0381</c:v>
                </c:pt>
                <c:pt idx="3">
                  <c:v>0.1034</c:v>
                </c:pt>
                <c:pt idx="4">
                  <c:v>0.2147</c:v>
                </c:pt>
                <c:pt idx="5">
                  <c:v>0.2887</c:v>
                </c:pt>
                <c:pt idx="6">
                  <c:v>0.2484</c:v>
                </c:pt>
              </c:numCache>
            </c:numRef>
          </c:val>
          <c:shape val="box"/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Red Lion Bakewell DE451BT</c:v>
                </c:pt>
              </c:strCache>
            </c:strRef>
          </c:tx>
          <c:spPr>
            <a:solidFill>
              <a:srgbClr val="2EADE4"/>
            </a:solidFill>
            <a:ln>
              <a:noFill/>
              <a:round/>
            </a:ln>
            <a:effectLst/>
          </c:spPr>
          <c:invertIfNegative val="0"/>
          <c:dLbls>
            <c:numFmt formatCode="0%" sourceLinked="0"/>
            <c:spPr>
              <a:noFill/>
              <a:ln>
                <a:noFill/>
                <a:round/>
              </a:ln>
              <a:effectLst/>
            </c:spPr>
            <c:txPr>
              <a:bodyPr/>
              <a:lstStyle/>
              <a:p>
                <a:pPr>
                  <a:defRPr b="0" sz="900" baseline="0">
                    <a:solidFill>
                      <a:srgbClr val="404040"/>
                    </a:solidFill>
                    <a:latin typeface="Montserrat"/>
                    <a:ea typeface="Montserrat"/>
                    <a:cs typeface="Montserrat"/>
                  </a:defRPr>
                </a:pPr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>
                      <a:solidFill>
                        <a:srgbClr val="A6A6A6"/>
                      </a:solidFill>
                      <a:prstDash val="solid"/>
                      <a:round/>
                    </a:ln>
                  </c:spPr>
                </c15:leaderLines>
              </c:ext>
            </c:extLst>
          </c:dLbls>
          <c:cat>
            <c:strRef>
              <c:f>'Sheet1'!$A$2:$A$8</c:f>
              <c:strCache>
                <c:ptCount val="7"/>
                <c:pt idx="0">
                  <c:v>0-1 Mile</c:v>
                </c:pt>
                <c:pt idx="1">
                  <c:v>1-3 Miles</c:v>
                </c:pt>
                <c:pt idx="2">
                  <c:v>3-5 Miles</c:v>
                </c:pt>
                <c:pt idx="3">
                  <c:v>5-10 Miles</c:v>
                </c:pt>
                <c:pt idx="4">
                  <c:v>10-20 Miles</c:v>
                </c:pt>
                <c:pt idx="5">
                  <c:v>20-50 Miles</c:v>
                </c:pt>
                <c:pt idx="6">
                  <c:v>National</c:v>
                </c:pt>
              </c:strCache>
            </c:strRef>
          </c:cat>
          <c:val>
            <c:numRef>
              <c:f>'Sheet1'!$C$2:$C$8</c:f>
              <c:numCache>
                <c:formatCode>General</c:formatCode>
                <c:ptCount val="7"/>
                <c:pt idx="0">
                  <c:v>0.0611</c:v>
                </c:pt>
                <c:pt idx="1">
                  <c:v>0.0054</c:v>
                </c:pt>
                <c:pt idx="2">
                  <c:v>0.0183</c:v>
                </c:pt>
                <c:pt idx="3">
                  <c:v>0.0454</c:v>
                </c:pt>
                <c:pt idx="4">
                  <c:v>0.1801</c:v>
                </c:pt>
                <c:pt idx="5">
                  <c:v>0.4182</c:v>
                </c:pt>
                <c:pt idx="6">
                  <c:v>0.2712</c:v>
                </c:pt>
              </c:numCache>
            </c:numRef>
          </c:val>
          <c:shape val="box"/>
        </c:ser>
        <c:dLbls>
          <c:numFmt formatCode="General" sourceLinked="1"/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gapWidth val="219"/>
        <c:overlap val="-8"/>
        <c:axId val="1099973248"/>
        <c:axId val="1099974080"/>
      </c:barChart>
      <c:catAx>
        <c:axId val="1099973248"/>
        <c:scaling>
          <c:orientation val="minMax"/>
        </c:scaling>
        <c:delete val="0"/>
        <c:axPos val="b"/>
        <c:numFmt formatCode="General" sourceLinked="0"/>
        <c:majorTickMark val="none"/>
        <c:minorTickMark val="none"/>
        <c:tickLblPos val="nextTo"/>
        <c:spPr>
          <a:ln>
            <a:solidFill>
              <a:srgbClr val="D9D9D9"/>
            </a:solidFill>
            <a:prstDash val="solid"/>
            <a:round/>
          </a:ln>
        </c:spPr>
        <c:txPr>
          <a:bodyPr rot="-1500000"/>
          <a:p>
            <a:pPr algn="ctr">
              <a:defRPr sz="700" baseline="0">
                <a:solidFill>
                  <a:srgbClr val="595959"/>
                </a:solidFill>
                <a:latin typeface="Montserrat"/>
                <a:ea typeface="Montserrat"/>
                <a:cs typeface="Montserrat"/>
              </a:defRPr>
            </a:pPr>
          </a:p>
        </c:txPr>
        <c:crossAx val="1099974080"/>
        <c:crosses val="autoZero"/>
        <c:auto val="1"/>
        <c:lblAlgn val="ctr"/>
        <c:lblOffset val="100"/>
        <c:noMultiLvlLbl val="0"/>
      </c:catAx>
      <c:valAx>
        <c:axId val="1099974080"/>
        <c:scaling>
          <c:orientation val="minMax"/>
        </c:scaling>
        <c:delete val="0"/>
        <c:axPos val="l"/>
        <c:numFmt formatCode="0%" sourceLinked="0"/>
        <c:majorTickMark val="out"/>
        <c:minorTickMark val="none"/>
        <c:tickLblPos val="nextTo"/>
        <c:spPr>
          <a:ln>
            <a:solidFill>
              <a:srgbClr val="E7E6E6"/>
            </a:solidFill>
            <a:prstDash val="solid"/>
            <a:round/>
          </a:ln>
        </c:spPr>
        <c:txPr>
          <a:bodyPr/>
          <a:p>
            <a:pPr algn="ctr">
              <a:defRPr sz="900" baseline="0">
                <a:solidFill>
                  <a:srgbClr val="595959"/>
                </a:solidFill>
                <a:latin typeface="Montserrat"/>
                <a:ea typeface="Montserrat"/>
                <a:cs typeface="Montserrat"/>
              </a:defRPr>
            </a:pPr>
          </a:p>
        </c:txPr>
        <c:crossAx val="1099973248"/>
        <c:crosses val="autoZero"/>
        <c:crossBetween val="between"/>
      </c:valAx>
      <c:spPr>
        <a:noFill/>
        <a:ln>
          <a:noFill/>
          <a:round/>
        </a:ln>
        <a:effectLst/>
      </c:spPr>
    </c:plotArea>
    <c:legend>
      <c:legendPos val="b"/>
      <c:layout>
        <c:manualLayout>
          <c:xMode val="edge"/>
          <c:yMode val="edge"/>
          <c:x val="0.0050681491468499212"/>
          <c:y val="0.90038322694149087"/>
          <c:w val="0.41754724409448812"/>
          <c:h val="0.099616699630498448"/>
        </c:manualLayout>
      </c:layout>
      <c:overlay val="0"/>
      <c:spPr>
        <a:noFill/>
        <a:ln>
          <a:noFill/>
          <a:round/>
        </a:ln>
        <a:effectLst/>
      </c:spPr>
      <c:txPr>
        <a:bodyPr/>
        <a:lstStyle/>
        <a:p>
          <a:pPr>
            <a:defRPr b="0" sz="800" baseline="0">
              <a:solidFill>
                <a:srgbClr val="595959"/>
              </a:solidFill>
              <a:latin typeface="Montserrat"/>
              <a:ea typeface="Montserrat"/>
              <a:cs typeface="Montserrat"/>
            </a:defRPr>
          </a:pPr>
        </a:p>
      </c:txPr>
    </c:legend>
    <c:plotVisOnly val="1"/>
    <c:dispBlanksAs val="gap"/>
  </c:chart>
  <c:spPr>
    <a:noFill/>
    <a:ln>
      <a:noFill/>
      <a:round/>
    </a:ln>
    <a:effectLst/>
  </c:spPr>
  <c:txPr xmlns:c="http://schemas.openxmlformats.org/drawingml/2006/chart">
    <a:bodyPr xmlns:a="http://schemas.openxmlformats.org/drawingml/2006/main"/>
    <a:lstStyle xmlns:a="http://schemas.openxmlformats.org/drawingml/2006/main"/>
    <a:p xmlns:a="http://schemas.openxmlformats.org/drawingml/2006/main">
      <a:pPr>
        <a:defRPr/>
      </a:pPr>
      <a:endParaRPr lang="en-US"/>
    </a:p>
  </c:txPr>
  <c:externalData r:id="rId1">
    <c:autoUpdate val="0"/>
  </c:externalData>
</c:chartSpace>
</file>

<file path=ppt/charts/chart34.xml><?xml version="1.0" encoding="utf-8"?>
<c:chartSpace xmlns:a="http://schemas.openxmlformats.org/drawingml/2006/main" xmlns:r="http://schemas.openxmlformats.org/officeDocument/2006/relationships" xmlns:c="http://schemas.openxmlformats.org/drawingml/2006/chart">
  <c:date1904 val="0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2795728120525421"/>
          <c:y val="0.090272246991608"/>
          <c:w val="0.85810532227926073"/>
          <c:h val="0.819455506016784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Series1</c:v>
                </c:pt>
              </c:strCache>
            </c:strRef>
          </c:tx>
          <c:spPr>
            <a:solidFill>
              <a:srgbClr val="4FC042"/>
            </a:solidFill>
            <a:ln>
              <a:noFill/>
              <a:round/>
            </a:ln>
            <a:effectLst/>
          </c:spPr>
          <c:invertIfNegative val="1"/>
          <c:dLbls>
            <c:numFmt formatCode="0%" sourceLinked="0"/>
            <c:spPr>
              <a:noFill/>
              <a:ln>
                <a:noFill/>
                <a:round/>
              </a:ln>
              <a:effectLst/>
            </c:spPr>
            <c:txPr>
              <a:bodyPr/>
              <a:lstStyle/>
              <a:p>
                <a:pPr>
                  <a:defRPr b="0" sz="900" baseline="0">
                    <a:solidFill>
                      <a:srgbClr val="404040"/>
                    </a:solidFill>
                    <a:latin typeface="Montserrat"/>
                    <a:ea typeface="Montserrat"/>
                    <a:cs typeface="Montserrat"/>
                  </a:defRPr>
                </a:pPr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>
                      <a:solidFill>
                        <a:srgbClr val="A6A6A6"/>
                      </a:solidFill>
                      <a:prstDash val="solid"/>
                      <a:round/>
                    </a:ln>
                  </c:spPr>
                </c15:leaderLines>
              </c:ext>
            </c:extLst>
          </c:dLbls>
          <c:cat>
            <c:strRef>
              <c:f>'Sheet1'!$A$2:$A$3</c:f>
              <c:strCache>
                <c:ptCount val="2"/>
                <c:pt idx="0">
                  <c:v>0-1 Mile</c:v>
                </c:pt>
                <c:pt idx="1">
                  <c:v>1-3 Miles</c:v>
                </c:pt>
              </c:strCache>
            </c:strRef>
          </c:cat>
          <c:val>
            <c:numRef>
              <c:f>'Sheet1'!$D$2:$D$8</c:f>
              <c:numCache>
                <c:formatCode>General</c:formatCode>
                <c:ptCount val="7"/>
                <c:pt idx="0">
                  <c:v>-0.0159</c:v>
                </c:pt>
                <c:pt idx="1">
                  <c:v>-0.0239</c:v>
                </c:pt>
                <c:pt idx="2">
                  <c:v>-0.0198</c:v>
                </c:pt>
                <c:pt idx="3">
                  <c:v>-0.058</c:v>
                </c:pt>
                <c:pt idx="4">
                  <c:v>-0.0346</c:v>
                </c:pt>
                <c:pt idx="5">
                  <c:v>0.1295</c:v>
                </c:pt>
                <c:pt idx="6">
                  <c:v>0.0228</c:v>
                </c:pt>
              </c:numCache>
            </c:numRef>
          </c:val>
          <c:shape val="box"/>
          <c:extLst>
            <c:ext xmlns:c14="http://schemas.microsoft.com/office/drawing/2007/8/2/chart" uri="{6F2FDCE9-48DA-4B69-8628-5D25D57E5C99}">
              <c14:invertSolidFillFmt>
                <c14:spPr xmlns:c14="http://schemas.microsoft.com/office/drawing/2007/8/2/chart">
                  <a:solidFill>
                    <a:srgbClr val="C04242"/>
                  </a:solidFill>
                  <a:ln>
                    <a:noFill/>
                    <a:round/>
                  </a:ln>
                </c14:spPr>
              </c14:invertSolidFillFmt>
            </c:ext>
          </c:extLst>
        </c:ser>
        <c:dLbls>
          <c:numFmt formatCode="General" sourceLinked="1"/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gapWidth val="219"/>
        <c:overlap val="-27"/>
        <c:axId val="156335232"/>
        <c:axId val="156333984"/>
      </c:barChart>
      <c:catAx>
        <c:axId val="156335232"/>
        <c:scaling>
          <c:orientation val="minMax"/>
        </c:scaling>
        <c:delete val="1"/>
        <c:axPos val="b"/>
        <c:numFmt formatCode="General" sourceLinked="0"/>
        <c:majorTickMark val="none"/>
        <c:minorTickMark val="none"/>
        <c:tickLblPos val="nextTo"/>
        <c:crossAx val="156333984"/>
        <c:crosses val="autoZero"/>
        <c:auto val="1"/>
        <c:lblAlgn val="ctr"/>
        <c:lblOffset val="100"/>
        <c:noMultiLvlLbl val="0"/>
      </c:catAx>
      <c:valAx>
        <c:axId val="156333984"/>
        <c:scaling>
          <c:orientation val="minMax"/>
        </c:scaling>
        <c:delete val="0"/>
        <c:axPos val="l"/>
        <c:numFmt formatCode="0%" sourceLinked="0"/>
        <c:majorTickMark val="out"/>
        <c:minorTickMark val="none"/>
        <c:tickLblPos val="nextTo"/>
        <c:spPr>
          <a:ln>
            <a:solidFill>
              <a:srgbClr val="E7E6E6"/>
            </a:solidFill>
            <a:prstDash val="solid"/>
            <a:round/>
          </a:ln>
        </c:spPr>
        <c:txPr>
          <a:bodyPr/>
          <a:p>
            <a:pPr algn="ctr">
              <a:defRPr sz="900" baseline="0">
                <a:solidFill>
                  <a:srgbClr val="595959"/>
                </a:solidFill>
                <a:latin typeface="Montserrat"/>
                <a:ea typeface="Montserrat"/>
                <a:cs typeface="Montserrat"/>
              </a:defRPr>
            </a:pPr>
          </a:p>
        </c:txPr>
        <c:crossAx val="156335232"/>
        <c:crosses val="autoZero"/>
        <c:crossBetween val="between"/>
      </c:valAx>
      <c:spPr>
        <a:noFill/>
        <a:ln>
          <a:noFill/>
          <a:round/>
        </a:ln>
        <a:effectLst/>
      </c:spPr>
    </c:plotArea>
    <c:plotVisOnly val="1"/>
    <c:dispBlanksAs val="gap"/>
  </c:chart>
  <c:spPr>
    <a:noFill/>
    <a:ln>
      <a:noFill/>
      <a:round/>
    </a:ln>
    <a:effectLst/>
  </c:spPr>
  <c:txPr xmlns:c="http://schemas.openxmlformats.org/drawingml/2006/chart">
    <a:bodyPr xmlns:a="http://schemas.openxmlformats.org/drawingml/2006/main"/>
    <a:lstStyle xmlns:a="http://schemas.openxmlformats.org/drawingml/2006/main"/>
    <a:p xmlns:a="http://schemas.openxmlformats.org/drawingml/2006/main">
      <a:pPr>
        <a:defRPr/>
      </a:pPr>
      <a:endParaRPr lang="en-US"/>
    </a:p>
  </c:txPr>
  <c:externalData r:id="rId1">
    <c:autoUpdate val="0"/>
  </c:externalData>
</c:chartSpace>
</file>

<file path=ppt/charts/chart35.xml><?xml version="1.0" encoding="utf-8"?>
<c:chartSpace xmlns:a="http://schemas.openxmlformats.org/drawingml/2006/main" xmlns:r="http://schemas.openxmlformats.org/officeDocument/2006/relationships" xmlns:c="http://schemas.openxmlformats.org/drawingml/2006/chart">
  <c:date1904 val="0"/>
  <c:roundedCorners val="0"/>
  <c:chart>
    <c:title>
      <c:layout/>
      <c:overlay val="0"/>
      <c:spPr>
        <a:ln>
          <a:noFill/>
          <a:round/>
        </a:ln>
      </c:spPr>
      <c:txPr>
        <a:bodyPr/>
        <a:lstStyle/>
        <a:p>
          <a:pPr>
            <a:defRPr b="1" sz="1860" baseline="0"/>
          </a:pPr>
        </a:p>
      </c:txPr>
    </c:title>
    <c:plotArea>
      <c:layout/>
      <c:barChart>
        <c:barDir val="col"/>
        <c:grouping val="clustered"/>
        <c:axId val="59983360"/>
        <c:axId val="57253888"/>
      </c:barChart>
      <c:catAx>
        <c:axId val="59983360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crossAx val="57253888"/>
        <c:crosses val="autoZero"/>
        <c:auto val="1"/>
        <c:lblAlgn val="ctr"/>
        <c:lblOffset val="100"/>
        <c:noMultiLvlLbl val="0"/>
      </c:catAx>
      <c:valAx>
        <c:axId val="57253888"/>
        <c:scaling>
          <c:orientation val="minMax"/>
        </c:scaling>
        <c:delete val="0"/>
        <c:axPos val="l"/>
        <c:majorGridlines/>
        <c:numFmt formatCode="General" sourceLinked="0"/>
        <c:majorTickMark val="out"/>
        <c:minorTickMark val="none"/>
        <c:tickLblPos val="nextTo"/>
        <c:crossAx val="59983360"/>
        <c:crosses val="autoZero"/>
        <c:crossBetween val="between"/>
      </c:valAx>
      <c:spPr>
        <a:solidFill>
          <a:srgbClr val="FFFFFF"/>
        </a:solidFill>
        <a:ln>
          <a:noFill/>
          <a:round/>
        </a:ln>
      </c:spPr>
    </c:plotArea>
    <c:legend>
      <c:legendPos val="r"/>
      <c:layout/>
      <c:overlay val="0"/>
      <c:spPr/>
    </c:legend>
    <c:plotVisOnly val="1"/>
    <c:dispBlanksAs val="gap"/>
  </c:chart>
  <c:spPr>
    <a:solidFill>
      <a:srgbClr val="FFFFFF"/>
    </a:solidFill>
  </c:spPr>
  <c:externalData r:id="rId1">
    <c:autoUpdate val="0"/>
  </c:externalData>
</c:chartSpace>
</file>

<file path=ppt/charts/chart36.xml><?xml version="1.0" encoding="utf-8"?>
<c:chartSpace xmlns:a="http://schemas.openxmlformats.org/drawingml/2006/main" xmlns:r="http://schemas.openxmlformats.org/officeDocument/2006/relationships" xmlns:c="http://schemas.openxmlformats.org/drawingml/2006/chart">
  <c:date1904 val="0"/>
  <c:roundedCorners val="0"/>
  <c:chart>
    <c:title>
      <c:layout/>
      <c:overlay val="0"/>
      <c:spPr>
        <a:ln>
          <a:noFill/>
          <a:round/>
        </a:ln>
      </c:spPr>
      <c:txPr>
        <a:bodyPr/>
        <a:lstStyle/>
        <a:p>
          <a:pPr>
            <a:defRPr b="1" sz="1860" baseline="0"/>
          </a:pPr>
        </a:p>
      </c:txPr>
    </c:title>
    <c:plotArea>
      <c:layout/>
      <c:barChart>
        <c:barDir val="col"/>
        <c:grouping val="clustered"/>
        <c:axId val="59983360"/>
        <c:axId val="57253888"/>
      </c:barChart>
      <c:catAx>
        <c:axId val="59983360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crossAx val="57253888"/>
        <c:crosses val="autoZero"/>
        <c:auto val="1"/>
        <c:lblAlgn val="ctr"/>
        <c:lblOffset val="100"/>
        <c:noMultiLvlLbl val="0"/>
      </c:catAx>
      <c:valAx>
        <c:axId val="57253888"/>
        <c:scaling>
          <c:orientation val="minMax"/>
        </c:scaling>
        <c:delete val="0"/>
        <c:axPos val="l"/>
        <c:majorGridlines/>
        <c:numFmt formatCode="General" sourceLinked="0"/>
        <c:majorTickMark val="out"/>
        <c:minorTickMark val="none"/>
        <c:tickLblPos val="nextTo"/>
        <c:crossAx val="59983360"/>
        <c:crosses val="autoZero"/>
        <c:crossBetween val="between"/>
      </c:valAx>
      <c:spPr>
        <a:solidFill>
          <a:srgbClr val="FFFFFF"/>
        </a:solidFill>
        <a:ln>
          <a:noFill/>
          <a:round/>
        </a:ln>
      </c:spPr>
    </c:plotArea>
    <c:legend>
      <c:legendPos val="r"/>
      <c:layout/>
      <c:overlay val="0"/>
      <c:spPr/>
    </c:legend>
    <c:plotVisOnly val="1"/>
    <c:dispBlanksAs val="gap"/>
  </c:chart>
  <c:spPr>
    <a:solidFill>
      <a:srgbClr val="FFFFFF"/>
    </a:solidFill>
  </c:spPr>
  <c:externalData r:id="rId1">
    <c:autoUpdate val="0"/>
  </c:externalData>
</c:chartSpace>
</file>

<file path=ppt/charts/chart37.xml><?xml version="1.0" encoding="utf-8"?>
<c:chartSpace xmlns:a="http://schemas.openxmlformats.org/drawingml/2006/main" xmlns:r="http://schemas.openxmlformats.org/officeDocument/2006/relationships" xmlns:c="http://schemas.openxmlformats.org/drawingml/2006/chart">
  <c:date1904 val="0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Latitude</c:v>
                </c:pt>
              </c:strCache>
            </c:strRef>
          </c:tx>
          <c:spPr>
            <a:solidFill>
              <a:srgbClr val="142561"/>
            </a:solidFill>
            <a:ln>
              <a:noFill/>
              <a:round/>
            </a:ln>
            <a:effectLst/>
          </c:spPr>
          <c:invertIfNegative val="0"/>
          <c:dLbls>
            <c:numFmt formatCode="0%" sourceLinked="0"/>
            <c:spPr>
              <a:noFill/>
              <a:ln>
                <a:noFill/>
                <a:round/>
              </a:ln>
              <a:effectLst/>
            </c:spPr>
            <c:txPr>
              <a:bodyPr/>
              <a:lstStyle/>
              <a:p>
                <a:pPr>
                  <a:defRPr b="0" sz="900" baseline="0">
                    <a:solidFill>
                      <a:srgbClr val="404040"/>
                    </a:solidFill>
                    <a:latin typeface="Montserrat"/>
                    <a:ea typeface="Montserrat"/>
                    <a:cs typeface="Montserrat"/>
                  </a:defRPr>
                </a:pPr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>
                      <a:solidFill>
                        <a:srgbClr val="A6A6A6"/>
                      </a:solidFill>
                      <a:prstDash val="solid"/>
                      <a:round/>
                    </a:ln>
                  </c:spPr>
                </c15:leaderLines>
              </c:ext>
            </c:extLst>
          </c:dLbls>
          <c:cat>
            <c:strRef>
              <c:f>'Sheet1'!$A$2:$A$21</c:f>
              <c:strCache>
                <c:ptCount val="20"/>
                <c:pt idx="0">
                  <c:v>Red Lion Bakewell DE451BT</c:v>
                </c:pt>
                <c:pt idx="1">
                  <c:v>Rutland Arms Hotel DE451BT</c:v>
                </c:pt>
                <c:pt idx="2">
                  <c:v>Taproom DE451GZ</c:v>
                </c:pt>
                <c:pt idx="3">
                  <c:v>Castle (Bakewell) DE451DU</c:v>
                </c:pt>
                <c:pt idx="4">
                  <c:v>Rajas DE451DS</c:v>
                </c:pt>
                <c:pt idx="5">
                  <c:v>The Manners DE451EP</c:v>
                </c:pt>
                <c:pt idx="6">
                  <c:v>Old Original Bakew DE451BT</c:v>
                </c:pt>
                <c:pt idx="7">
                  <c:v>Riverside Fish And Chi DE451EW</c:v>
                </c:pt>
                <c:pt idx="8">
                  <c:v>Bakewell Fish &amp; Chips DE451EW</c:v>
                </c:pt>
                <c:pt idx="9">
                  <c:v>Lovage DE451DS</c:v>
                </c:pt>
                <c:pt idx="10">
                  <c:v>Bloomers Of Bakewell DE451EU</c:v>
                </c:pt>
                <c:pt idx="11">
                  <c:v>Catch 32 DE451EE</c:v>
                </c:pt>
                <c:pt idx="12">
                  <c:v>Cornish Bakery Bakewell DE451EW</c:v>
                </c:pt>
                <c:pt idx="13">
                  <c:v>Lime Lounge Coffee House DE451DS</c:v>
                </c:pt>
                <c:pt idx="14">
                  <c:v>Piedaniel S Restaurant DE451BX</c:v>
                </c:pt>
                <c:pt idx="15">
                  <c:v>Gallery Cafe DE451ES</c:v>
                </c:pt>
                <c:pt idx="16">
                  <c:v>Bakewell Tart Comp DE451EE</c:v>
                </c:pt>
                <c:pt idx="17">
                  <c:v>Graze DE451EE</c:v>
                </c:pt>
                <c:pt idx="18">
                  <c:v>Proper Pasty Company B DE451EU</c:v>
                </c:pt>
                <c:pt idx="19">
                  <c:v>Farmers Feast DE451AH</c:v>
                </c:pt>
              </c:strCache>
            </c:strRef>
          </c:cat>
          <c:val>
            <c:numRef>
              <c:f>'Sheet1'!$F$2:$F$21</c:f>
              <c:numCache>
                <c:formatCode>General</c:formatCode>
                <c:ptCount val="20"/>
                <c:pt idx="0">
                  <c:v>0.4001</c:v>
                </c:pt>
                <c:pt idx="1">
                  <c:v>0.1188</c:v>
                </c:pt>
                <c:pt idx="2">
                  <c:v>0.1178</c:v>
                </c:pt>
                <c:pt idx="3">
                  <c:v>0.1035</c:v>
                </c:pt>
                <c:pt idx="4">
                  <c:v>0.0427</c:v>
                </c:pt>
                <c:pt idx="5">
                  <c:v>0.0383</c:v>
                </c:pt>
                <c:pt idx="6">
                  <c:v>0.0377</c:v>
                </c:pt>
                <c:pt idx="7">
                  <c:v>0.022</c:v>
                </c:pt>
                <c:pt idx="8">
                  <c:v>0.0202</c:v>
                </c:pt>
                <c:pt idx="9">
                  <c:v>0.0132</c:v>
                </c:pt>
                <c:pt idx="10">
                  <c:v>0.013</c:v>
                </c:pt>
                <c:pt idx="11">
                  <c:v>0.0111</c:v>
                </c:pt>
                <c:pt idx="12">
                  <c:v>0.0095</c:v>
                </c:pt>
                <c:pt idx="13">
                  <c:v>0.0094</c:v>
                </c:pt>
                <c:pt idx="14">
                  <c:v>0.0089</c:v>
                </c:pt>
                <c:pt idx="15">
                  <c:v>0.0087</c:v>
                </c:pt>
                <c:pt idx="16">
                  <c:v>0.0076</c:v>
                </c:pt>
                <c:pt idx="17">
                  <c:v>0.0064</c:v>
                </c:pt>
                <c:pt idx="18">
                  <c:v>0.0058</c:v>
                </c:pt>
                <c:pt idx="19">
                  <c:v>0.0044</c:v>
                </c:pt>
              </c:numCache>
            </c:numRef>
          </c:val>
          <c:shape val="box"/>
        </c:ser>
        <c:dLbls>
          <c:numFmt formatCode="General" sourceLinked="1"/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gapWidth val="219"/>
        <c:overlap val="-27"/>
        <c:axId val="156328160"/>
        <c:axId val="156329408"/>
      </c:barChart>
      <c:catAx>
        <c:axId val="156328160"/>
        <c:scaling>
          <c:orientation val="minMax"/>
        </c:scaling>
        <c:delete val="0"/>
        <c:axPos val="b"/>
        <c:numFmt formatCode="General" sourceLinked="0"/>
        <c:majorTickMark val="none"/>
        <c:minorTickMark val="none"/>
        <c:tickLblPos val="nextTo"/>
        <c:spPr>
          <a:ln>
            <a:solidFill>
              <a:srgbClr val="D9D9D9"/>
            </a:solidFill>
            <a:prstDash val="solid"/>
            <a:round/>
          </a:ln>
        </c:spPr>
        <c:txPr>
          <a:bodyPr rot="-1500000"/>
          <a:p>
            <a:pPr algn="ctr">
              <a:defRPr sz="700" baseline="0">
                <a:solidFill>
                  <a:srgbClr val="595959"/>
                </a:solidFill>
                <a:latin typeface="Montserrat"/>
                <a:ea typeface="Montserrat"/>
                <a:cs typeface="Montserrat"/>
              </a:defRPr>
            </a:pPr>
          </a:p>
        </c:txPr>
        <c:crossAx val="156329408"/>
        <c:crosses val="autoZero"/>
        <c:auto val="1"/>
        <c:lblAlgn val="ctr"/>
        <c:lblOffset val="100"/>
        <c:noMultiLvlLbl val="0"/>
      </c:catAx>
      <c:valAx>
        <c:axId val="156329408"/>
        <c:scaling>
          <c:orientation val="minMax"/>
        </c:scaling>
        <c:delete val="0"/>
        <c:axPos val="l"/>
        <c:numFmt formatCode="0%" sourceLinked="0"/>
        <c:majorTickMark val="out"/>
        <c:minorTickMark val="none"/>
        <c:tickLblPos val="nextTo"/>
        <c:spPr>
          <a:ln>
            <a:solidFill>
              <a:srgbClr val="E7E6E6"/>
            </a:solidFill>
            <a:prstDash val="solid"/>
            <a:round/>
          </a:ln>
        </c:spPr>
        <c:txPr>
          <a:bodyPr/>
          <a:p>
            <a:pPr algn="ctr">
              <a:defRPr sz="900" baseline="0">
                <a:solidFill>
                  <a:srgbClr val="595959"/>
                </a:solidFill>
                <a:latin typeface="Montserrat"/>
                <a:ea typeface="Montserrat"/>
                <a:cs typeface="Montserrat"/>
              </a:defRPr>
            </a:pPr>
          </a:p>
        </c:txPr>
        <c:crossAx val="156328160"/>
        <c:crosses val="autoZero"/>
        <c:crossBetween val="between"/>
      </c:valAx>
      <c:spPr>
        <a:noFill/>
        <a:ln>
          <a:noFill/>
          <a:round/>
        </a:ln>
        <a:effectLst/>
      </c:spPr>
    </c:plotArea>
    <c:plotVisOnly val="1"/>
    <c:dispBlanksAs val="gap"/>
  </c:chart>
  <c:spPr>
    <a:noFill/>
    <a:ln>
      <a:noFill/>
      <a:round/>
    </a:ln>
    <a:effectLst/>
  </c:spPr>
  <c:txPr xmlns:c="http://schemas.openxmlformats.org/drawingml/2006/chart">
    <a:bodyPr xmlns:a="http://schemas.openxmlformats.org/drawingml/2006/main"/>
    <a:lstStyle xmlns:a="http://schemas.openxmlformats.org/drawingml/2006/main"/>
    <a:p xmlns:a="http://schemas.openxmlformats.org/drawingml/2006/main">
      <a:pPr>
        <a:defRPr/>
      </a:pPr>
      <a:endParaRPr lang="en-US"/>
    </a:p>
  </c:txPr>
  <c:externalData r:id="rId1">
    <c:autoUpdate val="0"/>
  </c:externalData>
</c:chartSpace>
</file>

<file path=ppt/charts/chart38.xml><?xml version="1.0" encoding="utf-8"?>
<c:chartSpace xmlns:a="http://schemas.openxmlformats.org/drawingml/2006/main" xmlns:r="http://schemas.openxmlformats.org/officeDocument/2006/relationships" xmlns:c="http://schemas.openxmlformats.org/drawingml/2006/chart">
  <c:date1904 val="0"/>
  <c:roundedCorners val="0"/>
  <c:chart>
    <c:title>
      <c:layout/>
      <c:overlay val="0"/>
      <c:spPr>
        <a:ln>
          <a:noFill/>
          <a:round/>
        </a:ln>
      </c:spPr>
      <c:txPr>
        <a:bodyPr/>
        <a:lstStyle/>
        <a:p>
          <a:pPr>
            <a:defRPr b="1" sz="1860" baseline="0"/>
          </a:pPr>
        </a:p>
      </c:txPr>
    </c:title>
    <c:plotArea>
      <c:layout/>
      <c:barChart>
        <c:barDir val="col"/>
        <c:grouping val="clustered"/>
        <c:axId val="59983360"/>
        <c:axId val="57253888"/>
      </c:barChart>
      <c:catAx>
        <c:axId val="59983360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crossAx val="57253888"/>
        <c:crosses val="autoZero"/>
        <c:auto val="1"/>
        <c:lblAlgn val="ctr"/>
        <c:lblOffset val="100"/>
        <c:noMultiLvlLbl val="0"/>
      </c:catAx>
      <c:valAx>
        <c:axId val="57253888"/>
        <c:scaling>
          <c:orientation val="minMax"/>
        </c:scaling>
        <c:delete val="0"/>
        <c:axPos val="l"/>
        <c:majorGridlines/>
        <c:numFmt formatCode="General" sourceLinked="0"/>
        <c:majorTickMark val="out"/>
        <c:minorTickMark val="none"/>
        <c:tickLblPos val="nextTo"/>
        <c:crossAx val="59983360"/>
        <c:crosses val="autoZero"/>
        <c:crossBetween val="between"/>
      </c:valAx>
      <c:spPr>
        <a:solidFill>
          <a:srgbClr val="FFFFFF"/>
        </a:solidFill>
        <a:ln>
          <a:noFill/>
          <a:round/>
        </a:ln>
      </c:spPr>
    </c:plotArea>
    <c:legend>
      <c:legendPos val="r"/>
      <c:layout/>
      <c:overlay val="0"/>
      <c:spPr/>
    </c:legend>
    <c:plotVisOnly val="1"/>
    <c:dispBlanksAs val="gap"/>
  </c:chart>
  <c:spPr>
    <a:solidFill>
      <a:srgbClr val="FFFFFF"/>
    </a:solidFill>
  </c:spPr>
  <c:externalData r:id="rId1">
    <c:autoUpdate val="0"/>
  </c:externalData>
</c:chartSpace>
</file>

<file path=ppt/charts/chart39.xml><?xml version="1.0" encoding="utf-8"?>
<c:chartSpace xmlns:a="http://schemas.openxmlformats.org/drawingml/2006/main" xmlns:r="http://schemas.openxmlformats.org/officeDocument/2006/relationships" xmlns:c="http://schemas.openxmlformats.org/drawingml/2006/chart">
  <c:date1904 val="0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3058824550553441"/>
          <c:y val="0.042361057701551658"/>
          <c:w val="0.8554743443406283"/>
          <c:h val="0.65802974004499226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22/02/2023 - 14/02/2024</c:v>
                </c:pt>
              </c:strCache>
            </c:strRef>
          </c:tx>
          <c:spPr>
            <a:solidFill>
              <a:srgbClr val="142561"/>
            </a:solidFill>
            <a:ln>
              <a:noFill/>
              <a:round/>
            </a:ln>
            <a:effectLst/>
          </c:spPr>
          <c:invertIfNegative val="0"/>
          <c:dPt>
            <c:idx val="0"/>
            <c:bubble3D val="0"/>
            <c:invertIfNegative val="0"/>
            <c:spPr>
              <a:solidFill>
                <a:srgbClr val="142561"/>
              </a:solidFill>
              <a:ln>
                <a:noFill/>
                <a:round/>
              </a:ln>
              <a:effectLst/>
            </c:spPr>
          </c:dPt>
          <c:cat>
            <c:strRef>
              <c:f>'Sheet1'!$A$2:$A$21</c:f>
              <c:strCache>
                <c:ptCount val="20"/>
                <c:pt idx="0">
                  <c:v>Red Lion Bakewell DE451BT</c:v>
                </c:pt>
                <c:pt idx="1">
                  <c:v>Rutland Arms Hotel DE451BT</c:v>
                </c:pt>
                <c:pt idx="2">
                  <c:v>Old Original Bakew DE451BT</c:v>
                </c:pt>
                <c:pt idx="3">
                  <c:v>Graze DE451EE</c:v>
                </c:pt>
                <c:pt idx="4">
                  <c:v>Bloomers Of Bakewell DE451EU</c:v>
                </c:pt>
                <c:pt idx="5">
                  <c:v>Taproom DE451GZ</c:v>
                </c:pt>
                <c:pt idx="6">
                  <c:v>Gallery Cafe DE451ES</c:v>
                </c:pt>
                <c:pt idx="7">
                  <c:v>Lovage DE451DS</c:v>
                </c:pt>
                <c:pt idx="8">
                  <c:v>Riverside Fish And Chi DE451EW</c:v>
                </c:pt>
                <c:pt idx="9">
                  <c:v>Lime Lounge Coffee House DE451DS</c:v>
                </c:pt>
                <c:pt idx="10">
                  <c:v>Cornish Bakery Bakewell DE451EW</c:v>
                </c:pt>
                <c:pt idx="11">
                  <c:v>Bakewell Fish &amp; Chips DE451EW</c:v>
                </c:pt>
                <c:pt idx="12">
                  <c:v>Proper Pasty Company B DE451EU</c:v>
                </c:pt>
                <c:pt idx="13">
                  <c:v>Farmers Feast DE451AH</c:v>
                </c:pt>
                <c:pt idx="14">
                  <c:v>Piedaniel S Restaurant DE451BX</c:v>
                </c:pt>
                <c:pt idx="15">
                  <c:v>Bakewell Tart Comp DE451EE</c:v>
                </c:pt>
                <c:pt idx="16">
                  <c:v>Catch 32 DE451EE</c:v>
                </c:pt>
                <c:pt idx="17">
                  <c:v>The Manners DE451EP</c:v>
                </c:pt>
                <c:pt idx="18">
                  <c:v>Rajas DE451DS</c:v>
                </c:pt>
                <c:pt idx="19">
                  <c:v>Castle (Bakewell) DE451DU</c:v>
                </c:pt>
              </c:strCache>
            </c:strRef>
          </c:cat>
          <c:val>
            <c:numRef>
              <c:f>'Sheet1'!$B$2:$B$21</c:f>
              <c:numCache>
                <c:formatCode>General</c:formatCode>
                <c:ptCount val="20"/>
                <c:pt idx="0">
                  <c:v>0.2991</c:v>
                </c:pt>
                <c:pt idx="1">
                  <c:v>0.107</c:v>
                </c:pt>
                <c:pt idx="2">
                  <c:v>0.0273</c:v>
                </c:pt>
                <c:pt idx="3">
                  <c:v>0</c:v>
                </c:pt>
                <c:pt idx="4">
                  <c:v>0.0096</c:v>
                </c:pt>
                <c:pt idx="5">
                  <c:v>0.1338</c:v>
                </c:pt>
                <c:pt idx="6">
                  <c:v>0.0095</c:v>
                </c:pt>
                <c:pt idx="7">
                  <c:v>0.0114</c:v>
                </c:pt>
                <c:pt idx="8">
                  <c:v>0.0232</c:v>
                </c:pt>
                <c:pt idx="9">
                  <c:v>0.0085</c:v>
                </c:pt>
                <c:pt idx="10">
                  <c:v>0.0113</c:v>
                </c:pt>
                <c:pt idx="11">
                  <c:v>0.0237</c:v>
                </c:pt>
                <c:pt idx="12">
                  <c:v>0.0084</c:v>
                </c:pt>
                <c:pt idx="13">
                  <c:v>0.0117</c:v>
                </c:pt>
                <c:pt idx="14">
                  <c:v>0.0134</c:v>
                </c:pt>
                <c:pt idx="15">
                  <c:v>0.0139</c:v>
                </c:pt>
                <c:pt idx="16">
                  <c:v>0.0203</c:v>
                </c:pt>
                <c:pt idx="17">
                  <c:v>0.0485</c:v>
                </c:pt>
                <c:pt idx="18">
                  <c:v>0.0575</c:v>
                </c:pt>
                <c:pt idx="19">
                  <c:v>0.1608</c:v>
                </c:pt>
              </c:numCache>
            </c:numRef>
          </c:val>
          <c:shape val="box"/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29/01/2025 - 21/01/2026</c:v>
                </c:pt>
              </c:strCache>
            </c:strRef>
          </c:tx>
          <c:spPr>
            <a:solidFill>
              <a:srgbClr val="2EADE4"/>
            </a:solidFill>
            <a:ln>
              <a:noFill/>
              <a:round/>
            </a:ln>
            <a:effectLst/>
          </c:spPr>
          <c:invertIfNegative val="0"/>
          <c:dLbls>
            <c:numFmt formatCode="0%" sourceLinked="0"/>
            <c:spPr>
              <a:noFill/>
              <a:ln>
                <a:noFill/>
                <a:round/>
              </a:ln>
              <a:effectLst/>
            </c:spPr>
            <c:txPr>
              <a:bodyPr/>
              <a:lstStyle/>
              <a:p>
                <a:pPr>
                  <a:defRPr b="0" sz="900" baseline="0">
                    <a:solidFill>
                      <a:srgbClr val="404040"/>
                    </a:solidFill>
                    <a:latin typeface="Montserrat"/>
                    <a:ea typeface="Montserrat"/>
                    <a:cs typeface="Montserrat"/>
                  </a:defRPr>
                </a:pPr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>
                      <a:solidFill>
                        <a:srgbClr val="A6A6A6"/>
                      </a:solidFill>
                      <a:prstDash val="solid"/>
                      <a:round/>
                    </a:ln>
                  </c:spPr>
                </c15:leaderLines>
              </c:ext>
            </c:extLst>
          </c:dLbls>
          <c:cat>
            <c:strRef>
              <c:f>'Sheet1'!$A$2:$A$21</c:f>
              <c:strCache>
                <c:ptCount val="20"/>
                <c:pt idx="0">
                  <c:v>Red Lion Bakewell DE451BT</c:v>
                </c:pt>
                <c:pt idx="1">
                  <c:v>Rutland Arms Hotel DE451BT</c:v>
                </c:pt>
                <c:pt idx="2">
                  <c:v>Old Original Bakew DE451BT</c:v>
                </c:pt>
                <c:pt idx="3">
                  <c:v>Graze DE451EE</c:v>
                </c:pt>
                <c:pt idx="4">
                  <c:v>Bloomers Of Bakewell DE451EU</c:v>
                </c:pt>
                <c:pt idx="5">
                  <c:v>Taproom DE451GZ</c:v>
                </c:pt>
                <c:pt idx="6">
                  <c:v>Gallery Cafe DE451ES</c:v>
                </c:pt>
                <c:pt idx="7">
                  <c:v>Lovage DE451DS</c:v>
                </c:pt>
                <c:pt idx="8">
                  <c:v>Riverside Fish And Chi DE451EW</c:v>
                </c:pt>
                <c:pt idx="9">
                  <c:v>Lime Lounge Coffee House DE451DS</c:v>
                </c:pt>
                <c:pt idx="10">
                  <c:v>Cornish Bakery Bakewell DE451EW</c:v>
                </c:pt>
                <c:pt idx="11">
                  <c:v>Bakewell Fish &amp; Chips DE451EW</c:v>
                </c:pt>
                <c:pt idx="12">
                  <c:v>Proper Pasty Company B DE451EU</c:v>
                </c:pt>
                <c:pt idx="13">
                  <c:v>Farmers Feast DE451AH</c:v>
                </c:pt>
                <c:pt idx="14">
                  <c:v>Piedaniel S Restaurant DE451BX</c:v>
                </c:pt>
                <c:pt idx="15">
                  <c:v>Bakewell Tart Comp DE451EE</c:v>
                </c:pt>
                <c:pt idx="16">
                  <c:v>Catch 32 DE451EE</c:v>
                </c:pt>
                <c:pt idx="17">
                  <c:v>The Manners DE451EP</c:v>
                </c:pt>
                <c:pt idx="18">
                  <c:v>Rajas DE451DS</c:v>
                </c:pt>
                <c:pt idx="19">
                  <c:v>Castle (Bakewell) DE451DU</c:v>
                </c:pt>
              </c:strCache>
            </c:strRef>
          </c:cat>
          <c:val>
            <c:numRef>
              <c:f>'Sheet1'!$C$2:$C$21</c:f>
              <c:numCache>
                <c:formatCode>General</c:formatCode>
                <c:ptCount val="20"/>
                <c:pt idx="0">
                  <c:v>0.3539</c:v>
                </c:pt>
                <c:pt idx="1">
                  <c:v>0.1265</c:v>
                </c:pt>
                <c:pt idx="2">
                  <c:v>0.0372</c:v>
                </c:pt>
                <c:pt idx="3">
                  <c:v>0.0066</c:v>
                </c:pt>
                <c:pt idx="4">
                  <c:v>0.0129</c:v>
                </c:pt>
                <c:pt idx="5">
                  <c:v>0.1369</c:v>
                </c:pt>
                <c:pt idx="6">
                  <c:v>0.012</c:v>
                </c:pt>
                <c:pt idx="7">
                  <c:v>0.0135</c:v>
                </c:pt>
                <c:pt idx="8">
                  <c:v>0.0252</c:v>
                </c:pt>
                <c:pt idx="9">
                  <c:v>0.01</c:v>
                </c:pt>
                <c:pt idx="10">
                  <c:v>0.012</c:v>
                </c:pt>
                <c:pt idx="11">
                  <c:v>0.0227</c:v>
                </c:pt>
                <c:pt idx="12">
                  <c:v>0.0064</c:v>
                </c:pt>
                <c:pt idx="13">
                  <c:v>0.0086</c:v>
                </c:pt>
                <c:pt idx="14">
                  <c:v>0.0082</c:v>
                </c:pt>
                <c:pt idx="15">
                  <c:v>0.0077</c:v>
                </c:pt>
                <c:pt idx="16">
                  <c:v>0.0123</c:v>
                </c:pt>
                <c:pt idx="17">
                  <c:v>0.0372</c:v>
                </c:pt>
                <c:pt idx="18">
                  <c:v>0.0458</c:v>
                </c:pt>
                <c:pt idx="19">
                  <c:v>0.1034</c:v>
                </c:pt>
              </c:numCache>
            </c:numRef>
          </c:val>
          <c:shape val="box"/>
        </c:ser>
        <c:dLbls>
          <c:numFmt formatCode="General" sourceLinked="1"/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gapWidth val="219"/>
        <c:overlap val="-8"/>
        <c:axId val="1099973248"/>
        <c:axId val="1099974080"/>
      </c:barChart>
      <c:catAx>
        <c:axId val="1099973248"/>
        <c:scaling>
          <c:orientation val="minMax"/>
        </c:scaling>
        <c:delete val="0"/>
        <c:axPos val="b"/>
        <c:numFmt formatCode="General" sourceLinked="0"/>
        <c:majorTickMark val="none"/>
        <c:minorTickMark val="none"/>
        <c:tickLblPos val="nextTo"/>
        <c:spPr>
          <a:ln>
            <a:solidFill>
              <a:srgbClr val="D9D9D9"/>
            </a:solidFill>
            <a:prstDash val="solid"/>
            <a:round/>
          </a:ln>
        </c:spPr>
        <c:txPr>
          <a:bodyPr rot="-1500000"/>
          <a:p>
            <a:pPr algn="ctr">
              <a:defRPr sz="700" baseline="0">
                <a:solidFill>
                  <a:srgbClr val="595959"/>
                </a:solidFill>
                <a:latin typeface="Montserrat"/>
                <a:ea typeface="Montserrat"/>
                <a:cs typeface="Montserrat"/>
              </a:defRPr>
            </a:pPr>
          </a:p>
        </c:txPr>
        <c:crossAx val="1099974080"/>
        <c:crosses val="autoZero"/>
        <c:auto val="1"/>
        <c:lblAlgn val="ctr"/>
        <c:lblOffset val="100"/>
        <c:noMultiLvlLbl val="0"/>
      </c:catAx>
      <c:valAx>
        <c:axId val="1099974080"/>
        <c:scaling>
          <c:orientation val="minMax"/>
        </c:scaling>
        <c:delete val="0"/>
        <c:axPos val="l"/>
        <c:numFmt formatCode="0%" sourceLinked="0"/>
        <c:majorTickMark val="out"/>
        <c:minorTickMark val="none"/>
        <c:tickLblPos val="nextTo"/>
        <c:spPr>
          <a:ln>
            <a:solidFill>
              <a:srgbClr val="E7E6E6"/>
            </a:solidFill>
            <a:prstDash val="solid"/>
            <a:round/>
          </a:ln>
        </c:spPr>
        <c:txPr>
          <a:bodyPr/>
          <a:p>
            <a:pPr algn="ctr">
              <a:defRPr sz="900" baseline="0">
                <a:solidFill>
                  <a:srgbClr val="595959"/>
                </a:solidFill>
                <a:latin typeface="Montserrat"/>
                <a:ea typeface="Montserrat"/>
                <a:cs typeface="Montserrat"/>
              </a:defRPr>
            </a:pPr>
          </a:p>
        </c:txPr>
        <c:crossAx val="1099973248"/>
        <c:crosses val="autoZero"/>
        <c:crossBetween val="between"/>
      </c:valAx>
      <c:spPr>
        <a:noFill/>
        <a:ln>
          <a:noFill/>
          <a:round/>
        </a:ln>
        <a:effectLst/>
      </c:spPr>
    </c:plotArea>
    <c:legend>
      <c:legendPos val="b"/>
      <c:layout>
        <c:manualLayout>
          <c:xMode val="edge"/>
          <c:yMode val="edge"/>
          <c:x val="0.0050681491468499212"/>
          <c:y val="0.90038322694149087"/>
          <c:w val="0.41754724409448812"/>
          <c:h val="0.099616699630498448"/>
        </c:manualLayout>
      </c:layout>
      <c:overlay val="0"/>
      <c:spPr>
        <a:noFill/>
        <a:ln>
          <a:noFill/>
          <a:round/>
        </a:ln>
        <a:effectLst/>
      </c:spPr>
      <c:txPr>
        <a:bodyPr/>
        <a:lstStyle/>
        <a:p>
          <a:pPr>
            <a:defRPr b="0" sz="800" baseline="0">
              <a:solidFill>
                <a:srgbClr val="595959"/>
              </a:solidFill>
              <a:latin typeface="Montserrat"/>
              <a:ea typeface="Montserrat"/>
              <a:cs typeface="Montserrat"/>
            </a:defRPr>
          </a:pPr>
        </a:p>
      </c:txPr>
    </c:legend>
    <c:plotVisOnly val="1"/>
    <c:dispBlanksAs val="gap"/>
  </c:chart>
  <c:spPr>
    <a:noFill/>
    <a:ln>
      <a:noFill/>
      <a:round/>
    </a:ln>
    <a:effectLst/>
  </c:spPr>
  <c:txPr xmlns:c="http://schemas.openxmlformats.org/drawingml/2006/chart">
    <a:bodyPr xmlns:a="http://schemas.openxmlformats.org/drawingml/2006/main"/>
    <a:lstStyle xmlns:a="http://schemas.openxmlformats.org/drawingml/2006/main"/>
    <a:p xmlns:a="http://schemas.openxmlformats.org/drawingml/2006/main">
      <a:pPr>
        <a:defRPr/>
      </a:pPr>
      <a:endParaRPr lang="en-US"/>
    </a:p>
  </c:txPr>
  <c:externalData r:id="rId1">
    <c:autoUpdate val="0"/>
  </c:externalData>
</c:chartSpace>
</file>

<file path=ppt/charts/chart40.xml><?xml version="1.0" encoding="utf-8"?>
<c:chartSpace xmlns:a="http://schemas.openxmlformats.org/drawingml/2006/main" xmlns:r="http://schemas.openxmlformats.org/officeDocument/2006/relationships" xmlns:c="http://schemas.openxmlformats.org/drawingml/2006/chart">
  <c:date1904 val="0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2795728120525421"/>
          <c:y val="0.090272246991608"/>
          <c:w val="0.85810532227926073"/>
          <c:h val="0.819455506016784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Series1</c:v>
                </c:pt>
              </c:strCache>
            </c:strRef>
          </c:tx>
          <c:spPr>
            <a:solidFill>
              <a:srgbClr val="4FC042"/>
            </a:solidFill>
            <a:ln>
              <a:noFill/>
              <a:round/>
            </a:ln>
            <a:effectLst/>
          </c:spPr>
          <c:invertIfNegative val="1"/>
          <c:dLbls>
            <c:numFmt formatCode="0%" sourceLinked="0"/>
            <c:spPr>
              <a:noFill/>
              <a:ln>
                <a:noFill/>
                <a:round/>
              </a:ln>
              <a:effectLst/>
            </c:spPr>
            <c:txPr>
              <a:bodyPr/>
              <a:lstStyle/>
              <a:p>
                <a:pPr>
                  <a:defRPr b="0" sz="900" baseline="0">
                    <a:solidFill>
                      <a:srgbClr val="404040"/>
                    </a:solidFill>
                    <a:latin typeface="Montserrat"/>
                    <a:ea typeface="Montserrat"/>
                    <a:cs typeface="Montserrat"/>
                  </a:defRPr>
                </a:pPr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>
                      <a:solidFill>
                        <a:srgbClr val="A6A6A6"/>
                      </a:solidFill>
                      <a:prstDash val="solid"/>
                      <a:round/>
                    </a:ln>
                  </c:spPr>
                </c15:leaderLines>
              </c:ext>
            </c:extLst>
          </c:dLbls>
          <c:cat>
            <c:strRef>
              <c:f>'Sheet1'!$A$2:$A$3</c:f>
              <c:strCache>
                <c:ptCount val="2"/>
                <c:pt idx="0">
                  <c:v>Red Lion Bakewell DE451BT</c:v>
                </c:pt>
                <c:pt idx="1">
                  <c:v>Rutland Arms Hotel DE451BT</c:v>
                </c:pt>
              </c:strCache>
            </c:strRef>
          </c:cat>
          <c:val>
            <c:numRef>
              <c:f>'Sheet1'!$D$2:$D$21</c:f>
              <c:numCache>
                <c:formatCode>General</c:formatCode>
                <c:ptCount val="20"/>
                <c:pt idx="0">
                  <c:v>0.0548</c:v>
                </c:pt>
                <c:pt idx="1">
                  <c:v>0.0195</c:v>
                </c:pt>
                <c:pt idx="2">
                  <c:v>0.0099</c:v>
                </c:pt>
                <c:pt idx="3">
                  <c:v>0.0066</c:v>
                </c:pt>
                <c:pt idx="4">
                  <c:v>0.0033</c:v>
                </c:pt>
                <c:pt idx="5">
                  <c:v>0.0031</c:v>
                </c:pt>
                <c:pt idx="6">
                  <c:v>0.0025</c:v>
                </c:pt>
                <c:pt idx="7">
                  <c:v>0.0021</c:v>
                </c:pt>
                <c:pt idx="8">
                  <c:v>0.002</c:v>
                </c:pt>
                <c:pt idx="9">
                  <c:v>0.0015</c:v>
                </c:pt>
                <c:pt idx="10">
                  <c:v>0.0007</c:v>
                </c:pt>
                <c:pt idx="11">
                  <c:v>-0.001</c:v>
                </c:pt>
                <c:pt idx="12">
                  <c:v>-0.002</c:v>
                </c:pt>
                <c:pt idx="13">
                  <c:v>-0.0031</c:v>
                </c:pt>
                <c:pt idx="14">
                  <c:v>-0.0052</c:v>
                </c:pt>
                <c:pt idx="15">
                  <c:v>-0.0062</c:v>
                </c:pt>
                <c:pt idx="16">
                  <c:v>-0.008</c:v>
                </c:pt>
                <c:pt idx="17">
                  <c:v>-0.0113</c:v>
                </c:pt>
                <c:pt idx="18">
                  <c:v>-0.0117</c:v>
                </c:pt>
                <c:pt idx="19">
                  <c:v>-0.0574</c:v>
                </c:pt>
              </c:numCache>
            </c:numRef>
          </c:val>
          <c:shape val="box"/>
          <c:extLst>
            <c:ext xmlns:c14="http://schemas.microsoft.com/office/drawing/2007/8/2/chart" uri="{6F2FDCE9-48DA-4B69-8628-5D25D57E5C99}">
              <c14:invertSolidFillFmt>
                <c14:spPr xmlns:c14="http://schemas.microsoft.com/office/drawing/2007/8/2/chart">
                  <a:solidFill>
                    <a:srgbClr val="C04242"/>
                  </a:solidFill>
                  <a:ln>
                    <a:noFill/>
                    <a:round/>
                  </a:ln>
                </c14:spPr>
              </c14:invertSolidFillFmt>
            </c:ext>
          </c:extLst>
        </c:ser>
        <c:dLbls>
          <c:numFmt formatCode="General" sourceLinked="1"/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gapWidth val="219"/>
        <c:overlap val="-27"/>
        <c:axId val="156335232"/>
        <c:axId val="156333984"/>
      </c:barChart>
      <c:catAx>
        <c:axId val="156335232"/>
        <c:scaling>
          <c:orientation val="minMax"/>
        </c:scaling>
        <c:delete val="1"/>
        <c:axPos val="b"/>
        <c:numFmt formatCode="General" sourceLinked="0"/>
        <c:majorTickMark val="none"/>
        <c:minorTickMark val="none"/>
        <c:tickLblPos val="nextTo"/>
        <c:crossAx val="156333984"/>
        <c:crosses val="autoZero"/>
        <c:auto val="1"/>
        <c:lblAlgn val="ctr"/>
        <c:lblOffset val="100"/>
        <c:noMultiLvlLbl val="0"/>
      </c:catAx>
      <c:valAx>
        <c:axId val="156333984"/>
        <c:scaling>
          <c:orientation val="minMax"/>
        </c:scaling>
        <c:delete val="0"/>
        <c:axPos val="l"/>
        <c:numFmt formatCode="0%" sourceLinked="0"/>
        <c:majorTickMark val="out"/>
        <c:minorTickMark val="none"/>
        <c:tickLblPos val="nextTo"/>
        <c:spPr>
          <a:ln>
            <a:solidFill>
              <a:srgbClr val="E7E6E6"/>
            </a:solidFill>
            <a:prstDash val="solid"/>
            <a:round/>
          </a:ln>
        </c:spPr>
        <c:txPr>
          <a:bodyPr/>
          <a:p>
            <a:pPr algn="ctr">
              <a:defRPr sz="900" baseline="0">
                <a:solidFill>
                  <a:srgbClr val="595959"/>
                </a:solidFill>
                <a:latin typeface="Montserrat"/>
                <a:ea typeface="Montserrat"/>
                <a:cs typeface="Montserrat"/>
              </a:defRPr>
            </a:pPr>
          </a:p>
        </c:txPr>
        <c:crossAx val="156335232"/>
        <c:crosses val="autoZero"/>
        <c:crossBetween val="between"/>
      </c:valAx>
      <c:spPr>
        <a:noFill/>
        <a:ln>
          <a:noFill/>
          <a:round/>
        </a:ln>
        <a:effectLst/>
      </c:spPr>
    </c:plotArea>
    <c:plotVisOnly val="1"/>
    <c:dispBlanksAs val="gap"/>
  </c:chart>
  <c:spPr>
    <a:noFill/>
    <a:ln>
      <a:noFill/>
      <a:round/>
    </a:ln>
    <a:effectLst/>
  </c:spPr>
  <c:txPr xmlns:c="http://schemas.openxmlformats.org/drawingml/2006/chart">
    <a:bodyPr xmlns:a="http://schemas.openxmlformats.org/drawingml/2006/main"/>
    <a:lstStyle xmlns:a="http://schemas.openxmlformats.org/drawingml/2006/main"/>
    <a:p xmlns:a="http://schemas.openxmlformats.org/drawingml/2006/main">
      <a:pPr>
        <a:defRPr/>
      </a:pPr>
      <a:endParaRPr lang="en-US"/>
    </a:p>
  </c:txPr>
  <c:externalData r:id="rId1">
    <c:autoUpdate val="0"/>
  </c:externalData>
</c:chartSpace>
</file>

<file path=ppt/charts/chart41.xml><?xml version="1.0" encoding="utf-8"?>
<c:chartSpace xmlns:a="http://schemas.openxmlformats.org/drawingml/2006/main" xmlns:r="http://schemas.openxmlformats.org/officeDocument/2006/relationships" xmlns:c="http://schemas.openxmlformats.org/drawingml/2006/chart">
  <c:date1904 val="0"/>
  <c:roundedCorners val="0"/>
  <c:chart>
    <c:title>
      <c:layout/>
      <c:overlay val="0"/>
      <c:spPr>
        <a:ln>
          <a:noFill/>
          <a:round/>
        </a:ln>
      </c:spPr>
      <c:txPr>
        <a:bodyPr/>
        <a:lstStyle/>
        <a:p>
          <a:pPr>
            <a:defRPr b="1" sz="1860" baseline="0"/>
          </a:pPr>
        </a:p>
      </c:txPr>
    </c:title>
    <c:plotArea>
      <c:layout/>
      <c:barChart>
        <c:barDir val="col"/>
        <c:grouping val="clustered"/>
        <c:axId val="59983360"/>
        <c:axId val="57253888"/>
      </c:barChart>
      <c:catAx>
        <c:axId val="59983360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crossAx val="57253888"/>
        <c:crosses val="autoZero"/>
        <c:auto val="1"/>
        <c:lblAlgn val="ctr"/>
        <c:lblOffset val="100"/>
        <c:noMultiLvlLbl val="0"/>
      </c:catAx>
      <c:valAx>
        <c:axId val="57253888"/>
        <c:scaling>
          <c:orientation val="minMax"/>
        </c:scaling>
        <c:delete val="0"/>
        <c:axPos val="l"/>
        <c:majorGridlines/>
        <c:numFmt formatCode="General" sourceLinked="0"/>
        <c:majorTickMark val="out"/>
        <c:minorTickMark val="none"/>
        <c:tickLblPos val="nextTo"/>
        <c:crossAx val="59983360"/>
        <c:crosses val="autoZero"/>
        <c:crossBetween val="between"/>
      </c:valAx>
      <c:spPr>
        <a:solidFill>
          <a:srgbClr val="FFFFFF"/>
        </a:solidFill>
        <a:ln>
          <a:noFill/>
          <a:round/>
        </a:ln>
      </c:spPr>
    </c:plotArea>
    <c:legend>
      <c:legendPos val="r"/>
      <c:layout/>
      <c:overlay val="0"/>
      <c:spPr/>
    </c:legend>
    <c:plotVisOnly val="1"/>
    <c:dispBlanksAs val="gap"/>
  </c:chart>
  <c:spPr>
    <a:solidFill>
      <a:srgbClr val="FFFFFF"/>
    </a:solidFill>
  </c:spPr>
  <c:externalData r:id="rId1">
    <c:autoUpdate val="0"/>
  </c:externalData>
</c:chartSpace>
</file>

<file path=ppt/charts/chart42.xml><?xml version="1.0" encoding="utf-8"?>
<c:chartSpace xmlns:a="http://schemas.openxmlformats.org/drawingml/2006/main" xmlns:r="http://schemas.openxmlformats.org/officeDocument/2006/relationships" xmlns:c="http://schemas.openxmlformats.org/drawingml/2006/chart">
  <c:date1904 val="0"/>
  <c:roundedCorners val="0"/>
  <c:chart>
    <c:title>
      <c:layout/>
      <c:overlay val="0"/>
      <c:spPr>
        <a:ln>
          <a:noFill/>
          <a:round/>
        </a:ln>
      </c:spPr>
      <c:txPr>
        <a:bodyPr/>
        <a:lstStyle/>
        <a:p>
          <a:pPr>
            <a:defRPr b="1" sz="1860" baseline="0"/>
          </a:pPr>
        </a:p>
      </c:txPr>
    </c:title>
    <c:plotArea>
      <c:layout/>
      <c:barChart>
        <c:barDir val="col"/>
        <c:grouping val="clustered"/>
        <c:axId val="59983360"/>
        <c:axId val="57253888"/>
      </c:barChart>
      <c:catAx>
        <c:axId val="59983360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crossAx val="57253888"/>
        <c:crosses val="autoZero"/>
        <c:auto val="1"/>
        <c:lblAlgn val="ctr"/>
        <c:lblOffset val="100"/>
        <c:noMultiLvlLbl val="0"/>
      </c:catAx>
      <c:valAx>
        <c:axId val="57253888"/>
        <c:scaling>
          <c:orientation val="minMax"/>
        </c:scaling>
        <c:delete val="0"/>
        <c:axPos val="l"/>
        <c:majorGridlines/>
        <c:numFmt formatCode="General" sourceLinked="0"/>
        <c:majorTickMark val="out"/>
        <c:minorTickMark val="none"/>
        <c:tickLblPos val="nextTo"/>
        <c:crossAx val="59983360"/>
        <c:crosses val="autoZero"/>
        <c:crossBetween val="between"/>
      </c:valAx>
      <c:spPr>
        <a:solidFill>
          <a:srgbClr val="FFFFFF"/>
        </a:solidFill>
        <a:ln>
          <a:noFill/>
          <a:round/>
        </a:ln>
      </c:spPr>
    </c:plotArea>
    <c:legend>
      <c:legendPos val="r"/>
      <c:layout/>
      <c:overlay val="0"/>
      <c:spPr/>
    </c:legend>
    <c:plotVisOnly val="1"/>
    <c:dispBlanksAs val="gap"/>
  </c:chart>
  <c:spPr>
    <a:solidFill>
      <a:srgbClr val="FFFFFF"/>
    </a:solidFill>
  </c:spPr>
  <c:externalData r:id="rId1">
    <c:autoUpdate val="0"/>
  </c:externalData>
</c:chartSpace>
</file>

<file path=ppt/charts/chart43.xml><?xml version="1.0" encoding="utf-8"?>
<c:chartSpace xmlns:a="http://schemas.openxmlformats.org/drawingml/2006/main" xmlns:r="http://schemas.openxmlformats.org/officeDocument/2006/relationships" xmlns:c="http://schemas.openxmlformats.org/drawingml/2006/chart">
  <c:date1904 val="0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097195164974607409"/>
          <c:y val="0.028981141881795684"/>
          <c:w val="0.87665894018354529"/>
          <c:h val="0.78062654563680078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spPr>
            <a:solidFill>
              <a:srgbClr val="142561"/>
            </a:solidFill>
            <a:ln>
              <a:noFill/>
              <a:round/>
            </a:ln>
            <a:effectLst/>
          </c:spPr>
          <c:invertIfNegative val="0"/>
          <c:cat>
            <c:strRef>
              <c:f>'Sheet1'!$A$2:$A$6</c:f>
              <c:strCache>
                <c:ptCount val="5"/>
                <c:pt idx="0">
                  <c:v>Fireside Town &amp; City</c:v>
                </c:pt>
                <c:pt idx="1">
                  <c:v>Fireside Collection</c:v>
                </c:pt>
                <c:pt idx="2">
                  <c:v>Mighty Local</c:v>
                </c:pt>
                <c:pt idx="3">
                  <c:v>Our Local</c:v>
                </c:pt>
                <c:pt idx="4">
                  <c:v>Fireside Inns</c:v>
                </c:pt>
              </c:strCache>
            </c:strRef>
          </c:cat>
          <c:val>
            <c:numRef>
              <c:f>'Sheet1'!$B$2:$B$6</c:f>
              <c:numCache>
                <c:formatCode>General</c:formatCode>
                <c:ptCount val="5"/>
                <c:pt idx="0">
                  <c:v>0.449601571956791</c:v>
                </c:pt>
                <c:pt idx="1">
                  <c:v>0.588452026536833</c:v>
                </c:pt>
                <c:pt idx="2">
                  <c:v>0.525359012267777</c:v>
                </c:pt>
                <c:pt idx="3">
                  <c:v>0.928677699921713</c:v>
                </c:pt>
                <c:pt idx="4">
                  <c:v>0.862657524688053</c:v>
                </c:pt>
              </c:numCache>
            </c:numRef>
          </c:val>
          <c:shape val="box"/>
        </c:ser>
        <c:dLbls>
          <c:numFmt formatCode="General" sourceLinked="1"/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gapWidth val="219"/>
        <c:overlap val="-27"/>
        <c:axId val="465310496"/>
        <c:axId val="674494656"/>
      </c:barChart>
      <c:lineChart>
        <c:grouping val="standard"/>
        <c:varyColors val="0"/>
        <c:ser>
          <c:idx val="1"/>
          <c:order val="1"/>
          <c:tx>
            <c:strRef>
              <c:f>Sheet1!$C$1</c:f>
              <c:strCache>
                <c:ptCount val="1"/>
                <c:pt idx="0">
                  <c:v>OK Match</c:v>
                </c:pt>
              </c:strCache>
            </c:strRef>
          </c:tx>
          <c:spPr>
            <a:ln w="25400">
              <a:solidFill>
                <a:srgbClr val="4FC042"/>
              </a:solidFill>
              <a:prstDash val="solid"/>
              <a:round/>
            </a:ln>
            <a:effectLst/>
          </c:spPr>
          <c:marker>
            <c:symbol val="none"/>
          </c:marker>
          <c:cat>
            <c:strRef>
              <c:f>'Sheet1'!$A$2:$A$6</c:f>
              <c:strCache>
                <c:ptCount val="5"/>
                <c:pt idx="0">
                  <c:v>Fireside Town &amp; City</c:v>
                </c:pt>
                <c:pt idx="1">
                  <c:v>Fireside Collection</c:v>
                </c:pt>
                <c:pt idx="2">
                  <c:v>Mighty Local</c:v>
                </c:pt>
                <c:pt idx="3">
                  <c:v>Our Local</c:v>
                </c:pt>
                <c:pt idx="4">
                  <c:v>Fireside Inns</c:v>
                </c:pt>
              </c:strCache>
            </c:strRef>
          </c:cat>
          <c:val>
            <c:numRef>
              <c:f>'Sheet1'!$C$2:$C$6</c:f>
              <c:numCache>
                <c:formatCode>General</c:formatCode>
                <c:ptCount val="5"/>
                <c:pt idx="0">
                  <c:v>0.7</c:v>
                </c:pt>
                <c:pt idx="1">
                  <c:v>0.7</c:v>
                </c:pt>
                <c:pt idx="2">
                  <c:v>0.7</c:v>
                </c:pt>
                <c:pt idx="3">
                  <c:v>0.7</c:v>
                </c:pt>
                <c:pt idx="4">
                  <c:v>0.7</c:v>
                </c:pt>
              </c:numCache>
            </c:numRef>
          </c:val>
          <c:smooth val="0"/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Perfect Match</c:v>
                </c:pt>
              </c:strCache>
            </c:strRef>
          </c:tx>
          <c:spPr>
            <a:ln w="25400">
              <a:solidFill>
                <a:srgbClr val="FDBC05"/>
              </a:solidFill>
              <a:prstDash val="solid"/>
              <a:round/>
            </a:ln>
            <a:effectLst/>
          </c:spPr>
          <c:marker>
            <c:symbol val="none"/>
          </c:marker>
          <c:cat>
            <c:strRef>
              <c:f>'Sheet1'!$A$2:$A$6</c:f>
              <c:strCache>
                <c:ptCount val="5"/>
                <c:pt idx="0">
                  <c:v>Fireside Town &amp; City</c:v>
                </c:pt>
                <c:pt idx="1">
                  <c:v>Fireside Collection</c:v>
                </c:pt>
                <c:pt idx="2">
                  <c:v>Mighty Local</c:v>
                </c:pt>
                <c:pt idx="3">
                  <c:v>Our Local</c:v>
                </c:pt>
                <c:pt idx="4">
                  <c:v>Fireside Inns</c:v>
                </c:pt>
              </c:strCache>
            </c:strRef>
          </c:cat>
          <c:val>
            <c:numRef>
              <c:f>'Sheet1'!$D$2:$D$6</c:f>
              <c:numCache>
                <c:formatCode>General</c:formatCode>
                <c:ptCount val="5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1</c:v>
                </c:pt>
                <c:pt idx="4">
                  <c:v>1</c:v>
                </c:pt>
              </c:numCache>
            </c:numRef>
          </c:val>
          <c:smooth val="0"/>
        </c:ser>
        <c:dLbls>
          <c:numFmt formatCode="General" sourceLinked="1"/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axId val="465310496"/>
        <c:axId val="674494656"/>
      </c:lineChart>
      <c:catAx>
        <c:axId val="465310496"/>
        <c:scaling>
          <c:orientation val="minMax"/>
        </c:scaling>
        <c:delete val="0"/>
        <c:axPos val="b"/>
        <c:numFmt formatCode="General" sourceLinked="0"/>
        <c:majorTickMark val="none"/>
        <c:minorTickMark val="none"/>
        <c:tickLblPos val="nextTo"/>
        <c:spPr>
          <a:ln>
            <a:solidFill>
              <a:srgbClr val="D9D9D9"/>
            </a:solidFill>
            <a:prstDash val="solid"/>
            <a:round/>
          </a:ln>
        </c:spPr>
        <c:txPr>
          <a:bodyPr rot="-1500000"/>
          <a:p>
            <a:pPr algn="ctr">
              <a:defRPr sz="700" baseline="0">
                <a:solidFill>
                  <a:srgbClr val="595959"/>
                </a:solidFill>
                <a:latin typeface="Montserrat"/>
                <a:ea typeface="Montserrat"/>
                <a:cs typeface="Montserrat"/>
              </a:defRPr>
            </a:pPr>
          </a:p>
        </c:txPr>
        <c:crossAx val="674494656"/>
        <c:crosses val="autoZero"/>
        <c:auto val="1"/>
        <c:lblAlgn val="ctr"/>
        <c:lblOffset val="100"/>
        <c:noMultiLvlLbl val="0"/>
      </c:catAx>
      <c:valAx>
        <c:axId val="674494656"/>
        <c:scaling>
          <c:orientation val="minMax"/>
        </c:scaling>
        <c:delete val="0"/>
        <c:axPos val="l"/>
        <c:majorGridlines>
          <c:spPr>
            <a:ln>
              <a:solidFill>
                <a:srgbClr val="D9D9D9"/>
              </a:solidFill>
              <a:prstDash val="solid"/>
              <a:round/>
            </a:ln>
          </c:spPr>
        </c:majorGridlines>
        <c:numFmt formatCode="0%" sourceLinked="0"/>
        <c:majorTickMark val="none"/>
        <c:minorTickMark val="none"/>
        <c:tickLblPos val="nextTo"/>
        <c:spPr>
          <a:ln>
            <a:noFill/>
            <a:round/>
          </a:ln>
        </c:spPr>
        <c:txPr>
          <a:bodyPr/>
          <a:p>
            <a:pPr algn="ctr">
              <a:defRPr sz="900" baseline="0">
                <a:solidFill>
                  <a:srgbClr val="595959"/>
                </a:solidFill>
                <a:latin typeface="Montserrat"/>
                <a:ea typeface="Montserrat"/>
                <a:cs typeface="Montserrat"/>
              </a:defRPr>
            </a:pPr>
          </a:p>
        </c:txPr>
        <c:crossAx val="465310496"/>
        <c:crosses val="autoZero"/>
        <c:crossBetween val="between"/>
      </c:valAx>
      <c:spPr>
        <a:noFill/>
        <a:ln>
          <a:noFill/>
          <a:round/>
        </a:ln>
        <a:effectLst/>
      </c:spPr>
    </c:plotArea>
    <c:legend>
      <c:legendPos val="b"/>
      <c:legendEntry>
        <c:idx val="0"/>
        <c:delete val="1"/>
      </c:legendEntry>
      <c:layout>
        <c:manualLayout>
          <c:xMode val="edge"/>
          <c:yMode val="edge"/>
          <c:x val="0.2875835073117734"/>
          <c:y val="0.91744133071755041"/>
          <c:w val="0.42245608584537614"/>
          <c:h val="0.04376182361874574"/>
        </c:manualLayout>
      </c:layout>
      <c:overlay val="0"/>
      <c:spPr>
        <a:noFill/>
        <a:ln>
          <a:noFill/>
          <a:round/>
        </a:ln>
        <a:effectLst/>
      </c:spPr>
      <c:txPr>
        <a:bodyPr/>
        <a:lstStyle/>
        <a:p>
          <a:pPr>
            <a:defRPr b="0" sz="800" baseline="0">
              <a:solidFill>
                <a:srgbClr val="595959"/>
              </a:solidFill>
              <a:latin typeface="Montserrat"/>
              <a:ea typeface="Montserrat"/>
              <a:cs typeface="Montserrat"/>
            </a:defRPr>
          </a:pPr>
        </a:p>
      </c:txPr>
    </c:legend>
    <c:plotVisOnly val="1"/>
    <c:dispBlanksAs val="gap"/>
  </c:chart>
  <c:spPr>
    <a:noFill/>
    <a:ln>
      <a:noFill/>
      <a:round/>
    </a:ln>
    <a:effectLst/>
  </c:spPr>
  <c:txPr xmlns:c="http://schemas.openxmlformats.org/drawingml/2006/chart">
    <a:bodyPr xmlns:a="http://schemas.openxmlformats.org/drawingml/2006/main"/>
    <a:lstStyle xmlns:a="http://schemas.openxmlformats.org/drawingml/2006/main"/>
    <a:p xmlns:a="http://schemas.openxmlformats.org/drawingml/2006/main">
      <a:pPr>
        <a:defRPr/>
      </a:pPr>
      <a:endParaRPr lang="en-US"/>
    </a:p>
  </c:txPr>
  <c:externalData r:id="rId1">
    <c:autoUpdate val="0"/>
  </c:externalData>
</c:chartSpace>
</file>

<file path=ppt/charts/chart44.xml><?xml version="1.0" encoding="utf-8"?>
<c:chartSpace xmlns:a="http://schemas.openxmlformats.org/drawingml/2006/main" xmlns:r="http://schemas.openxmlformats.org/officeDocument/2006/relationships" xmlns:c="http://schemas.openxmlformats.org/drawingml/2006/chart">
  <c:date1904 val="0"/>
  <c:roundedCorners val="0"/>
  <c:chart>
    <c:title>
      <c:layout/>
      <c:overlay val="0"/>
      <c:spPr>
        <a:ln>
          <a:noFill/>
          <a:round/>
        </a:ln>
      </c:spPr>
      <c:txPr>
        <a:bodyPr/>
        <a:lstStyle/>
        <a:p>
          <a:pPr>
            <a:defRPr b="1" sz="1860" baseline="0"/>
          </a:pPr>
        </a:p>
      </c:txPr>
    </c:title>
    <c:plotArea>
      <c:layout/>
      <c:barChart>
        <c:barDir val="col"/>
        <c:grouping val="clustered"/>
        <c:axId val="59983360"/>
        <c:axId val="57253888"/>
      </c:barChart>
      <c:catAx>
        <c:axId val="59983360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crossAx val="57253888"/>
        <c:crosses val="autoZero"/>
        <c:auto val="1"/>
        <c:lblAlgn val="ctr"/>
        <c:lblOffset val="100"/>
        <c:noMultiLvlLbl val="0"/>
      </c:catAx>
      <c:valAx>
        <c:axId val="57253888"/>
        <c:scaling>
          <c:orientation val="minMax"/>
        </c:scaling>
        <c:delete val="0"/>
        <c:axPos val="l"/>
        <c:majorGridlines/>
        <c:numFmt formatCode="General" sourceLinked="0"/>
        <c:majorTickMark val="out"/>
        <c:minorTickMark val="none"/>
        <c:tickLblPos val="nextTo"/>
        <c:crossAx val="59983360"/>
        <c:crosses val="autoZero"/>
        <c:crossBetween val="between"/>
      </c:valAx>
      <c:spPr>
        <a:solidFill>
          <a:srgbClr val="FFFFFF"/>
        </a:solidFill>
        <a:ln>
          <a:noFill/>
          <a:round/>
        </a:ln>
      </c:spPr>
    </c:plotArea>
    <c:legend>
      <c:legendPos val="r"/>
      <c:layout/>
      <c:overlay val="0"/>
      <c:spPr/>
    </c:legend>
    <c:plotVisOnly val="1"/>
    <c:dispBlanksAs val="gap"/>
  </c:chart>
  <c:spPr>
    <a:solidFill>
      <a:srgbClr val="FFFFFF"/>
    </a:solidFill>
  </c:spPr>
  <c:externalData r:id="rId1">
    <c:autoUpdate val="0"/>
  </c:externalData>
</c:chartSpace>
</file>

<file path=ppt/charts/chart45.xml><?xml version="1.0" encoding="utf-8"?>
<c:chartSpace xmlns:a="http://schemas.openxmlformats.org/drawingml/2006/main" xmlns:r="http://schemas.openxmlformats.org/officeDocument/2006/relationships" xmlns:c="http://schemas.openxmlformats.org/drawingml/2006/chart">
  <c:date1904 val="0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09361528757337316"/>
          <c:y val="0.074179455520350268"/>
          <c:w val="0.83239026358280876"/>
          <c:h val="0.76754836815047833"/>
        </c:manualLayout>
      </c:layout>
      <c:radarChart>
        <c:radarStyle val="filled"/>
        <c:ser>
          <c:idx val="0"/>
          <c:order val="0"/>
          <c:tx>
            <c:strRef>
              <c:f>Sheet1!$B$1</c:f>
              <c:strCache>
                <c:ptCount val="1"/>
                <c:pt idx="0">
                  <c:v>Red Lion Bakewell</c:v>
                </c:pt>
              </c:strCache>
            </c:strRef>
          </c:tx>
          <c:spPr>
            <a:solidFill>
              <a:srgbClr val="2EADE4">
                <a:alpha val="50000"/>
              </a:srgbClr>
            </a:solidFill>
            <a:ln w="12700">
              <a:solidFill>
                <a:srgbClr val="2EADE4"/>
              </a:solidFill>
              <a:prstDash val="solid"/>
              <a:round/>
            </a:ln>
            <a:effectLst/>
          </c:spPr>
          <c:cat>
            <c:strRef>
              <c:f>'Sheet1'!$E$2:$E$9</c:f>
              <c:strCache>
                <c:ptCount val="8"/>
                <c:pt idx="0">
                  <c:v>Family Familiar</c:v>
                </c:pt>
                <c:pt idx="1">
                  <c:v>Occasional &amp; Local</c:v>
                </c:pt>
                <c:pt idx="2">
                  <c:v>Mid-Week Seniors</c:v>
                </c:pt>
                <c:pt idx="3">
                  <c:v>Part Of The Pub</c:v>
                </c:pt>
                <c:pt idx="4">
                  <c:v>Metro Sophisticates</c:v>
                </c:pt>
                <c:pt idx="5">
                  <c:v>Young &amp; Connected</c:v>
                </c:pt>
                <c:pt idx="6">
                  <c:v>Bubbly Weekenders</c:v>
                </c:pt>
                <c:pt idx="7">
                  <c:v>Upmarket Diners</c:v>
                </c:pt>
              </c:strCache>
            </c:strRef>
          </c:cat>
          <c:val>
            <c:numRef>
              <c:f>'Sheet1'!$B$2:$B$9</c:f>
              <c:numCache>
                <c:formatCode>General</c:formatCode>
                <c:ptCount val="8"/>
                <c:pt idx="0">
                  <c:v>0.1353</c:v>
                </c:pt>
                <c:pt idx="1">
                  <c:v>0.0269</c:v>
                </c:pt>
                <c:pt idx="2">
                  <c:v>0.3055</c:v>
                </c:pt>
                <c:pt idx="3">
                  <c:v>0.0573</c:v>
                </c:pt>
                <c:pt idx="4">
                  <c:v>0.1047</c:v>
                </c:pt>
                <c:pt idx="5">
                  <c:v>0.1274</c:v>
                </c:pt>
                <c:pt idx="6">
                  <c:v>0.0785</c:v>
                </c:pt>
                <c:pt idx="7">
                  <c:v>0.164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Local Catchment</c:v>
                </c:pt>
              </c:strCache>
            </c:strRef>
          </c:tx>
          <c:spPr>
            <a:solidFill>
              <a:srgbClr val="142561">
                <a:alpha val="50000"/>
              </a:srgbClr>
            </a:solidFill>
            <a:ln w="12700">
              <a:solidFill>
                <a:srgbClr val="142561"/>
              </a:solidFill>
              <a:prstDash val="solid"/>
              <a:round/>
            </a:ln>
            <a:effectLst/>
          </c:spPr>
          <c:cat>
            <c:strRef>
              <c:f>'Sheet1'!$E$2:$E$9</c:f>
              <c:strCache>
                <c:ptCount val="8"/>
                <c:pt idx="0">
                  <c:v>Family Familiar</c:v>
                </c:pt>
                <c:pt idx="1">
                  <c:v>Occasional &amp; Local</c:v>
                </c:pt>
                <c:pt idx="2">
                  <c:v>Mid-Week Seniors</c:v>
                </c:pt>
                <c:pt idx="3">
                  <c:v>Part Of The Pub</c:v>
                </c:pt>
                <c:pt idx="4">
                  <c:v>Metro Sophisticates</c:v>
                </c:pt>
                <c:pt idx="5">
                  <c:v>Young &amp; Connected</c:v>
                </c:pt>
                <c:pt idx="6">
                  <c:v>Bubbly Weekenders</c:v>
                </c:pt>
                <c:pt idx="7">
                  <c:v>Upmarket Diners</c:v>
                </c:pt>
              </c:strCache>
            </c:strRef>
          </c:cat>
          <c:val>
            <c:numRef>
              <c:f>'Sheet1'!$C$2:$C$9</c:f>
              <c:numCache>
                <c:formatCode>General</c:formatCode>
                <c:ptCount val="8"/>
                <c:pt idx="0">
                  <c:v>0.1044</c:v>
                </c:pt>
                <c:pt idx="1">
                  <c:v>0.0408</c:v>
                </c:pt>
                <c:pt idx="2">
                  <c:v>0.2918</c:v>
                </c:pt>
                <c:pt idx="3">
                  <c:v>0.0293</c:v>
                </c:pt>
                <c:pt idx="4">
                  <c:v>0.1047</c:v>
                </c:pt>
                <c:pt idx="5">
                  <c:v>0.1001</c:v>
                </c:pt>
                <c:pt idx="6">
                  <c:v>0.0829</c:v>
                </c:pt>
                <c:pt idx="7">
                  <c:v>0.2455</c:v>
                </c:pt>
              </c:numCache>
            </c:numRef>
          </c:val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Punch T&amp;L</c:v>
                </c:pt>
              </c:strCache>
            </c:strRef>
          </c:tx>
          <c:spPr>
            <a:solidFill>
              <a:srgbClr val="FA8D38">
                <a:alpha val="50000"/>
              </a:srgbClr>
            </a:solidFill>
            <a:ln w="12700">
              <a:solidFill>
                <a:srgbClr val="FA8D38"/>
              </a:solidFill>
              <a:prstDash val="solid"/>
              <a:round/>
            </a:ln>
            <a:effectLst/>
          </c:spPr>
          <c:cat>
            <c:strRef>
              <c:f>'Sheet1'!$E$2:$E$9</c:f>
              <c:strCache>
                <c:ptCount val="8"/>
                <c:pt idx="0">
                  <c:v>Family Familiar</c:v>
                </c:pt>
                <c:pt idx="1">
                  <c:v>Occasional &amp; Local</c:v>
                </c:pt>
                <c:pt idx="2">
                  <c:v>Mid-Week Seniors</c:v>
                </c:pt>
                <c:pt idx="3">
                  <c:v>Part Of The Pub</c:v>
                </c:pt>
                <c:pt idx="4">
                  <c:v>Metro Sophisticates</c:v>
                </c:pt>
                <c:pt idx="5">
                  <c:v>Young &amp; Connected</c:v>
                </c:pt>
                <c:pt idx="6">
                  <c:v>Bubbly Weekenders</c:v>
                </c:pt>
                <c:pt idx="7">
                  <c:v>Upmarket Diners</c:v>
                </c:pt>
              </c:strCache>
            </c:strRef>
          </c:cat>
          <c:val>
            <c:numRef>
              <c:f>'Sheet1'!$D$2:$D$9</c:f>
              <c:numCache>
                <c:formatCode>General</c:formatCode>
                <c:ptCount val="8"/>
                <c:pt idx="0">
                  <c:v>0.089</c:v>
                </c:pt>
                <c:pt idx="1">
                  <c:v>0.061</c:v>
                </c:pt>
                <c:pt idx="2">
                  <c:v>0.2877</c:v>
                </c:pt>
                <c:pt idx="3">
                  <c:v>0.11</c:v>
                </c:pt>
                <c:pt idx="4">
                  <c:v>0.1127</c:v>
                </c:pt>
                <c:pt idx="5">
                  <c:v>0.1099</c:v>
                </c:pt>
                <c:pt idx="6">
                  <c:v>0.0717</c:v>
                </c:pt>
                <c:pt idx="7">
                  <c:v>0.1576</c:v>
                </c:pt>
              </c:numCache>
            </c:numRef>
          </c:val>
        </c:ser>
        <c:dLbls>
          <c:numFmt formatCode="General" sourceLinked="1"/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axId val="1201977920"/>
        <c:axId val="1975830976"/>
      </c:radarChart>
      <c:catAx>
        <c:axId val="1201977920"/>
        <c:scaling>
          <c:orientation val="minMax"/>
        </c:scaling>
        <c:delete val="0"/>
        <c:axPos val="b"/>
        <c:numFmt formatCode="General" sourceLinked="0"/>
        <c:majorTickMark val="none"/>
        <c:minorTickMark val="none"/>
        <c:tickLblPos val="nextTo"/>
        <c:spPr>
          <a:ln>
            <a:solidFill>
              <a:srgbClr val="D9D9D9"/>
            </a:solidFill>
            <a:prstDash val="solid"/>
            <a:round/>
          </a:ln>
        </c:spPr>
        <c:txPr>
          <a:bodyPr/>
          <a:p>
            <a:pPr algn="ctr">
              <a:defRPr sz="700" baseline="0">
                <a:solidFill>
                  <a:srgbClr val="595959"/>
                </a:solidFill>
                <a:latin typeface="Montserrat"/>
                <a:ea typeface="Montserrat"/>
                <a:cs typeface="Montserrat"/>
              </a:defRPr>
            </a:pPr>
          </a:p>
        </c:txPr>
        <c:crossAx val="1975830976"/>
        <c:crosses val="autoZero"/>
        <c:auto val="1"/>
        <c:lblAlgn val="ctr"/>
        <c:lblOffset val="100"/>
        <c:noMultiLvlLbl val="0"/>
      </c:catAx>
      <c:valAx>
        <c:axId val="1975830976"/>
        <c:scaling>
          <c:orientation val="minMax"/>
        </c:scaling>
        <c:delete val="0"/>
        <c:axPos val="l"/>
        <c:majorGridlines>
          <c:spPr>
            <a:ln>
              <a:solidFill>
                <a:srgbClr val="D9D9D9"/>
              </a:solidFill>
              <a:prstDash val="solid"/>
              <a:round/>
            </a:ln>
          </c:spPr>
        </c:majorGridlines>
        <c:numFmt formatCode="0%" sourceLinked="0"/>
        <c:majorTickMark val="none"/>
        <c:minorTickMark val="none"/>
        <c:tickLblPos val="nextTo"/>
        <c:spPr>
          <a:ln>
            <a:noFill/>
            <a:round/>
          </a:ln>
        </c:spPr>
        <c:txPr>
          <a:bodyPr/>
          <a:p>
            <a:pPr algn="ctr">
              <a:defRPr sz="900" baseline="0">
                <a:solidFill>
                  <a:srgbClr val="595959"/>
                </a:solidFill>
                <a:latin typeface="Montserrat"/>
                <a:ea typeface="Montserrat"/>
                <a:cs typeface="Montserrat"/>
              </a:defRPr>
            </a:pPr>
          </a:p>
        </c:txPr>
        <c:crossAx val="1201977920"/>
        <c:crosses val="autoZero"/>
        <c:crossBetween val="between"/>
      </c:valAx>
      <c:spPr>
        <a:noFill/>
        <a:ln>
          <a:noFill/>
          <a:round/>
        </a:ln>
        <a:effectLst/>
      </c:spPr>
    </c:plotArea>
    <c:legend>
      <c:legendPos val="t"/>
      <c:legendEntry>
        <c:idx val="1"/>
        <c:txPr>
          <a:bodyPr/>
          <a:lstStyle/>
          <a:p>
            <a:pPr>
              <a:defRPr b="0" sz="800" baseline="0">
                <a:solidFill>
                  <a:srgbClr val="595959"/>
                </a:solidFill>
                <a:latin typeface="Montserrat"/>
                <a:ea typeface="Montserrat"/>
                <a:cs typeface="Montserrat"/>
              </a:defRPr>
            </a:pPr>
          </a:p>
        </c:txPr>
      </c:legendEntry>
      <c:layout>
        <c:manualLayout>
          <c:xMode val="edge"/>
          <c:yMode val="edge"/>
          <c:x val="0"/>
          <c:y val="0.94337913910013982"/>
          <c:w val="1"/>
          <c:h val="0.052891099389281319"/>
        </c:manualLayout>
      </c:layout>
      <c:overlay val="0"/>
      <c:spPr>
        <a:noFill/>
        <a:ln>
          <a:noFill/>
          <a:round/>
        </a:ln>
        <a:effectLst/>
      </c:spPr>
      <c:txPr>
        <a:bodyPr/>
        <a:lstStyle/>
        <a:p>
          <a:pPr>
            <a:defRPr b="0" sz="900" baseline="0">
              <a:solidFill>
                <a:srgbClr val="595959"/>
              </a:solidFill>
              <a:latin typeface="Montserrat"/>
              <a:ea typeface="Montserrat"/>
              <a:cs typeface="Montserrat"/>
            </a:defRPr>
          </a:pPr>
        </a:p>
      </c:txPr>
    </c:legend>
    <c:plotVisOnly val="1"/>
    <c:dispBlanksAs val="gap"/>
  </c:chart>
  <c:spPr>
    <a:noFill/>
    <a:ln>
      <a:noFill/>
      <a:round/>
    </a:ln>
    <a:effectLst/>
  </c:spPr>
  <c:txPr xmlns:c="http://schemas.openxmlformats.org/drawingml/2006/chart">
    <a:bodyPr xmlns:a="http://schemas.openxmlformats.org/drawingml/2006/main"/>
    <a:lstStyle xmlns:a="http://schemas.openxmlformats.org/drawingml/2006/main"/>
    <a:p xmlns:a="http://schemas.openxmlformats.org/drawingml/2006/main">
      <a:pPr>
        <a:defRPr/>
      </a:pPr>
      <a:endParaRPr lang="en-US"/>
    </a:p>
  </c:txPr>
  <c:externalData r:id="rId1">
    <c:autoUpdate val="0"/>
  </c:externalData>
</c:chartSpace>
</file>

<file path=ppt/charts/chart46.xml><?xml version="1.0" encoding="utf-8"?>
<c:chartSpace xmlns:a="http://schemas.openxmlformats.org/drawingml/2006/main" xmlns:r="http://schemas.openxmlformats.org/officeDocument/2006/relationships" xmlns:c="http://schemas.openxmlformats.org/drawingml/2006/chart">
  <c:date1904 val="0"/>
  <c:roundedCorners val="0"/>
  <c:chart>
    <c:title>
      <c:layout/>
      <c:overlay val="0"/>
      <c:spPr>
        <a:ln>
          <a:noFill/>
          <a:round/>
        </a:ln>
      </c:spPr>
      <c:txPr>
        <a:bodyPr/>
        <a:lstStyle/>
        <a:p>
          <a:pPr>
            <a:defRPr b="1" sz="1860" baseline="0"/>
          </a:pPr>
        </a:p>
      </c:txPr>
    </c:title>
    <c:plotArea>
      <c:layout/>
      <c:barChart>
        <c:barDir val="col"/>
        <c:grouping val="clustered"/>
        <c:axId val="59983360"/>
        <c:axId val="57253888"/>
      </c:barChart>
      <c:catAx>
        <c:axId val="59983360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crossAx val="57253888"/>
        <c:crosses val="autoZero"/>
        <c:auto val="1"/>
        <c:lblAlgn val="ctr"/>
        <c:lblOffset val="100"/>
        <c:noMultiLvlLbl val="0"/>
      </c:catAx>
      <c:valAx>
        <c:axId val="57253888"/>
        <c:scaling>
          <c:orientation val="minMax"/>
        </c:scaling>
        <c:delete val="0"/>
        <c:axPos val="l"/>
        <c:majorGridlines/>
        <c:numFmt formatCode="General" sourceLinked="0"/>
        <c:majorTickMark val="out"/>
        <c:minorTickMark val="none"/>
        <c:tickLblPos val="nextTo"/>
        <c:crossAx val="59983360"/>
        <c:crosses val="autoZero"/>
        <c:crossBetween val="between"/>
      </c:valAx>
      <c:spPr>
        <a:solidFill>
          <a:srgbClr val="FFFFFF"/>
        </a:solidFill>
        <a:ln>
          <a:noFill/>
          <a:round/>
        </a:ln>
      </c:spPr>
    </c:plotArea>
    <c:legend>
      <c:legendPos val="r"/>
      <c:layout/>
      <c:overlay val="0"/>
      <c:spPr/>
    </c:legend>
    <c:plotVisOnly val="1"/>
    <c:dispBlanksAs val="gap"/>
  </c:chart>
  <c:spPr>
    <a:solidFill>
      <a:srgbClr val="FFFFFF"/>
    </a:solidFill>
  </c:spPr>
  <c:externalData r:id="rId1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31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7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8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5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6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9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0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7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9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0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5.xml><?xml version="1.0" encoding="utf-8"?>
<cs:chartStyle xmlns:cs="http://schemas.microsoft.com/office/drawing/2012/chartStyle" xmlns:a="http://schemas.openxmlformats.org/drawingml/2006/main" id="31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6000" dirty="0"/>
            </a:lvl1pPr>
          </a:lstStyle>
          <a:p>
            <a:pPr/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2400" dirty="0"/>
            </a:lvl1pPr>
            <a:lvl2pPr marL="457200" indent="0" algn="ctr">
              <a:buNone/>
              <a:defRPr sz="2000" dirty="0"/>
            </a:lvl2pPr>
            <a:lvl3pPr marL="914400" indent="0" algn="ctr">
              <a:buNone/>
              <a:defRPr sz="1800" dirty="0"/>
            </a:lvl3pPr>
            <a:lvl4pPr marL="1371600" indent="0" algn="ctr">
              <a:buNone/>
              <a:defRPr sz="1600" dirty="0"/>
            </a:lvl4pPr>
            <a:lvl5pPr marL="1828800" indent="0" algn="ctr">
              <a:buNone/>
              <a:defRPr sz="1600" dirty="0"/>
            </a:lvl5pPr>
            <a:lvl6pPr marL="2286000" indent="0" algn="ctr">
              <a:buNone/>
              <a:defRPr sz="1600" dirty="0"/>
            </a:lvl6pPr>
            <a:lvl7pPr marL="2743200" indent="0" algn="ctr">
              <a:buNone/>
              <a:defRPr sz="1600" dirty="0"/>
            </a:lvl7pPr>
            <a:lvl8pPr marL="3200400" indent="0" algn="ctr">
              <a:buNone/>
              <a:defRPr sz="1600" dirty="0"/>
            </a:lvl8pPr>
            <a:lvl9pPr marL="3657600" indent="0" algn="ctr">
              <a:buNone/>
              <a:defRPr sz="1600" dirty="0"/>
            </a:lvl9pPr>
          </a:lstStyle>
          <a:p>
            <a:pPr/>
            <a:r>
              <a:rPr lang="en-US" dirty="0"/>
              <a:t>Click to edit Master subtitle style</a:t>
            </a:r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4DE0A778-0017-4C63-95AB-A5EF0DCCE56C}" type="datetimeFigureOut">
              <a:rPr lang="en-GB" dirty="0"/>
              <a:t>10/05/2024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30DCA2EA-7626-49FF-B973-213EEDB2C2D4}" type="slidenum">
              <a:rPr lang="en-GB" dirty="0"/>
              <a:t>‹#›</a:t>
            </a:fld>
            <a:endParaRPr lang="en-GB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4DE0A778-0017-4C63-95AB-A5EF0DCCE56C}" type="datetimeFigureOut">
              <a:rPr lang="en-GB" dirty="0"/>
              <a:t>10/05/2024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30DCA2EA-7626-49FF-B973-213EEDB2C2D4}" type="slidenum">
              <a:rPr lang="en-GB" dirty="0"/>
              <a:t>‹#›</a:t>
            </a:fld>
            <a:endParaRPr lang="en-GB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ln>
            <a:headEnd type="none"/>
            <a:tailEnd type="none"/>
          </a:ln>
        </p:spPr>
        <p:txBody>
          <a:bodyPr anchor="b" wrap="square"/>
          <a:lstStyle>
            <a:lvl1pPr>
              <a:defRPr sz="6000" dirty="0"/>
            </a:lvl1pPr>
          </a:lstStyle>
          <a:p>
            <a:pPr/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ln>
            <a:headEnd type="none"/>
            <a:tailEnd type="none"/>
          </a:ln>
        </p:spPr>
        <p:txBody>
          <a:bodyPr wrap="square"/>
          <a:lstStyle>
            <a:lvl1pPr marL="0" indent="0">
              <a:buNone/>
              <a:defRPr sz="2400" dirty="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 dirty="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 dirty="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4DE0A778-0017-4C63-95AB-A5EF0DCCE56C}" type="datetimeFigureOut">
              <a:rPr lang="en-GB" dirty="0"/>
              <a:t>10/05/2024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30DCA2EA-7626-49FF-B973-213EEDB2C2D4}" type="slidenum">
              <a:rPr lang="en-GB" dirty="0"/>
              <a:t>‹#›</a:t>
            </a:fld>
            <a:endParaRPr lang="en-GB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4DE0A778-0017-4C63-95AB-A5EF0DCCE56C}" type="datetimeFigureOut">
              <a:rPr lang="en-GB" dirty="0"/>
              <a:t>10/05/2024</a:t>
            </a:fld>
            <a:endParaRPr lang="en-GB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30DCA2EA-7626-49FF-B973-213EEDB2C2D4}" type="slidenum">
              <a:rPr lang="en-GB" dirty="0"/>
              <a:t>‹#›</a:t>
            </a:fld>
            <a:endParaRPr lang="en-GB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ln>
            <a:headEnd type="none"/>
            <a:tailEnd type="none"/>
          </a:ln>
        </p:spPr>
        <p:txBody>
          <a:bodyPr anchor="b" wrap="square"/>
          <a:lstStyle>
            <a:lvl1pPr marL="0" indent="0">
              <a:buNone/>
              <a:defRPr sz="2400" b="1" dirty="0"/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  <a:ln>
            <a:headEnd type="none"/>
            <a:tailEnd type="none"/>
          </a:ln>
        </p:spPr>
        <p:txBody>
          <a:bodyPr anchor="b" wrap="square"/>
          <a:lstStyle>
            <a:lvl1pPr marL="0" indent="0">
              <a:buNone/>
              <a:defRPr sz="2400" b="1" dirty="0"/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4DE0A778-0017-4C63-95AB-A5EF0DCCE56C}" type="datetimeFigureOut">
              <a:rPr lang="en-GB" dirty="0"/>
              <a:t>10/05/2024</a:t>
            </a:fld>
            <a:endParaRPr lang="en-GB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GB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30DCA2EA-7626-49FF-B973-213EEDB2C2D4}" type="slidenum">
              <a:rPr lang="en-GB" dirty="0"/>
              <a:t>‹#›</a:t>
            </a:fld>
            <a:endParaRPr lang="en-GB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4DE0A778-0017-4C63-95AB-A5EF0DCCE56C}" type="datetimeFigureOut">
              <a:rPr lang="en-GB" dirty="0"/>
              <a:t>10/05/2024</a:t>
            </a:fld>
            <a:endParaRPr lang="en-GB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GB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30DCA2EA-7626-49FF-B973-213EEDB2C2D4}" type="slidenum">
              <a:rPr lang="en-GB" dirty="0"/>
              <a:t>‹#›</a:t>
            </a:fld>
            <a:endParaRPr lang="en-GB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4DE0A778-0017-4C63-95AB-A5EF0DCCE56C}" type="datetimeFigureOut">
              <a:rPr lang="en-GB" dirty="0"/>
              <a:t>10/05/2024</a:t>
            </a:fld>
            <a:endParaRPr lang="en-GB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30DCA2EA-7626-49FF-B973-213EEDB2C2D4}" type="slidenum">
              <a:rPr lang="en-GB" dirty="0"/>
              <a:t>‹#›</a:t>
            </a:fld>
            <a:endParaRPr lang="en-GB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ln>
            <a:headEnd type="none"/>
            <a:tailEnd type="none"/>
          </a:ln>
        </p:spPr>
        <p:txBody>
          <a:bodyPr anchor="b" wrap="square"/>
          <a:lstStyle>
            <a:lvl1pPr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  <a:ln>
            <a:headEnd type="none"/>
            <a:tailEnd type="none"/>
          </a:ln>
        </p:spPr>
        <p:txBody>
          <a:bodyPr wrap="square"/>
          <a:lstStyle>
            <a:lvl1pPr>
              <a:defRPr sz="3200" dirty="0"/>
            </a:lvl1pPr>
            <a:lvl2pPr>
              <a:defRPr sz="2800" dirty="0"/>
            </a:lvl2pPr>
            <a:lvl3pPr>
              <a:defRPr sz="2400" dirty="0"/>
            </a:lvl3pPr>
            <a:lvl4pPr>
              <a:defRPr sz="2000" dirty="0"/>
            </a:lvl4pPr>
            <a:lvl5pPr>
              <a:defRPr sz="2000" dirty="0"/>
            </a:lvl5pPr>
            <a:lvl6pPr>
              <a:defRPr sz="2000" dirty="0"/>
            </a:lvl6pPr>
            <a:lvl7pPr>
              <a:defRPr sz="2000" dirty="0"/>
            </a:lvl7pPr>
            <a:lvl8pPr>
              <a:defRPr sz="2000" dirty="0"/>
            </a:lvl8pPr>
            <a:lvl9pPr>
              <a:defRPr sz="2000" dirty="0"/>
            </a:lvl9pPr>
          </a:lstStyle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ln>
            <a:headEnd type="none"/>
            <a:tailEnd type="none"/>
          </a:ln>
        </p:spPr>
        <p:txBody>
          <a:bodyPr wrap="square"/>
          <a:lstStyle>
            <a:lvl1pPr marL="0" indent="0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4DE0A778-0017-4C63-95AB-A5EF0DCCE56C}" type="datetimeFigureOut">
              <a:rPr lang="en-GB" dirty="0"/>
              <a:t>10/05/2024</a:t>
            </a:fld>
            <a:endParaRPr lang="en-GB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30DCA2EA-7626-49FF-B973-213EEDB2C2D4}" type="slidenum">
              <a:rPr lang="en-GB" dirty="0"/>
              <a:t>‹#›</a:t>
            </a:fld>
            <a:endParaRPr lang="en-GB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ln>
            <a:headEnd type="none"/>
            <a:tailEnd type="none"/>
          </a:ln>
        </p:spPr>
        <p:txBody>
          <a:bodyPr anchor="b" wrap="square"/>
          <a:lstStyle>
            <a:lvl1pPr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  <a:ln>
            <a:headEnd type="none"/>
            <a:tailEnd type="none"/>
          </a:ln>
        </p:spPr>
        <p:txBody>
          <a:bodyPr wrap="square"/>
          <a:lstStyle>
            <a:lvl1pPr marL="0" indent="0">
              <a:buNone/>
              <a:defRPr sz="3200" dirty="0"/>
            </a:lvl1pPr>
            <a:lvl2pPr marL="457200" indent="0">
              <a:buNone/>
              <a:defRPr sz="2800" dirty="0"/>
            </a:lvl2pPr>
            <a:lvl3pPr marL="914400" indent="0">
              <a:buNone/>
              <a:defRPr sz="2400" dirty="0"/>
            </a:lvl3pPr>
            <a:lvl4pPr marL="1371600" indent="0">
              <a:buNone/>
              <a:defRPr sz="2000" dirty="0"/>
            </a:lvl4pPr>
            <a:lvl5pPr marL="1828800" indent="0">
              <a:buNone/>
              <a:defRPr sz="2000" dirty="0"/>
            </a:lvl5pPr>
            <a:lvl6pPr marL="2286000" indent="0">
              <a:buNone/>
              <a:defRPr sz="2000" dirty="0"/>
            </a:lvl6pPr>
            <a:lvl7pPr marL="2743200" indent="0">
              <a:buNone/>
              <a:defRPr sz="2000" dirty="0"/>
            </a:lvl7pPr>
            <a:lvl8pPr marL="3200400" indent="0">
              <a:buNone/>
              <a:defRPr sz="2000" dirty="0"/>
            </a:lvl8pPr>
            <a:lvl9pPr marL="3657600" indent="0">
              <a:buNone/>
              <a:defRPr sz="2000" dirty="0"/>
            </a:lvl9pPr>
          </a:lstStyle>
          <a:p>
            <a:pPr/>
            <a:endParaRPr lang="en-GB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ln>
            <a:headEnd type="none"/>
            <a:tailEnd type="none"/>
          </a:ln>
        </p:spPr>
        <p:txBody>
          <a:bodyPr wrap="square"/>
          <a:lstStyle>
            <a:lvl1pPr marL="0" indent="0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4DE0A778-0017-4C63-95AB-A5EF0DCCE56C}" type="datetimeFigureOut">
              <a:rPr lang="en-GB" dirty="0"/>
              <a:t>10/05/2024</a:t>
            </a:fld>
            <a:endParaRPr lang="en-GB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30DCA2EA-7626-49FF-B973-213EEDB2C2D4}" type="slidenum">
              <a:rPr lang="en-GB" dirty="0"/>
              <a:t>‹#›</a:t>
            </a:fld>
            <a:endParaRPr lang="en-GB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ln>
            <a:headEnd type="none"/>
            <a:tailEnd type="none"/>
          </a:ln>
        </p:spPr>
        <p:txBody>
          <a:bodyPr vert="eaVert"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4DE0A778-0017-4C63-95AB-A5EF0DCCE56C}" type="datetimeFigureOut">
              <a:rPr lang="en-GB" dirty="0"/>
              <a:t>10/05/2024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30DCA2EA-7626-49FF-B973-213EEDB2C2D4}" type="slidenum">
              <a:rPr lang="en-GB" dirty="0"/>
              <a:t>‹#›</a:t>
            </a:fld>
            <a:endParaRPr lang="en-GB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  <a:ln>
            <a:headEnd type="none"/>
            <a:tailEnd type="none"/>
          </a:ln>
        </p:spPr>
        <p:txBody>
          <a:bodyPr vert="eaVert" wrap="square"/>
          <a:lstStyle/>
          <a:p>
            <a:pPr/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  <a:ln>
            <a:headEnd type="none"/>
            <a:tailEnd type="none"/>
          </a:ln>
        </p:spPr>
        <p:txBody>
          <a:bodyPr vert="eaVert"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4DE0A778-0017-4C63-95AB-A5EF0DCCE56C}" type="datetimeFigureOut">
              <a:rPr lang="en-GB" dirty="0"/>
              <a:t>10/05/2024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30DCA2EA-7626-49FF-B973-213EEDB2C2D4}" type="slidenum">
              <a:rPr lang="en-GB" dirty="0"/>
              <a:t>‹#›</a:t>
            </a:fld>
            <a:endParaRPr lang="en-GB" dirty="0"/>
          </a:p>
        </p:txBody>
      </p:sp>
    </p:spTree>
  </p:cSld>
  <p:clrMapOvr>
    <a:masterClrMapping/>
  </p:clrMapOvr>
</p:sldLayout>
</file>

<file path=ppt/slideMasters/_rels/slideMaster1.xml.rels>&#65279;<?xml version="1.0" encoding="utf-8" standalone="yes"?><Relationships xmlns="http://schemas.openxmlformats.org/package/2006/relationships"><Relationship Id="rId8" Type="http://schemas.openxmlformats.org/officeDocument/2006/relationships/slideLayout" Target="../slideLayouts/slideLayout8.xml" /><Relationship Id="rId3" Type="http://schemas.openxmlformats.org/officeDocument/2006/relationships/slideLayout" Target="../slideLayouts/slideLayout3.xml" /><Relationship Id="rId7" Type="http://schemas.openxmlformats.org/officeDocument/2006/relationships/slideLayout" Target="../slideLayouts/slideLayout7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1" Type="http://schemas.openxmlformats.org/officeDocument/2006/relationships/slideLayout" Target="../slideLayouts/slideLayout1.xml" /><Relationship Id="rId6" Type="http://schemas.openxmlformats.org/officeDocument/2006/relationships/slideLayout" Target="../slideLayouts/slideLayout6.xml" /><Relationship Id="rId11" Type="http://schemas.openxmlformats.org/officeDocument/2006/relationships/slideLayout" Target="../slideLayouts/slideLayout11.xml" /><Relationship Id="rId5" Type="http://schemas.openxmlformats.org/officeDocument/2006/relationships/slideLayout" Target="../slideLayouts/slideLayout5.xml" /><Relationship Id="rId10" Type="http://schemas.openxmlformats.org/officeDocument/2006/relationships/slideLayout" Target="../slideLayouts/slideLayout10.xml" /><Relationship Id="rId4" Type="http://schemas.openxmlformats.org/officeDocument/2006/relationships/slideLayout" Target="../slideLayouts/slideLayout4.xml" /><Relationship Id="rId9" Type="http://schemas.openxmlformats.org/officeDocument/2006/relationships/slideLayout" Target="../slideLayouts/slideLayout9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rmAutofit/>
          </a:bodyPr>
          <a:lstStyle/>
          <a:p>
            <a:pPr/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wrap="square">
            <a:normAutofit/>
          </a:bodyPr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l">
              <a:defRPr sz="1200" dirty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/>
            <a:fld id="{4DE0A778-0017-4C63-95AB-A5EF0DCCE56C}" type="datetimeFigureOut">
              <a:rPr lang="en-GB" dirty="0"/>
              <a:t>10/05/2024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ctr">
              <a:defRPr sz="1200" dirty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/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r">
              <a:defRPr sz="1200" dirty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/>
            <a:fld id="{30DCA2EA-7626-49FF-B973-213EEDB2C2D4}" type="slidenum">
              <a:rPr lang="en-GB" dirty="0"/>
              <a:t>‹#›</a:t>
            </a:fld>
            <a:endParaRPr lang="en-GB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rtl="0" algn="l" defTabSz="914400">
        <a:lnSpc>
          <a:spcPct val="90000"/>
        </a:lnSpc>
        <a:spcBef>
          <a:spcPct val="0"/>
        </a:spcBef>
        <a:buNone/>
        <a:defRPr sz="4400" kern="1200" dirty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rtl="0" algn="l" defTabSz="914400">
        <a:lnSpc>
          <a:spcPct val="90000"/>
        </a:lnSpc>
        <a:spcBef>
          <a:spcPts val="1000"/>
        </a:spcBef>
        <a:buFont typeface="Arial"/>
        <a:buChar char="•"/>
        <a:defRPr sz="2800" kern="1200" dirty="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rtl="0" algn="l" defTabSz="914400">
        <a:lnSpc>
          <a:spcPct val="90000"/>
        </a:lnSpc>
        <a:spcBef>
          <a:spcPts val="500"/>
        </a:spcBef>
        <a:buFont typeface="Arial"/>
        <a:buChar char="•"/>
        <a:defRPr sz="2400" kern="1200" dirty="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rtl="0" algn="l" defTabSz="914400">
        <a:lnSpc>
          <a:spcPct val="90000"/>
        </a:lnSpc>
        <a:spcBef>
          <a:spcPts val="500"/>
        </a:spcBef>
        <a:buFont typeface="Arial"/>
        <a:buChar char="•"/>
        <a:defRPr sz="2000" kern="1200" dirty="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rtl="0" algn="l" defTabSz="914400">
        <a:lnSpc>
          <a:spcPct val="90000"/>
        </a:lnSpc>
        <a:spcBef>
          <a:spcPts val="500"/>
        </a:spcBef>
        <a:buFont typeface="Arial"/>
        <a:buChar char="•"/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rtl="0" algn="l" defTabSz="914400">
        <a:lnSpc>
          <a:spcPct val="90000"/>
        </a:lnSpc>
        <a:spcBef>
          <a:spcPts val="500"/>
        </a:spcBef>
        <a:buFont typeface="Arial"/>
        <a:buChar char="•"/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rtl="0" algn="l" defTabSz="914400">
        <a:lnSpc>
          <a:spcPct val="90000"/>
        </a:lnSpc>
        <a:spcBef>
          <a:spcPts val="500"/>
        </a:spcBef>
        <a:buFont typeface="Arial"/>
        <a:buChar char="•"/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rtl="0" algn="l" defTabSz="914400">
        <a:lnSpc>
          <a:spcPct val="90000"/>
        </a:lnSpc>
        <a:spcBef>
          <a:spcPts val="500"/>
        </a:spcBef>
        <a:buFont typeface="Arial"/>
        <a:buChar char="•"/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rtl="0" algn="l" defTabSz="914400">
        <a:lnSpc>
          <a:spcPct val="90000"/>
        </a:lnSpc>
        <a:spcBef>
          <a:spcPts val="500"/>
        </a:spcBef>
        <a:buFont typeface="Arial"/>
        <a:buChar char="•"/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rtl="0" algn="l" defTabSz="914400">
        <a:lnSpc>
          <a:spcPct val="90000"/>
        </a:lnSpc>
        <a:spcBef>
          <a:spcPts val="500"/>
        </a:spcBef>
        <a:buFont typeface="Arial"/>
        <a:buChar char="•"/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 defTabSz="914400">
        <a:defRPr lang="en-US" dirty="0"/>
      </a:defPPr>
      <a:lvl1pPr marL="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1pPr>
      <a:lvl2pPr marL="4572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2pPr>
      <a:lvl3pPr marL="9144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3pPr>
      <a:lvl4pPr marL="13716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4pPr>
      <a:lvl5pPr marL="18288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5pPr>
      <a:lvl6pPr marL="22860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6pPr>
      <a:lvl7pPr marL="27432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7pPr>
      <a:lvl8pPr marL="32004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8pPr>
      <a:lvl9pPr marL="36576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47" Type="http://schemas.openxmlformats.org/officeDocument/2006/relationships/image" Target="../media/image33.png" /><Relationship Id="rId48" Type="http://schemas.openxmlformats.org/officeDocument/2006/relationships/image" Target="../media/image2.png" /><Relationship Id="rId49" Type="http://schemas.openxmlformats.org/officeDocument/2006/relationships/image" Target="../media/image3.svg" /><Relationship Id="rId50" Type="http://schemas.openxmlformats.org/officeDocument/2006/relationships/image" Target="../media/image4.png" /><Relationship Id="rId51" Type="http://schemas.openxmlformats.org/officeDocument/2006/relationships/image" Target="../media/image5.svg" /><Relationship Id="rId52" Type="http://schemas.openxmlformats.org/officeDocument/2006/relationships/image" Target="../media/image6.png" /><Relationship Id="rId53" Type="http://schemas.openxmlformats.org/officeDocument/2006/relationships/image" Target="../media/image7.svg" /><Relationship Id="rId54" Type="http://schemas.openxmlformats.org/officeDocument/2006/relationships/image" Target="../media/image8.png" /><Relationship Id="rId55" Type="http://schemas.openxmlformats.org/officeDocument/2006/relationships/image" Target="../media/image9.svg" /><Relationship Id="rId56" Type="http://schemas.openxmlformats.org/officeDocument/2006/relationships/image" Target="../media/image10.png" /><Relationship Id="rId57" Type="http://schemas.openxmlformats.org/officeDocument/2006/relationships/image" Target="../media/image11.svg" /><Relationship Id="rId58" Type="http://schemas.openxmlformats.org/officeDocument/2006/relationships/image" Target="../media/image12.png" /><Relationship Id="rId59" Type="http://schemas.openxmlformats.org/officeDocument/2006/relationships/image" Target="../media/image13.svg" /><Relationship Id="rId60" Type="http://schemas.openxmlformats.org/officeDocument/2006/relationships/image" Target="../media/image14.png" /><Relationship Id="rId61" Type="http://schemas.openxmlformats.org/officeDocument/2006/relationships/image" Target="../media/image15.svg" /><Relationship Id="rId62" Type="http://schemas.openxmlformats.org/officeDocument/2006/relationships/image" Target="../media/image16.png" /><Relationship Id="rId63" Type="http://schemas.openxmlformats.org/officeDocument/2006/relationships/image" Target="../media/image17.svg" /><Relationship Id="rId64" Type="http://schemas.openxmlformats.org/officeDocument/2006/relationships/image" Target="../media/image18.png" /><Relationship Id="rId65" Type="http://schemas.openxmlformats.org/officeDocument/2006/relationships/image" Target="../media/image19.svg" /><Relationship Id="rId66" Type="http://schemas.openxmlformats.org/officeDocument/2006/relationships/image" Target="../media/image20.png" /><Relationship Id="rId67" Type="http://schemas.openxmlformats.org/officeDocument/2006/relationships/image" Target="../media/image21.svg" /><Relationship Id="rId68" Type="http://schemas.openxmlformats.org/officeDocument/2006/relationships/image" Target="../media/image22.png" /><Relationship Id="rId69" Type="http://schemas.openxmlformats.org/officeDocument/2006/relationships/image" Target="../media/image23.svg" /><Relationship Id="rId70" Type="http://schemas.openxmlformats.org/officeDocument/2006/relationships/image" Target="../media/image24.png" /><Relationship Id="rId71" Type="http://schemas.openxmlformats.org/officeDocument/2006/relationships/image" Target="../media/image25.svg" /><Relationship Id="rId72" Type="http://schemas.openxmlformats.org/officeDocument/2006/relationships/image" Target="../media/image26.png" /><Relationship Id="rId73" Type="http://schemas.openxmlformats.org/officeDocument/2006/relationships/image" Target="../media/image27.svg" /><Relationship Id="rId74" Type="http://schemas.openxmlformats.org/officeDocument/2006/relationships/image" Target="../media/image28.png" /><Relationship Id="rId75" Type="http://schemas.openxmlformats.org/officeDocument/2006/relationships/image" Target="../media/image29.svg" /><Relationship Id="rId76" Type="http://schemas.openxmlformats.org/officeDocument/2006/relationships/image" Target="../media/image30.png" /><Relationship Id="rId77" Type="http://schemas.openxmlformats.org/officeDocument/2006/relationships/image" Target="../media/image31.svg" /><Relationship Id="rId78" Type="http://schemas.openxmlformats.org/officeDocument/2006/relationships/image" Target="../media/image32.png" /><Relationship Id="rId79" Type="http://schemas.openxmlformats.org/officeDocument/2006/relationships/image" Target="../media/image33.svg" /><Relationship Id="rId80" Type="http://schemas.openxmlformats.org/officeDocument/2006/relationships/image" Target="../media/image30.png" /><Relationship Id="rId81" Type="http://schemas.openxmlformats.org/officeDocument/2006/relationships/image" Target="../media/image31.svg" /><Relationship Id="rId82" Type="http://schemas.openxmlformats.org/officeDocument/2006/relationships/image" Target="../media/image32.png" /><Relationship Id="rId83" Type="http://schemas.openxmlformats.org/officeDocument/2006/relationships/image" Target="../media/image33.svg" /><Relationship Id="rId84" Type="http://schemas.openxmlformats.org/officeDocument/2006/relationships/image" Target="../media/image30.png" /><Relationship Id="rId85" Type="http://schemas.openxmlformats.org/officeDocument/2006/relationships/image" Target="../media/image31.svg" /><Relationship Id="rId86" Type="http://schemas.openxmlformats.org/officeDocument/2006/relationships/image" Target="../media/image32.png" /><Relationship Id="rId87" Type="http://schemas.openxmlformats.org/officeDocument/2006/relationships/image" Target="../media/image33.svg" /><Relationship Id="rId88" Type="http://schemas.openxmlformats.org/officeDocument/2006/relationships/image" Target="../media/image34.png" /><Relationship Id="rId89" Type="http://schemas.openxmlformats.org/officeDocument/2006/relationships/image" Target="../media/image35.svg" /><Relationship Id="rId90" Type="http://schemas.openxmlformats.org/officeDocument/2006/relationships/image" Target="../media/image34.png" /><Relationship Id="rId91" Type="http://schemas.openxmlformats.org/officeDocument/2006/relationships/image" Target="../media/image35.svg" /><Relationship Id="rId92" Type="http://schemas.openxmlformats.org/officeDocument/2006/relationships/image" Target="../media/image34.png" /><Relationship Id="rId93" Type="http://schemas.openxmlformats.org/officeDocument/2006/relationships/image" Target="../media/image35.svg" /><Relationship Id="rId94" Type="http://schemas.openxmlformats.org/officeDocument/2006/relationships/image" Target="../media/image36.png" /><Relationship Id="rId95" Type="http://schemas.openxmlformats.org/officeDocument/2006/relationships/image" Target="../media/image37.svg" /><Relationship Id="rId96" Type="http://schemas.openxmlformats.org/officeDocument/2006/relationships/image" Target="../media/image36.png" /><Relationship Id="rId97" Type="http://schemas.openxmlformats.org/officeDocument/2006/relationships/image" Target="../media/image37.svg" /><Relationship Id="rId98" Type="http://schemas.openxmlformats.org/officeDocument/2006/relationships/image" Target="../media/image38.png" /><Relationship Id="rId99" Type="http://schemas.openxmlformats.org/officeDocument/2006/relationships/image" Target="../media/image39.svg" /><Relationship Id="rId100" Type="http://schemas.openxmlformats.org/officeDocument/2006/relationships/image" Target="../media/image40.png" /><Relationship Id="rId101" Type="http://schemas.openxmlformats.org/officeDocument/2006/relationships/image" Target="../media/image41.svg" /><Relationship Id="rId102" Type="http://schemas.openxmlformats.org/officeDocument/2006/relationships/image" Target="../media/image42.png" /><Relationship Id="rId103" Type="http://schemas.openxmlformats.org/officeDocument/2006/relationships/image" Target="../media/image43.svg" /><Relationship Id="rId104" Type="http://schemas.openxmlformats.org/officeDocument/2006/relationships/image" Target="../media/image44.png" /><Relationship Id="rId105" Type="http://schemas.openxmlformats.org/officeDocument/2006/relationships/image" Target="../media/image45.svg" /><Relationship Id="rId106" Type="http://schemas.openxmlformats.org/officeDocument/2006/relationships/image" Target="../media/image6.png" /><Relationship Id="rId107" Type="http://schemas.openxmlformats.org/officeDocument/2006/relationships/image" Target="../media/image7.svg" /><Relationship Id="rId108" Type="http://schemas.openxmlformats.org/officeDocument/2006/relationships/image" Target="../media/image6.png" /><Relationship Id="rId109" Type="http://schemas.openxmlformats.org/officeDocument/2006/relationships/image" Target="../media/image7.svg" /><Relationship Id="rId110" Type="http://schemas.openxmlformats.org/officeDocument/2006/relationships/image" Target="../media/image6.png" /><Relationship Id="rId111" Type="http://schemas.openxmlformats.org/officeDocument/2006/relationships/image" Target="../media/image7.svg" /></Relationships>
</file>

<file path=ppt/slides/_rels/slide1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4" Type="http://schemas.openxmlformats.org/officeDocument/2006/relationships/image" Target="../media/image46.png" /><Relationship Id="rId5" Type="http://schemas.openxmlformats.org/officeDocument/2006/relationships/image" Target="../media/image47.svg" /><Relationship Id="rId18" Type="http://schemas.openxmlformats.org/officeDocument/2006/relationships/chart" Target="../charts/chart1.xml" /><Relationship Id="rId19" Type="http://schemas.openxmlformats.org/officeDocument/2006/relationships/chart" Target="../charts/chart2.xml" /><Relationship Id="rId20" Type="http://schemas.openxmlformats.org/officeDocument/2006/relationships/image" Target="../media/image2.png" /><Relationship Id="rId21" Type="http://schemas.openxmlformats.org/officeDocument/2006/relationships/image" Target="../media/image3.svg" /><Relationship Id="rId22" Type="http://schemas.openxmlformats.org/officeDocument/2006/relationships/image" Target="../media/image36.png" /><Relationship Id="rId23" Type="http://schemas.openxmlformats.org/officeDocument/2006/relationships/image" Target="../media/image37.svg" /><Relationship Id="rId24" Type="http://schemas.openxmlformats.org/officeDocument/2006/relationships/image" Target="../media/image36.png" /><Relationship Id="rId25" Type="http://schemas.openxmlformats.org/officeDocument/2006/relationships/image" Target="../media/image37.svg" /><Relationship Id="rId26" Type="http://schemas.openxmlformats.org/officeDocument/2006/relationships/image" Target="../media/image38.png" /><Relationship Id="rId27" Type="http://schemas.openxmlformats.org/officeDocument/2006/relationships/image" Target="../media/image39.svg" /><Relationship Id="rId28" Type="http://schemas.openxmlformats.org/officeDocument/2006/relationships/image" Target="../media/image40.png" /><Relationship Id="rId29" Type="http://schemas.openxmlformats.org/officeDocument/2006/relationships/image" Target="../media/image41.svg" /><Relationship Id="rId30" Type="http://schemas.openxmlformats.org/officeDocument/2006/relationships/image" Target="../media/image42.png" /><Relationship Id="rId31" Type="http://schemas.openxmlformats.org/officeDocument/2006/relationships/image" Target="../media/image43.svg" /><Relationship Id="rId32" Type="http://schemas.openxmlformats.org/officeDocument/2006/relationships/image" Target="../media/image44.png" /><Relationship Id="rId33" Type="http://schemas.openxmlformats.org/officeDocument/2006/relationships/image" Target="../media/image45.svg" /><Relationship Id="rId34" Type="http://schemas.openxmlformats.org/officeDocument/2006/relationships/chart" Target="../charts/chart3.xml" /><Relationship Id="rId35" Type="http://schemas.openxmlformats.org/officeDocument/2006/relationships/chart" Target="../charts/chart4.xml" /></Relationships>
</file>

<file path=ppt/slides/_rels/slide1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4" Type="http://schemas.openxmlformats.org/officeDocument/2006/relationships/image" Target="../media/image46.png" /><Relationship Id="rId5" Type="http://schemas.openxmlformats.org/officeDocument/2006/relationships/image" Target="../media/image47.svg" /><Relationship Id="rId18" Type="http://schemas.openxmlformats.org/officeDocument/2006/relationships/chart" Target="../charts/chart5.xml" /><Relationship Id="rId19" Type="http://schemas.openxmlformats.org/officeDocument/2006/relationships/chart" Target="../charts/chart6.xml" /><Relationship Id="rId20" Type="http://schemas.openxmlformats.org/officeDocument/2006/relationships/image" Target="../media/image2.png" /><Relationship Id="rId21" Type="http://schemas.openxmlformats.org/officeDocument/2006/relationships/image" Target="../media/image3.svg" /><Relationship Id="rId22" Type="http://schemas.openxmlformats.org/officeDocument/2006/relationships/image" Target="../media/image36.png" /><Relationship Id="rId23" Type="http://schemas.openxmlformats.org/officeDocument/2006/relationships/image" Target="../media/image37.svg" /><Relationship Id="rId24" Type="http://schemas.openxmlformats.org/officeDocument/2006/relationships/image" Target="../media/image36.png" /><Relationship Id="rId25" Type="http://schemas.openxmlformats.org/officeDocument/2006/relationships/image" Target="../media/image37.svg" /><Relationship Id="rId26" Type="http://schemas.openxmlformats.org/officeDocument/2006/relationships/image" Target="../media/image38.png" /><Relationship Id="rId27" Type="http://schemas.openxmlformats.org/officeDocument/2006/relationships/image" Target="../media/image39.svg" /><Relationship Id="rId28" Type="http://schemas.openxmlformats.org/officeDocument/2006/relationships/image" Target="../media/image40.png" /><Relationship Id="rId29" Type="http://schemas.openxmlformats.org/officeDocument/2006/relationships/image" Target="../media/image41.svg" /><Relationship Id="rId30" Type="http://schemas.openxmlformats.org/officeDocument/2006/relationships/image" Target="../media/image42.png" /><Relationship Id="rId31" Type="http://schemas.openxmlformats.org/officeDocument/2006/relationships/image" Target="../media/image43.svg" /><Relationship Id="rId32" Type="http://schemas.openxmlformats.org/officeDocument/2006/relationships/image" Target="../media/image44.png" /><Relationship Id="rId33" Type="http://schemas.openxmlformats.org/officeDocument/2006/relationships/image" Target="../media/image45.svg" /><Relationship Id="rId34" Type="http://schemas.openxmlformats.org/officeDocument/2006/relationships/chart" Target="../charts/chart7.xml" /><Relationship Id="rId35" Type="http://schemas.openxmlformats.org/officeDocument/2006/relationships/chart" Target="../charts/chart8.xml" /></Relationships>
</file>

<file path=ppt/slides/_rels/slide2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4" Type="http://schemas.openxmlformats.org/officeDocument/2006/relationships/image" Target="../media/image46.png" /><Relationship Id="rId5" Type="http://schemas.openxmlformats.org/officeDocument/2006/relationships/image" Target="../media/image47.svg" /><Relationship Id="rId18" Type="http://schemas.openxmlformats.org/officeDocument/2006/relationships/chart" Target="../charts/chart9.xml" /><Relationship Id="rId19" Type="http://schemas.openxmlformats.org/officeDocument/2006/relationships/chart" Target="../charts/chart10.xml" /><Relationship Id="rId20" Type="http://schemas.openxmlformats.org/officeDocument/2006/relationships/image" Target="../media/image2.png" /><Relationship Id="rId21" Type="http://schemas.openxmlformats.org/officeDocument/2006/relationships/image" Target="../media/image3.svg" /><Relationship Id="rId22" Type="http://schemas.openxmlformats.org/officeDocument/2006/relationships/image" Target="../media/image36.png" /><Relationship Id="rId23" Type="http://schemas.openxmlformats.org/officeDocument/2006/relationships/image" Target="../media/image37.svg" /><Relationship Id="rId24" Type="http://schemas.openxmlformats.org/officeDocument/2006/relationships/image" Target="../media/image36.png" /><Relationship Id="rId25" Type="http://schemas.openxmlformats.org/officeDocument/2006/relationships/image" Target="../media/image37.svg" /><Relationship Id="rId26" Type="http://schemas.openxmlformats.org/officeDocument/2006/relationships/image" Target="../media/image38.png" /><Relationship Id="rId27" Type="http://schemas.openxmlformats.org/officeDocument/2006/relationships/image" Target="../media/image39.svg" /><Relationship Id="rId28" Type="http://schemas.openxmlformats.org/officeDocument/2006/relationships/image" Target="../media/image40.png" /><Relationship Id="rId29" Type="http://schemas.openxmlformats.org/officeDocument/2006/relationships/image" Target="../media/image41.svg" /><Relationship Id="rId30" Type="http://schemas.openxmlformats.org/officeDocument/2006/relationships/image" Target="../media/image42.png" /><Relationship Id="rId31" Type="http://schemas.openxmlformats.org/officeDocument/2006/relationships/image" Target="../media/image43.svg" /><Relationship Id="rId32" Type="http://schemas.openxmlformats.org/officeDocument/2006/relationships/image" Target="../media/image44.png" /><Relationship Id="rId33" Type="http://schemas.openxmlformats.org/officeDocument/2006/relationships/image" Target="../media/image45.svg" /><Relationship Id="rId34" Type="http://schemas.openxmlformats.org/officeDocument/2006/relationships/chart" Target="../charts/chart11.xml" /><Relationship Id="rId35" Type="http://schemas.openxmlformats.org/officeDocument/2006/relationships/chart" Target="../charts/chart12.xml" /></Relationships>
</file>

<file path=ppt/slides/_rels/slide2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4" Type="http://schemas.openxmlformats.org/officeDocument/2006/relationships/image" Target="../media/image46.png" /><Relationship Id="rId5" Type="http://schemas.openxmlformats.org/officeDocument/2006/relationships/image" Target="../media/image47.svg" /><Relationship Id="rId18" Type="http://schemas.openxmlformats.org/officeDocument/2006/relationships/chart" Target="../charts/chart13.xml" /><Relationship Id="rId19" Type="http://schemas.openxmlformats.org/officeDocument/2006/relationships/chart" Target="../charts/chart14.xml" /><Relationship Id="rId20" Type="http://schemas.openxmlformats.org/officeDocument/2006/relationships/image" Target="../media/image2.png" /><Relationship Id="rId21" Type="http://schemas.openxmlformats.org/officeDocument/2006/relationships/image" Target="../media/image3.svg" /><Relationship Id="rId22" Type="http://schemas.openxmlformats.org/officeDocument/2006/relationships/image" Target="../media/image36.png" /><Relationship Id="rId23" Type="http://schemas.openxmlformats.org/officeDocument/2006/relationships/image" Target="../media/image37.svg" /><Relationship Id="rId24" Type="http://schemas.openxmlformats.org/officeDocument/2006/relationships/image" Target="../media/image36.png" /><Relationship Id="rId25" Type="http://schemas.openxmlformats.org/officeDocument/2006/relationships/image" Target="../media/image37.svg" /><Relationship Id="rId26" Type="http://schemas.openxmlformats.org/officeDocument/2006/relationships/image" Target="../media/image38.png" /><Relationship Id="rId27" Type="http://schemas.openxmlformats.org/officeDocument/2006/relationships/image" Target="../media/image39.svg" /><Relationship Id="rId28" Type="http://schemas.openxmlformats.org/officeDocument/2006/relationships/image" Target="../media/image40.png" /><Relationship Id="rId29" Type="http://schemas.openxmlformats.org/officeDocument/2006/relationships/image" Target="../media/image41.svg" /><Relationship Id="rId30" Type="http://schemas.openxmlformats.org/officeDocument/2006/relationships/image" Target="../media/image42.png" /><Relationship Id="rId31" Type="http://schemas.openxmlformats.org/officeDocument/2006/relationships/image" Target="../media/image43.svg" /><Relationship Id="rId32" Type="http://schemas.openxmlformats.org/officeDocument/2006/relationships/image" Target="../media/image44.png" /><Relationship Id="rId33" Type="http://schemas.openxmlformats.org/officeDocument/2006/relationships/image" Target="../media/image45.svg" /><Relationship Id="rId34" Type="http://schemas.openxmlformats.org/officeDocument/2006/relationships/chart" Target="../charts/chart15.xml" /><Relationship Id="rId35" Type="http://schemas.openxmlformats.org/officeDocument/2006/relationships/chart" Target="../charts/chart16.xml" /></Relationships>
</file>

<file path=ppt/slides/_rels/slide2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4" Type="http://schemas.openxmlformats.org/officeDocument/2006/relationships/image" Target="../media/image46.png" /><Relationship Id="rId5" Type="http://schemas.openxmlformats.org/officeDocument/2006/relationships/image" Target="../media/image47.svg" /><Relationship Id="rId18" Type="http://schemas.openxmlformats.org/officeDocument/2006/relationships/chart" Target="../charts/chart17.xml" /><Relationship Id="rId19" Type="http://schemas.openxmlformats.org/officeDocument/2006/relationships/chart" Target="../charts/chart18.xml" /><Relationship Id="rId20" Type="http://schemas.openxmlformats.org/officeDocument/2006/relationships/image" Target="../media/image2.png" /><Relationship Id="rId21" Type="http://schemas.openxmlformats.org/officeDocument/2006/relationships/image" Target="../media/image3.svg" /><Relationship Id="rId22" Type="http://schemas.openxmlformats.org/officeDocument/2006/relationships/image" Target="../media/image36.png" /><Relationship Id="rId23" Type="http://schemas.openxmlformats.org/officeDocument/2006/relationships/image" Target="../media/image37.svg" /><Relationship Id="rId24" Type="http://schemas.openxmlformats.org/officeDocument/2006/relationships/image" Target="../media/image36.png" /><Relationship Id="rId25" Type="http://schemas.openxmlformats.org/officeDocument/2006/relationships/image" Target="../media/image37.svg" /><Relationship Id="rId26" Type="http://schemas.openxmlformats.org/officeDocument/2006/relationships/image" Target="../media/image38.png" /><Relationship Id="rId27" Type="http://schemas.openxmlformats.org/officeDocument/2006/relationships/image" Target="../media/image39.svg" /><Relationship Id="rId28" Type="http://schemas.openxmlformats.org/officeDocument/2006/relationships/image" Target="../media/image40.png" /><Relationship Id="rId29" Type="http://schemas.openxmlformats.org/officeDocument/2006/relationships/image" Target="../media/image41.svg" /><Relationship Id="rId30" Type="http://schemas.openxmlformats.org/officeDocument/2006/relationships/image" Target="../media/image42.png" /><Relationship Id="rId31" Type="http://schemas.openxmlformats.org/officeDocument/2006/relationships/image" Target="../media/image43.svg" /><Relationship Id="rId32" Type="http://schemas.openxmlformats.org/officeDocument/2006/relationships/image" Target="../media/image44.png" /><Relationship Id="rId33" Type="http://schemas.openxmlformats.org/officeDocument/2006/relationships/image" Target="../media/image45.svg" /><Relationship Id="rId34" Type="http://schemas.openxmlformats.org/officeDocument/2006/relationships/chart" Target="../charts/chart19.xml" /><Relationship Id="rId35" Type="http://schemas.openxmlformats.org/officeDocument/2006/relationships/chart" Target="../charts/chart20.xml" /></Relationships>
</file>

<file path=ppt/slides/_rels/slide2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4" Type="http://schemas.openxmlformats.org/officeDocument/2006/relationships/image" Target="../media/image46.png" /><Relationship Id="rId5" Type="http://schemas.openxmlformats.org/officeDocument/2006/relationships/image" Target="../media/image47.svg" /><Relationship Id="rId18" Type="http://schemas.openxmlformats.org/officeDocument/2006/relationships/chart" Target="../charts/chart21.xml" /><Relationship Id="rId19" Type="http://schemas.openxmlformats.org/officeDocument/2006/relationships/chart" Target="../charts/chart22.xml" /><Relationship Id="rId20" Type="http://schemas.openxmlformats.org/officeDocument/2006/relationships/image" Target="../media/image2.png" /><Relationship Id="rId21" Type="http://schemas.openxmlformats.org/officeDocument/2006/relationships/image" Target="../media/image3.svg" /><Relationship Id="rId22" Type="http://schemas.openxmlformats.org/officeDocument/2006/relationships/image" Target="../media/image36.png" /><Relationship Id="rId23" Type="http://schemas.openxmlformats.org/officeDocument/2006/relationships/image" Target="../media/image37.svg" /><Relationship Id="rId24" Type="http://schemas.openxmlformats.org/officeDocument/2006/relationships/image" Target="../media/image36.png" /><Relationship Id="rId25" Type="http://schemas.openxmlformats.org/officeDocument/2006/relationships/image" Target="../media/image37.svg" /><Relationship Id="rId26" Type="http://schemas.openxmlformats.org/officeDocument/2006/relationships/image" Target="../media/image38.png" /><Relationship Id="rId27" Type="http://schemas.openxmlformats.org/officeDocument/2006/relationships/image" Target="../media/image39.svg" /><Relationship Id="rId28" Type="http://schemas.openxmlformats.org/officeDocument/2006/relationships/image" Target="../media/image40.png" /><Relationship Id="rId29" Type="http://schemas.openxmlformats.org/officeDocument/2006/relationships/image" Target="../media/image41.svg" /><Relationship Id="rId30" Type="http://schemas.openxmlformats.org/officeDocument/2006/relationships/image" Target="../media/image42.png" /><Relationship Id="rId31" Type="http://schemas.openxmlformats.org/officeDocument/2006/relationships/image" Target="../media/image43.svg" /><Relationship Id="rId32" Type="http://schemas.openxmlformats.org/officeDocument/2006/relationships/image" Target="../media/image44.png" /><Relationship Id="rId33" Type="http://schemas.openxmlformats.org/officeDocument/2006/relationships/image" Target="../media/image45.svg" /><Relationship Id="rId34" Type="http://schemas.openxmlformats.org/officeDocument/2006/relationships/chart" Target="../charts/chart23.xml" /><Relationship Id="rId35" Type="http://schemas.openxmlformats.org/officeDocument/2006/relationships/chart" Target="../charts/chart24.xml" /></Relationships>
</file>

<file path=ppt/slides/_rels/slide2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4" Type="http://schemas.openxmlformats.org/officeDocument/2006/relationships/image" Target="../media/image46.png" /><Relationship Id="rId5" Type="http://schemas.openxmlformats.org/officeDocument/2006/relationships/image" Target="../media/image47.svg" /><Relationship Id="rId18" Type="http://schemas.openxmlformats.org/officeDocument/2006/relationships/chart" Target="../charts/chart25.xml" /><Relationship Id="rId19" Type="http://schemas.openxmlformats.org/officeDocument/2006/relationships/chart" Target="../charts/chart26.xml" /><Relationship Id="rId20" Type="http://schemas.openxmlformats.org/officeDocument/2006/relationships/image" Target="../media/image2.png" /><Relationship Id="rId21" Type="http://schemas.openxmlformats.org/officeDocument/2006/relationships/image" Target="../media/image3.svg" /><Relationship Id="rId22" Type="http://schemas.openxmlformats.org/officeDocument/2006/relationships/image" Target="../media/image36.png" /><Relationship Id="rId23" Type="http://schemas.openxmlformats.org/officeDocument/2006/relationships/image" Target="../media/image37.svg" /><Relationship Id="rId24" Type="http://schemas.openxmlformats.org/officeDocument/2006/relationships/image" Target="../media/image36.png" /><Relationship Id="rId25" Type="http://schemas.openxmlformats.org/officeDocument/2006/relationships/image" Target="../media/image37.svg" /><Relationship Id="rId26" Type="http://schemas.openxmlformats.org/officeDocument/2006/relationships/image" Target="../media/image38.png" /><Relationship Id="rId27" Type="http://schemas.openxmlformats.org/officeDocument/2006/relationships/image" Target="../media/image39.svg" /><Relationship Id="rId28" Type="http://schemas.openxmlformats.org/officeDocument/2006/relationships/image" Target="../media/image40.png" /><Relationship Id="rId29" Type="http://schemas.openxmlformats.org/officeDocument/2006/relationships/image" Target="../media/image41.svg" /><Relationship Id="rId30" Type="http://schemas.openxmlformats.org/officeDocument/2006/relationships/image" Target="../media/image42.png" /><Relationship Id="rId31" Type="http://schemas.openxmlformats.org/officeDocument/2006/relationships/image" Target="../media/image43.svg" /><Relationship Id="rId32" Type="http://schemas.openxmlformats.org/officeDocument/2006/relationships/image" Target="../media/image44.png" /><Relationship Id="rId33" Type="http://schemas.openxmlformats.org/officeDocument/2006/relationships/image" Target="../media/image45.svg" /><Relationship Id="rId34" Type="http://schemas.openxmlformats.org/officeDocument/2006/relationships/chart" Target="../charts/chart27.xml" /><Relationship Id="rId35" Type="http://schemas.openxmlformats.org/officeDocument/2006/relationships/chart" Target="../charts/chart28.xml" /></Relationships>
</file>

<file path=ppt/slides/_rels/slide2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4" Type="http://schemas.openxmlformats.org/officeDocument/2006/relationships/image" Target="../media/image46.png" /><Relationship Id="rId5" Type="http://schemas.openxmlformats.org/officeDocument/2006/relationships/image" Target="../media/image47.svg" /><Relationship Id="rId18" Type="http://schemas.openxmlformats.org/officeDocument/2006/relationships/chart" Target="../charts/chart29.xml" /><Relationship Id="rId19" Type="http://schemas.openxmlformats.org/officeDocument/2006/relationships/chart" Target="../charts/chart30.xml" /><Relationship Id="rId20" Type="http://schemas.openxmlformats.org/officeDocument/2006/relationships/image" Target="../media/image2.png" /><Relationship Id="rId21" Type="http://schemas.openxmlformats.org/officeDocument/2006/relationships/image" Target="../media/image3.svg" /><Relationship Id="rId22" Type="http://schemas.openxmlformats.org/officeDocument/2006/relationships/image" Target="../media/image36.png" /><Relationship Id="rId23" Type="http://schemas.openxmlformats.org/officeDocument/2006/relationships/image" Target="../media/image37.svg" /><Relationship Id="rId24" Type="http://schemas.openxmlformats.org/officeDocument/2006/relationships/image" Target="../media/image36.png" /><Relationship Id="rId25" Type="http://schemas.openxmlformats.org/officeDocument/2006/relationships/image" Target="../media/image37.svg" /><Relationship Id="rId26" Type="http://schemas.openxmlformats.org/officeDocument/2006/relationships/image" Target="../media/image38.png" /><Relationship Id="rId27" Type="http://schemas.openxmlformats.org/officeDocument/2006/relationships/image" Target="../media/image39.svg" /><Relationship Id="rId28" Type="http://schemas.openxmlformats.org/officeDocument/2006/relationships/image" Target="../media/image40.png" /><Relationship Id="rId29" Type="http://schemas.openxmlformats.org/officeDocument/2006/relationships/image" Target="../media/image41.svg" /><Relationship Id="rId30" Type="http://schemas.openxmlformats.org/officeDocument/2006/relationships/image" Target="../media/image42.png" /><Relationship Id="rId31" Type="http://schemas.openxmlformats.org/officeDocument/2006/relationships/image" Target="../media/image43.svg" /><Relationship Id="rId32" Type="http://schemas.openxmlformats.org/officeDocument/2006/relationships/image" Target="../media/image44.png" /><Relationship Id="rId33" Type="http://schemas.openxmlformats.org/officeDocument/2006/relationships/image" Target="../media/image45.svg" /><Relationship Id="rId34" Type="http://schemas.openxmlformats.org/officeDocument/2006/relationships/chart" Target="../charts/chart31.xml" /><Relationship Id="rId35" Type="http://schemas.openxmlformats.org/officeDocument/2006/relationships/chart" Target="../charts/chart32.xml" /></Relationships>
</file>

<file path=ppt/slides/_rels/slide2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4" Type="http://schemas.openxmlformats.org/officeDocument/2006/relationships/image" Target="../media/image46.png" /><Relationship Id="rId5" Type="http://schemas.openxmlformats.org/officeDocument/2006/relationships/image" Target="../media/image47.svg" /><Relationship Id="rId18" Type="http://schemas.openxmlformats.org/officeDocument/2006/relationships/chart" Target="../charts/chart33.xml" /><Relationship Id="rId19" Type="http://schemas.openxmlformats.org/officeDocument/2006/relationships/chart" Target="../charts/chart34.xml" /><Relationship Id="rId20" Type="http://schemas.openxmlformats.org/officeDocument/2006/relationships/image" Target="../media/image2.png" /><Relationship Id="rId21" Type="http://schemas.openxmlformats.org/officeDocument/2006/relationships/image" Target="../media/image3.svg" /><Relationship Id="rId22" Type="http://schemas.openxmlformats.org/officeDocument/2006/relationships/image" Target="../media/image36.png" /><Relationship Id="rId23" Type="http://schemas.openxmlformats.org/officeDocument/2006/relationships/image" Target="../media/image37.svg" /><Relationship Id="rId24" Type="http://schemas.openxmlformats.org/officeDocument/2006/relationships/image" Target="../media/image36.png" /><Relationship Id="rId25" Type="http://schemas.openxmlformats.org/officeDocument/2006/relationships/image" Target="../media/image37.svg" /><Relationship Id="rId26" Type="http://schemas.openxmlformats.org/officeDocument/2006/relationships/image" Target="../media/image38.png" /><Relationship Id="rId27" Type="http://schemas.openxmlformats.org/officeDocument/2006/relationships/image" Target="../media/image39.svg" /><Relationship Id="rId28" Type="http://schemas.openxmlformats.org/officeDocument/2006/relationships/image" Target="../media/image40.png" /><Relationship Id="rId29" Type="http://schemas.openxmlformats.org/officeDocument/2006/relationships/image" Target="../media/image41.svg" /><Relationship Id="rId30" Type="http://schemas.openxmlformats.org/officeDocument/2006/relationships/image" Target="../media/image42.png" /><Relationship Id="rId31" Type="http://schemas.openxmlformats.org/officeDocument/2006/relationships/image" Target="../media/image43.svg" /><Relationship Id="rId32" Type="http://schemas.openxmlformats.org/officeDocument/2006/relationships/image" Target="../media/image44.png" /><Relationship Id="rId33" Type="http://schemas.openxmlformats.org/officeDocument/2006/relationships/image" Target="../media/image45.svg" /><Relationship Id="rId34" Type="http://schemas.openxmlformats.org/officeDocument/2006/relationships/chart" Target="../charts/chart35.xml" /><Relationship Id="rId35" Type="http://schemas.openxmlformats.org/officeDocument/2006/relationships/chart" Target="../charts/chart36.xml" /></Relationships>
</file>

<file path=ppt/slides/_rels/slide2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17" Type="http://schemas.openxmlformats.org/officeDocument/2006/relationships/image" Target="../media/image244.png" /><Relationship Id="rId18" Type="http://schemas.openxmlformats.org/officeDocument/2006/relationships/image" Target="../media/image49.png" /><Relationship Id="rId19" Type="http://schemas.openxmlformats.org/officeDocument/2006/relationships/image" Target="../media/image50.svg" /><Relationship Id="rId20" Type="http://schemas.openxmlformats.org/officeDocument/2006/relationships/image" Target="../media/image36.png" /><Relationship Id="rId21" Type="http://schemas.openxmlformats.org/officeDocument/2006/relationships/image" Target="../media/image37.svg" /><Relationship Id="rId22" Type="http://schemas.openxmlformats.org/officeDocument/2006/relationships/image" Target="../media/image36.png" /><Relationship Id="rId23" Type="http://schemas.openxmlformats.org/officeDocument/2006/relationships/image" Target="../media/image37.svg" /><Relationship Id="rId24" Type="http://schemas.openxmlformats.org/officeDocument/2006/relationships/image" Target="../media/image38.png" /><Relationship Id="rId25" Type="http://schemas.openxmlformats.org/officeDocument/2006/relationships/image" Target="../media/image39.svg" /><Relationship Id="rId26" Type="http://schemas.openxmlformats.org/officeDocument/2006/relationships/image" Target="../media/image40.png" /><Relationship Id="rId27" Type="http://schemas.openxmlformats.org/officeDocument/2006/relationships/image" Target="../media/image41.svg" /><Relationship Id="rId28" Type="http://schemas.openxmlformats.org/officeDocument/2006/relationships/image" Target="../media/image42.png" /><Relationship Id="rId29" Type="http://schemas.openxmlformats.org/officeDocument/2006/relationships/image" Target="../media/image43.svg" /><Relationship Id="rId30" Type="http://schemas.openxmlformats.org/officeDocument/2006/relationships/image" Target="../media/image44.png" /><Relationship Id="rId31" Type="http://schemas.openxmlformats.org/officeDocument/2006/relationships/image" Target="../media/image45.svg" /><Relationship Id="rId32" Type="http://schemas.openxmlformats.org/officeDocument/2006/relationships/image" Target="../media/image2.png" /><Relationship Id="rId33" Type="http://schemas.openxmlformats.org/officeDocument/2006/relationships/image" Target="../media/image3.svg" /></Relationships>
</file>

<file path=ppt/slides/_rels/slide2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4" Type="http://schemas.openxmlformats.org/officeDocument/2006/relationships/image" Target="../media/image46.png" /><Relationship Id="rId17" Type="http://schemas.openxmlformats.org/officeDocument/2006/relationships/image" Target="../media/image47.svg" /><Relationship Id="rId18" Type="http://schemas.openxmlformats.org/officeDocument/2006/relationships/chart" Target="../charts/chart37.xml" /><Relationship Id="rId19" Type="http://schemas.openxmlformats.org/officeDocument/2006/relationships/image" Target="../media/image2.png" /><Relationship Id="rId20" Type="http://schemas.openxmlformats.org/officeDocument/2006/relationships/image" Target="../media/image3.svg" /><Relationship Id="rId21" Type="http://schemas.openxmlformats.org/officeDocument/2006/relationships/image" Target="../media/image36.png" /><Relationship Id="rId22" Type="http://schemas.openxmlformats.org/officeDocument/2006/relationships/image" Target="../media/image37.svg" /><Relationship Id="rId23" Type="http://schemas.openxmlformats.org/officeDocument/2006/relationships/image" Target="../media/image36.png" /><Relationship Id="rId24" Type="http://schemas.openxmlformats.org/officeDocument/2006/relationships/image" Target="../media/image37.svg" /><Relationship Id="rId25" Type="http://schemas.openxmlformats.org/officeDocument/2006/relationships/image" Target="../media/image38.png" /><Relationship Id="rId26" Type="http://schemas.openxmlformats.org/officeDocument/2006/relationships/image" Target="../media/image39.svg" /><Relationship Id="rId27" Type="http://schemas.openxmlformats.org/officeDocument/2006/relationships/image" Target="../media/image40.png" /><Relationship Id="rId28" Type="http://schemas.openxmlformats.org/officeDocument/2006/relationships/image" Target="../media/image41.svg" /><Relationship Id="rId29" Type="http://schemas.openxmlformats.org/officeDocument/2006/relationships/image" Target="../media/image42.png" /><Relationship Id="rId30" Type="http://schemas.openxmlformats.org/officeDocument/2006/relationships/image" Target="../media/image43.svg" /><Relationship Id="rId31" Type="http://schemas.openxmlformats.org/officeDocument/2006/relationships/image" Target="../media/image44.png" /><Relationship Id="rId32" Type="http://schemas.openxmlformats.org/officeDocument/2006/relationships/image" Target="../media/image45.svg" /><Relationship Id="rId33" Type="http://schemas.openxmlformats.org/officeDocument/2006/relationships/chart" Target="../charts/chart38.xml" /></Relationships>
</file>

<file path=ppt/slides/_rels/slide2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4" Type="http://schemas.openxmlformats.org/officeDocument/2006/relationships/image" Target="../media/image46.png" /><Relationship Id="rId5" Type="http://schemas.openxmlformats.org/officeDocument/2006/relationships/image" Target="../media/image47.svg" /><Relationship Id="rId18" Type="http://schemas.openxmlformats.org/officeDocument/2006/relationships/chart" Target="../charts/chart39.xml" /><Relationship Id="rId19" Type="http://schemas.openxmlformats.org/officeDocument/2006/relationships/chart" Target="../charts/chart40.xml" /><Relationship Id="rId20" Type="http://schemas.openxmlformats.org/officeDocument/2006/relationships/image" Target="../media/image2.png" /><Relationship Id="rId21" Type="http://schemas.openxmlformats.org/officeDocument/2006/relationships/image" Target="../media/image3.svg" /><Relationship Id="rId22" Type="http://schemas.openxmlformats.org/officeDocument/2006/relationships/image" Target="../media/image36.png" /><Relationship Id="rId23" Type="http://schemas.openxmlformats.org/officeDocument/2006/relationships/image" Target="../media/image37.svg" /><Relationship Id="rId24" Type="http://schemas.openxmlformats.org/officeDocument/2006/relationships/image" Target="../media/image36.png" /><Relationship Id="rId25" Type="http://schemas.openxmlformats.org/officeDocument/2006/relationships/image" Target="../media/image37.svg" /><Relationship Id="rId26" Type="http://schemas.openxmlformats.org/officeDocument/2006/relationships/image" Target="../media/image38.png" /><Relationship Id="rId27" Type="http://schemas.openxmlformats.org/officeDocument/2006/relationships/image" Target="../media/image39.svg" /><Relationship Id="rId28" Type="http://schemas.openxmlformats.org/officeDocument/2006/relationships/image" Target="../media/image40.png" /><Relationship Id="rId29" Type="http://schemas.openxmlformats.org/officeDocument/2006/relationships/image" Target="../media/image41.svg" /><Relationship Id="rId30" Type="http://schemas.openxmlformats.org/officeDocument/2006/relationships/image" Target="../media/image42.png" /><Relationship Id="rId31" Type="http://schemas.openxmlformats.org/officeDocument/2006/relationships/image" Target="../media/image43.svg" /><Relationship Id="rId32" Type="http://schemas.openxmlformats.org/officeDocument/2006/relationships/image" Target="../media/image44.png" /><Relationship Id="rId33" Type="http://schemas.openxmlformats.org/officeDocument/2006/relationships/image" Target="../media/image45.svg" /><Relationship Id="rId34" Type="http://schemas.openxmlformats.org/officeDocument/2006/relationships/chart" Target="../charts/chart41.xml" /><Relationship Id="rId35" Type="http://schemas.openxmlformats.org/officeDocument/2006/relationships/chart" Target="../charts/chart42.xml" /></Relationships>
</file>

<file path=ppt/slides/_rels/slide3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16" Type="http://schemas.openxmlformats.org/officeDocument/2006/relationships/image" Target="../media/image2.png" /><Relationship Id="rId17" Type="http://schemas.openxmlformats.org/officeDocument/2006/relationships/image" Target="../media/image3.svg" /><Relationship Id="rId18" Type="http://schemas.openxmlformats.org/officeDocument/2006/relationships/image" Target="../media/image36.png" /><Relationship Id="rId19" Type="http://schemas.openxmlformats.org/officeDocument/2006/relationships/image" Target="../media/image37.svg" /><Relationship Id="rId20" Type="http://schemas.openxmlformats.org/officeDocument/2006/relationships/image" Target="../media/image36.png" /><Relationship Id="rId21" Type="http://schemas.openxmlformats.org/officeDocument/2006/relationships/image" Target="../media/image37.svg" /><Relationship Id="rId22" Type="http://schemas.openxmlformats.org/officeDocument/2006/relationships/image" Target="../media/image38.png" /><Relationship Id="rId23" Type="http://schemas.openxmlformats.org/officeDocument/2006/relationships/image" Target="../media/image39.svg" /><Relationship Id="rId24" Type="http://schemas.openxmlformats.org/officeDocument/2006/relationships/image" Target="../media/image40.png" /><Relationship Id="rId25" Type="http://schemas.openxmlformats.org/officeDocument/2006/relationships/image" Target="../media/image41.svg" /><Relationship Id="rId26" Type="http://schemas.openxmlformats.org/officeDocument/2006/relationships/image" Target="../media/image42.png" /><Relationship Id="rId27" Type="http://schemas.openxmlformats.org/officeDocument/2006/relationships/image" Target="../media/image43.svg" /><Relationship Id="rId28" Type="http://schemas.openxmlformats.org/officeDocument/2006/relationships/image" Target="../media/image44.png" /><Relationship Id="rId29" Type="http://schemas.openxmlformats.org/officeDocument/2006/relationships/image" Target="../media/image45.svg" /><Relationship Id="rId30" Type="http://schemas.openxmlformats.org/officeDocument/2006/relationships/image" Target="../media/image46.png" /><Relationship Id="rId31" Type="http://schemas.openxmlformats.org/officeDocument/2006/relationships/image" Target="../media/image47.svg" /></Relationships>
</file>

<file path=ppt/slides/_rels/slide3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16" Type="http://schemas.openxmlformats.org/officeDocument/2006/relationships/image" Target="../media/image46.png" /><Relationship Id="rId17" Type="http://schemas.openxmlformats.org/officeDocument/2006/relationships/image" Target="../media/image47.svg" /><Relationship Id="rId18" Type="http://schemas.openxmlformats.org/officeDocument/2006/relationships/image" Target="../media/image2.png" /><Relationship Id="rId19" Type="http://schemas.openxmlformats.org/officeDocument/2006/relationships/image" Target="../media/image3.svg" /><Relationship Id="rId20" Type="http://schemas.openxmlformats.org/officeDocument/2006/relationships/image" Target="../media/image36.png" /><Relationship Id="rId21" Type="http://schemas.openxmlformats.org/officeDocument/2006/relationships/image" Target="../media/image37.svg" /><Relationship Id="rId22" Type="http://schemas.openxmlformats.org/officeDocument/2006/relationships/image" Target="../media/image36.png" /><Relationship Id="rId23" Type="http://schemas.openxmlformats.org/officeDocument/2006/relationships/image" Target="../media/image37.svg" /><Relationship Id="rId24" Type="http://schemas.openxmlformats.org/officeDocument/2006/relationships/image" Target="../media/image40.png" /><Relationship Id="rId25" Type="http://schemas.openxmlformats.org/officeDocument/2006/relationships/image" Target="../media/image41.svg" /><Relationship Id="rId26" Type="http://schemas.openxmlformats.org/officeDocument/2006/relationships/image" Target="../media/image51.png" /><Relationship Id="rId27" Type="http://schemas.openxmlformats.org/officeDocument/2006/relationships/image" Target="../media/image52.svg" /><Relationship Id="rId28" Type="http://schemas.openxmlformats.org/officeDocument/2006/relationships/image" Target="../media/image53.png" /><Relationship Id="rId29" Type="http://schemas.openxmlformats.org/officeDocument/2006/relationships/image" Target="../media/image54.svg" /><Relationship Id="rId30" Type="http://schemas.openxmlformats.org/officeDocument/2006/relationships/image" Target="../media/image55.png" /><Relationship Id="rId31" Type="http://schemas.openxmlformats.org/officeDocument/2006/relationships/image" Target="../media/image56.svg" /><Relationship Id="rId32" Type="http://schemas.openxmlformats.org/officeDocument/2006/relationships/image" Target="../media/image55.png" /><Relationship Id="rId33" Type="http://schemas.openxmlformats.org/officeDocument/2006/relationships/image" Target="../media/image56.svg" /><Relationship Id="rId34" Type="http://schemas.openxmlformats.org/officeDocument/2006/relationships/image" Target="../media/image55.png" /><Relationship Id="rId35" Type="http://schemas.openxmlformats.org/officeDocument/2006/relationships/image" Target="../media/image56.svg" /><Relationship Id="rId36" Type="http://schemas.openxmlformats.org/officeDocument/2006/relationships/image" Target="../media/image55.png" /><Relationship Id="rId37" Type="http://schemas.openxmlformats.org/officeDocument/2006/relationships/image" Target="../media/image56.svg" /><Relationship Id="rId38" Type="http://schemas.openxmlformats.org/officeDocument/2006/relationships/image" Target="../media/image55.png" /><Relationship Id="rId39" Type="http://schemas.openxmlformats.org/officeDocument/2006/relationships/image" Target="../media/image56.svg" /><Relationship Id="rId40" Type="http://schemas.openxmlformats.org/officeDocument/2006/relationships/image" Target="../media/image55.png" /><Relationship Id="rId41" Type="http://schemas.openxmlformats.org/officeDocument/2006/relationships/image" Target="../media/image56.svg" /><Relationship Id="rId42" Type="http://schemas.openxmlformats.org/officeDocument/2006/relationships/image" Target="../media/image55.png" /><Relationship Id="rId43" Type="http://schemas.openxmlformats.org/officeDocument/2006/relationships/image" Target="../media/image56.svg" /><Relationship Id="rId44" Type="http://schemas.openxmlformats.org/officeDocument/2006/relationships/image" Target="../media/image55.png" /><Relationship Id="rId45" Type="http://schemas.openxmlformats.org/officeDocument/2006/relationships/image" Target="../media/image56.svg" /><Relationship Id="rId46" Type="http://schemas.openxmlformats.org/officeDocument/2006/relationships/image" Target="../media/image55.png" /><Relationship Id="rId47" Type="http://schemas.openxmlformats.org/officeDocument/2006/relationships/image" Target="../media/image56.svg" /><Relationship Id="rId48" Type="http://schemas.openxmlformats.org/officeDocument/2006/relationships/image" Target="../media/image55.png" /><Relationship Id="rId49" Type="http://schemas.openxmlformats.org/officeDocument/2006/relationships/image" Target="../media/image56.svg" /><Relationship Id="rId50" Type="http://schemas.openxmlformats.org/officeDocument/2006/relationships/image" Target="../media/image55.png" /><Relationship Id="rId51" Type="http://schemas.openxmlformats.org/officeDocument/2006/relationships/image" Target="../media/image56.svg" /><Relationship Id="rId52" Type="http://schemas.openxmlformats.org/officeDocument/2006/relationships/image" Target="../media/image55.png" /><Relationship Id="rId53" Type="http://schemas.openxmlformats.org/officeDocument/2006/relationships/image" Target="../media/image56.svg" /><Relationship Id="rId54" Type="http://schemas.openxmlformats.org/officeDocument/2006/relationships/image" Target="../media/image55.png" /><Relationship Id="rId55" Type="http://schemas.openxmlformats.org/officeDocument/2006/relationships/image" Target="../media/image56.svg" /><Relationship Id="rId56" Type="http://schemas.openxmlformats.org/officeDocument/2006/relationships/image" Target="../media/image55.png" /><Relationship Id="rId57" Type="http://schemas.openxmlformats.org/officeDocument/2006/relationships/image" Target="../media/image56.svg" /><Relationship Id="rId58" Type="http://schemas.openxmlformats.org/officeDocument/2006/relationships/image" Target="../media/image55.png" /><Relationship Id="rId59" Type="http://schemas.openxmlformats.org/officeDocument/2006/relationships/image" Target="../media/image56.svg" /><Relationship Id="rId60" Type="http://schemas.openxmlformats.org/officeDocument/2006/relationships/image" Target="../media/image55.png" /><Relationship Id="rId61" Type="http://schemas.openxmlformats.org/officeDocument/2006/relationships/image" Target="../media/image56.svg" /><Relationship Id="rId62" Type="http://schemas.openxmlformats.org/officeDocument/2006/relationships/image" Target="../media/image55.png" /><Relationship Id="rId63" Type="http://schemas.openxmlformats.org/officeDocument/2006/relationships/image" Target="../media/image56.svg" /><Relationship Id="rId64" Type="http://schemas.openxmlformats.org/officeDocument/2006/relationships/image" Target="../media/image55.png" /><Relationship Id="rId65" Type="http://schemas.openxmlformats.org/officeDocument/2006/relationships/image" Target="../media/image56.svg" /><Relationship Id="rId66" Type="http://schemas.openxmlformats.org/officeDocument/2006/relationships/image" Target="../media/image55.png" /><Relationship Id="rId67" Type="http://schemas.openxmlformats.org/officeDocument/2006/relationships/image" Target="../media/image56.svg" /><Relationship Id="rId68" Type="http://schemas.openxmlformats.org/officeDocument/2006/relationships/image" Target="../media/image55.png" /><Relationship Id="rId69" Type="http://schemas.openxmlformats.org/officeDocument/2006/relationships/image" Target="../media/image56.svg" /><Relationship Id="rId70" Type="http://schemas.openxmlformats.org/officeDocument/2006/relationships/image" Target="../media/image55.png" /><Relationship Id="rId71" Type="http://schemas.openxmlformats.org/officeDocument/2006/relationships/image" Target="../media/image56.svg" /><Relationship Id="rId72" Type="http://schemas.openxmlformats.org/officeDocument/2006/relationships/image" Target="../media/image55.png" /><Relationship Id="rId73" Type="http://schemas.openxmlformats.org/officeDocument/2006/relationships/image" Target="../media/image56.svg" /><Relationship Id="rId74" Type="http://schemas.openxmlformats.org/officeDocument/2006/relationships/image" Target="../media/image55.png" /><Relationship Id="rId75" Type="http://schemas.openxmlformats.org/officeDocument/2006/relationships/image" Target="../media/image56.svg" /><Relationship Id="rId76" Type="http://schemas.openxmlformats.org/officeDocument/2006/relationships/image" Target="../media/image55.png" /><Relationship Id="rId77" Type="http://schemas.openxmlformats.org/officeDocument/2006/relationships/image" Target="../media/image56.svg" /><Relationship Id="rId78" Type="http://schemas.openxmlformats.org/officeDocument/2006/relationships/image" Target="../media/image55.png" /><Relationship Id="rId79" Type="http://schemas.openxmlformats.org/officeDocument/2006/relationships/image" Target="../media/image56.svg" /><Relationship Id="rId80" Type="http://schemas.openxmlformats.org/officeDocument/2006/relationships/image" Target="../media/image55.png" /><Relationship Id="rId81" Type="http://schemas.openxmlformats.org/officeDocument/2006/relationships/image" Target="../media/image56.svg" /><Relationship Id="rId82" Type="http://schemas.openxmlformats.org/officeDocument/2006/relationships/image" Target="../media/image55.png" /><Relationship Id="rId83" Type="http://schemas.openxmlformats.org/officeDocument/2006/relationships/image" Target="../media/image56.svg" /><Relationship Id="rId84" Type="http://schemas.openxmlformats.org/officeDocument/2006/relationships/image" Target="../media/image55.png" /><Relationship Id="rId85" Type="http://schemas.openxmlformats.org/officeDocument/2006/relationships/image" Target="../media/image56.svg" /><Relationship Id="rId86" Type="http://schemas.openxmlformats.org/officeDocument/2006/relationships/image" Target="../media/image55.png" /><Relationship Id="rId87" Type="http://schemas.openxmlformats.org/officeDocument/2006/relationships/image" Target="../media/image56.svg" /><Relationship Id="rId88" Type="http://schemas.openxmlformats.org/officeDocument/2006/relationships/image" Target="../media/image55.png" /><Relationship Id="rId89" Type="http://schemas.openxmlformats.org/officeDocument/2006/relationships/image" Target="../media/image56.svg" /></Relationships>
</file>

<file path=ppt/slides/_rels/slide3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4" Type="http://schemas.openxmlformats.org/officeDocument/2006/relationships/image" Target="../media/image46.png" /><Relationship Id="rId13" Type="http://schemas.openxmlformats.org/officeDocument/2006/relationships/image" Target="../media/image47.svg" /><Relationship Id="rId14" Type="http://schemas.openxmlformats.org/officeDocument/2006/relationships/chart" Target="../charts/chart43.xml" /><Relationship Id="rId15" Type="http://schemas.openxmlformats.org/officeDocument/2006/relationships/image" Target="../media/image2.png" /><Relationship Id="rId16" Type="http://schemas.openxmlformats.org/officeDocument/2006/relationships/image" Target="../media/image3.svg" /><Relationship Id="rId17" Type="http://schemas.openxmlformats.org/officeDocument/2006/relationships/image" Target="../media/image40.png" /><Relationship Id="rId18" Type="http://schemas.openxmlformats.org/officeDocument/2006/relationships/image" Target="../media/image41.svg" /><Relationship Id="rId19" Type="http://schemas.openxmlformats.org/officeDocument/2006/relationships/image" Target="../media/image51.png" /><Relationship Id="rId20" Type="http://schemas.openxmlformats.org/officeDocument/2006/relationships/image" Target="../media/image52.svg" /><Relationship Id="rId21" Type="http://schemas.openxmlformats.org/officeDocument/2006/relationships/image" Target="../media/image36.png" /><Relationship Id="rId22" Type="http://schemas.openxmlformats.org/officeDocument/2006/relationships/image" Target="../media/image37.svg" /><Relationship Id="rId23" Type="http://schemas.openxmlformats.org/officeDocument/2006/relationships/image" Target="../media/image36.png" /><Relationship Id="rId24" Type="http://schemas.openxmlformats.org/officeDocument/2006/relationships/image" Target="../media/image37.svg" /><Relationship Id="rId25" Type="http://schemas.openxmlformats.org/officeDocument/2006/relationships/chart" Target="../charts/chart44.xml" /></Relationships>
</file>

<file path=ppt/slides/_rels/slide3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10" Type="http://schemas.openxmlformats.org/officeDocument/2006/relationships/image" Target="../media/image2.png" /><Relationship Id="rId13" Type="http://schemas.openxmlformats.org/officeDocument/2006/relationships/image" Target="../media/image3.svg" /><Relationship Id="rId14" Type="http://schemas.openxmlformats.org/officeDocument/2006/relationships/image" Target="../media/image40.png" /><Relationship Id="rId15" Type="http://schemas.openxmlformats.org/officeDocument/2006/relationships/image" Target="../media/image41.svg" /><Relationship Id="rId16" Type="http://schemas.openxmlformats.org/officeDocument/2006/relationships/image" Target="../media/image42.png" /><Relationship Id="rId17" Type="http://schemas.openxmlformats.org/officeDocument/2006/relationships/image" Target="../media/image43.svg" /><Relationship Id="rId18" Type="http://schemas.openxmlformats.org/officeDocument/2006/relationships/image" Target="../media/image46.png" /><Relationship Id="rId19" Type="http://schemas.openxmlformats.org/officeDocument/2006/relationships/image" Target="../media/image47.svg" /><Relationship Id="rId20" Type="http://schemas.openxmlformats.org/officeDocument/2006/relationships/chart" Target="../charts/chart45.xml" /><Relationship Id="rId21" Type="http://schemas.openxmlformats.org/officeDocument/2006/relationships/image" Target="../media/image36.png" /><Relationship Id="rId22" Type="http://schemas.openxmlformats.org/officeDocument/2006/relationships/image" Target="../media/image37.svg" /><Relationship Id="rId23" Type="http://schemas.openxmlformats.org/officeDocument/2006/relationships/image" Target="../media/image36.png" /><Relationship Id="rId24" Type="http://schemas.openxmlformats.org/officeDocument/2006/relationships/image" Target="../media/image37.svg" /><Relationship Id="rId25" Type="http://schemas.openxmlformats.org/officeDocument/2006/relationships/chart" Target="../charts/chart46.xml" /></Relationships>
</file>

<file path=ppt/slides/_rels/slide3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8" Type="http://schemas.openxmlformats.org/officeDocument/2006/relationships/image" Target="../media/image40.png" /><Relationship Id="rId9" Type="http://schemas.openxmlformats.org/officeDocument/2006/relationships/image" Target="../media/image41.svg" /><Relationship Id="rId10" Type="http://schemas.openxmlformats.org/officeDocument/2006/relationships/image" Target="../media/image42.png" /><Relationship Id="rId11" Type="http://schemas.openxmlformats.org/officeDocument/2006/relationships/image" Target="../media/image43.svg" /><Relationship Id="rId12" Type="http://schemas.openxmlformats.org/officeDocument/2006/relationships/image" Target="../media/image36.png" /><Relationship Id="rId13" Type="http://schemas.openxmlformats.org/officeDocument/2006/relationships/image" Target="../media/image37.svg" /><Relationship Id="rId14" Type="http://schemas.openxmlformats.org/officeDocument/2006/relationships/image" Target="../media/image36.png" /><Relationship Id="rId15" Type="http://schemas.openxmlformats.org/officeDocument/2006/relationships/image" Target="../media/image37.svg" /></Relationships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mmaryTopBar"/>
          <p:cNvSpPr>
            <a:spLocks/>
          </p:cNvSpPr>
          <p:nvPr/>
        </p:nvSpPr>
        <p:spPr>
          <a:xfrm flipH="1">
            <a:off x="10385730" y="1318182"/>
            <a:ext cx="1577710" cy="566023"/>
          </a:xfrm>
          <a:prstGeom prst="parallelogram">
            <a:avLst>
              <a:gd name="adj" fmla="val 0"/>
            </a:avLst>
          </a:prstGeom>
          <a:solidFill>
            <a:srgbClr val="F5F5F8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wrap="square"/>
          <a:lstStyle/>
          <a:p>
            <a:pPr algn="ctr" defTabSz="914400"/>
            <a:endParaRPr lang="en-GB" dirty="0">
              <a:latin typeface="Montserrat"/>
            </a:endParaRPr>
          </a:p>
          <a:p>
            <a:pPr algn="ctr" defTabSz="914400"/>
            <a:endParaRPr lang="en-GB" dirty="0">
              <a:latin typeface="Montserrat"/>
            </a:endParaRPr>
          </a:p>
        </p:txBody>
      </p:sp>
      <p:sp>
        <p:nvSpPr>
          <p:cNvPr id="44" name="Rectangle 43"/>
          <p:cNvSpPr>
            <a:spLocks/>
          </p:cNvSpPr>
          <p:nvPr/>
        </p:nvSpPr>
        <p:spPr>
          <a:xfrm>
            <a:off x="221673" y="1939859"/>
            <a:ext cx="11741767" cy="389899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  <a:headEnd type="none"/>
            <a:tailEnd type="none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wrap="square"/>
          <a:lstStyle/>
          <a:p>
            <a:pPr algn="ctr" defTabSz="914400"/>
            <a:endParaRPr lang="en-GB" dirty="0">
              <a:latin typeface="Montserrat"/>
            </a:endParaRPr>
          </a:p>
        </p:txBody>
      </p:sp>
      <p:pic>
        <p:nvPicPr>
          <p:cNvPr id="7" name="Map1"/>
          <p:cNvPicPr>
            <a:picLocks noChangeAspect="1"/>
          </p:cNvPicPr>
          <p:nvPr/>
        </p:nvPicPr>
        <p:blipFill>
          <a:blip r:embed="rId47">
            <a:lum/>
          </a:blip>
          <a:srcRect/>
          <a:stretch>
            <a:fillRect/>
          </a:stretch>
        </p:blipFill>
        <p:spPr>
          <a:xfrm>
            <a:off x="212804" y="1947309"/>
            <a:ext cx="9576819" cy="4302905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09" name="Rectangle 108"/>
          <p:cNvSpPr>
            <a:spLocks/>
          </p:cNvSpPr>
          <p:nvPr/>
        </p:nvSpPr>
        <p:spPr>
          <a:xfrm>
            <a:off x="8582436" y="1944847"/>
            <a:ext cx="1225221" cy="4083625"/>
          </a:xfrm>
          <a:prstGeom prst="rect">
            <a:avLst/>
          </a:prstGeom>
          <a:gradFill>
            <a:gsLst>
              <a:gs pos="0">
                <a:schemeClr val="accent1">
                  <a:lumMod val="5000"/>
                  <a:lumOff val="95000"/>
                  <a:alpha val="0"/>
                </a:schemeClr>
              </a:gs>
              <a:gs pos="84000">
                <a:srgbClr val="F2F2F2"/>
              </a:gs>
            </a:gsLst>
            <a:lin ang="0"/>
          </a:gra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wrap="square"/>
          <a:lstStyle/>
          <a:p>
            <a:pPr algn="ctr" defTabSz="914400"/>
            <a:endParaRPr lang="en-GB" dirty="0"/>
          </a:p>
        </p:txBody>
      </p:sp>
      <p:sp>
        <p:nvSpPr>
          <p:cNvPr id="27" name="Station"/>
          <p:cNvSpPr>
            <a:spLocks/>
          </p:cNvSpPr>
          <p:nvPr/>
        </p:nvSpPr>
        <p:spPr>
          <a:xfrm>
            <a:off x="1862138" y="5638867"/>
            <a:ext cx="10096802" cy="616793"/>
          </a:xfrm>
          <a:prstGeom prst="parallelogram">
            <a:avLst>
              <a:gd name="adj" fmla="val 46750"/>
            </a:avLst>
          </a:prstGeom>
          <a:solidFill>
            <a:schemeClr val="bg1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wrap="square"/>
          <a:lstStyle/>
          <a:p>
            <a:pPr algn="ctr" defTabSz="914400"/>
            <a:endParaRPr lang="en-GB" dirty="0">
              <a:latin typeface="Montserrat"/>
            </a:endParaRPr>
          </a:p>
          <a:p>
            <a:pPr algn="ctr" defTabSz="914400"/>
            <a:endParaRPr lang="en-GB" dirty="0">
              <a:latin typeface="Montserrat"/>
            </a:endParaRPr>
          </a:p>
        </p:txBody>
      </p:sp>
      <p:sp>
        <p:nvSpPr>
          <p:cNvPr id="40" name="Rectangle 39"/>
          <p:cNvSpPr>
            <a:spLocks/>
          </p:cNvSpPr>
          <p:nvPr/>
        </p:nvSpPr>
        <p:spPr>
          <a:xfrm>
            <a:off x="5265962" y="2097720"/>
            <a:ext cx="1778441" cy="109783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  <a:headEnd type="none"/>
            <a:tailEnd type="none"/>
          </a:ln>
          <a:effectLst>
            <a:outerShdw blurRad="50800" dist="38100" dir="5400000" algn="t" rotWithShape="0">
              <a:srgbClr val="000000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wrap="square"/>
          <a:lstStyle/>
          <a:p>
            <a:pPr algn="ctr" defTabSz="914400"/>
            <a:endParaRPr lang="en-GB" dirty="0">
              <a:latin typeface="Montserrat"/>
            </a:endParaRPr>
          </a:p>
        </p:txBody>
      </p:sp>
      <p:sp>
        <p:nvSpPr>
          <p:cNvPr id="56" name="Rectangle 55"/>
          <p:cNvSpPr>
            <a:spLocks/>
          </p:cNvSpPr>
          <p:nvPr/>
        </p:nvSpPr>
        <p:spPr>
          <a:xfrm>
            <a:off x="5265962" y="3286167"/>
            <a:ext cx="1778441" cy="109783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  <a:headEnd type="none"/>
            <a:tailEnd type="none"/>
          </a:ln>
          <a:effectLst>
            <a:outerShdw blurRad="50800" dist="38100" dir="5400000" algn="t" rotWithShape="0">
              <a:srgbClr val="000000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wrap="square"/>
          <a:lstStyle/>
          <a:p>
            <a:pPr algn="ctr" defTabSz="914400"/>
            <a:endParaRPr lang="en-GB" dirty="0">
              <a:latin typeface="Montserrat"/>
            </a:endParaRPr>
          </a:p>
        </p:txBody>
      </p:sp>
      <p:sp>
        <p:nvSpPr>
          <p:cNvPr id="74" name="Rectangle 73"/>
          <p:cNvSpPr>
            <a:spLocks/>
          </p:cNvSpPr>
          <p:nvPr/>
        </p:nvSpPr>
        <p:spPr>
          <a:xfrm>
            <a:off x="5265962" y="4466522"/>
            <a:ext cx="1778441" cy="109783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  <a:headEnd type="none"/>
            <a:tailEnd type="none"/>
          </a:ln>
          <a:effectLst>
            <a:outerShdw blurRad="50800" dist="38100" dir="5400000" algn="t" rotWithShape="0">
              <a:srgbClr val="000000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wrap="square"/>
          <a:lstStyle/>
          <a:p>
            <a:pPr algn="ctr" defTabSz="914400"/>
            <a:endParaRPr lang="en-GB" dirty="0">
              <a:latin typeface="Montserrat"/>
            </a:endParaRPr>
          </a:p>
        </p:txBody>
      </p:sp>
      <p:sp>
        <p:nvSpPr>
          <p:cNvPr id="75" name="Rectangle 74"/>
          <p:cNvSpPr>
            <a:spLocks/>
          </p:cNvSpPr>
          <p:nvPr/>
        </p:nvSpPr>
        <p:spPr>
          <a:xfrm>
            <a:off x="7178484" y="2097720"/>
            <a:ext cx="1778441" cy="109783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  <a:headEnd type="none"/>
            <a:tailEnd type="none"/>
          </a:ln>
          <a:effectLst>
            <a:outerShdw blurRad="50800" dist="38100" dir="5400000" algn="t" rotWithShape="0">
              <a:srgbClr val="000000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wrap="square"/>
          <a:lstStyle/>
          <a:p>
            <a:pPr algn="ctr" defTabSz="914400"/>
            <a:endParaRPr lang="en-GB" dirty="0">
              <a:latin typeface="Montserrat"/>
            </a:endParaRPr>
          </a:p>
        </p:txBody>
      </p:sp>
      <p:sp>
        <p:nvSpPr>
          <p:cNvPr id="79" name="Rectangle 78"/>
          <p:cNvSpPr>
            <a:spLocks/>
          </p:cNvSpPr>
          <p:nvPr/>
        </p:nvSpPr>
        <p:spPr>
          <a:xfrm>
            <a:off x="7178484" y="3286167"/>
            <a:ext cx="1778441" cy="109783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  <a:headEnd type="none"/>
            <a:tailEnd type="none"/>
          </a:ln>
          <a:effectLst>
            <a:outerShdw blurRad="50800" dist="38100" dir="5400000" algn="t" rotWithShape="0">
              <a:srgbClr val="000000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wrap="square"/>
          <a:lstStyle/>
          <a:p>
            <a:pPr algn="ctr" defTabSz="914400"/>
            <a:endParaRPr lang="en-GB" dirty="0">
              <a:latin typeface="Montserrat"/>
            </a:endParaRPr>
          </a:p>
        </p:txBody>
      </p:sp>
      <p:sp>
        <p:nvSpPr>
          <p:cNvPr id="80" name="Rectangle 79"/>
          <p:cNvSpPr>
            <a:spLocks/>
          </p:cNvSpPr>
          <p:nvPr/>
        </p:nvSpPr>
        <p:spPr>
          <a:xfrm>
            <a:off x="7178484" y="4466522"/>
            <a:ext cx="1778441" cy="109783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  <a:headEnd type="none"/>
            <a:tailEnd type="none"/>
          </a:ln>
          <a:effectLst>
            <a:outerShdw blurRad="50800" dist="38100" dir="5400000" algn="t" rotWithShape="0">
              <a:srgbClr val="000000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wrap="square"/>
          <a:lstStyle/>
          <a:p>
            <a:pPr algn="ctr" defTabSz="914400"/>
            <a:endParaRPr lang="en-GB" dirty="0">
              <a:latin typeface="Montserrat"/>
            </a:endParaRPr>
          </a:p>
        </p:txBody>
      </p:sp>
      <p:sp>
        <p:nvSpPr>
          <p:cNvPr id="6" name="summaryTopBar"/>
          <p:cNvSpPr>
            <a:spLocks/>
          </p:cNvSpPr>
          <p:nvPr/>
        </p:nvSpPr>
        <p:spPr>
          <a:xfrm>
            <a:off x="4709160" y="1318182"/>
            <a:ext cx="7178639" cy="566023"/>
          </a:xfrm>
          <a:prstGeom prst="parallelogram">
            <a:avLst>
              <a:gd name="adj" fmla="val 47718"/>
            </a:avLst>
          </a:prstGeom>
          <a:solidFill>
            <a:srgbClr val="F5F5F8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wrap="square"/>
          <a:lstStyle/>
          <a:p>
            <a:pPr algn="ctr" defTabSz="914400"/>
            <a:endParaRPr lang="en-GB" dirty="0">
              <a:latin typeface="Montserrat"/>
            </a:endParaRPr>
          </a:p>
          <a:p>
            <a:pPr algn="ctr" defTabSz="914400"/>
            <a:endParaRPr lang="en-GB" dirty="0">
              <a:latin typeface="Montserrat"/>
            </a:endParaRPr>
          </a:p>
        </p:txBody>
      </p:sp>
      <p:sp>
        <p:nvSpPr>
          <p:cNvPr id="10" name="Station"/>
          <p:cNvSpPr>
            <a:spLocks/>
          </p:cNvSpPr>
          <p:nvPr/>
        </p:nvSpPr>
        <p:spPr>
          <a:xfrm>
            <a:off x="1975067" y="5717774"/>
            <a:ext cx="7753661" cy="537886"/>
          </a:xfrm>
          <a:prstGeom prst="parallelogram">
            <a:avLst>
              <a:gd name="adj" fmla="val 47135"/>
            </a:avLst>
          </a:prstGeom>
          <a:solidFill>
            <a:schemeClr val="bg2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wrap="square"/>
          <a:lstStyle/>
          <a:p>
            <a:pPr algn="ctr" defTabSz="914400"/>
            <a:endParaRPr lang="en-GB" dirty="0">
              <a:latin typeface="Montserrat"/>
            </a:endParaRPr>
          </a:p>
          <a:p>
            <a:pPr algn="ctr" defTabSz="914400"/>
            <a:endParaRPr lang="en-GB" dirty="0">
              <a:latin typeface="Montserrat"/>
            </a:endParaRPr>
          </a:p>
        </p:txBody>
      </p:sp>
      <p:sp>
        <p:nvSpPr>
          <p:cNvPr id="43" name="Rectangle 42"/>
          <p:cNvSpPr>
            <a:spLocks/>
          </p:cNvSpPr>
          <p:nvPr/>
        </p:nvSpPr>
        <p:spPr>
          <a:xfrm>
            <a:off x="11364686" y="5636926"/>
            <a:ext cx="757238" cy="424421"/>
          </a:xfrm>
          <a:prstGeom prst="rect">
            <a:avLst/>
          </a:prstGeom>
          <a:solidFill>
            <a:schemeClr val="bg1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wrap="square"/>
          <a:lstStyle/>
          <a:p>
            <a:pPr algn="ctr" defTabSz="914400"/>
            <a:endParaRPr lang="en-GB" dirty="0"/>
          </a:p>
        </p:txBody>
      </p:sp>
      <p:sp>
        <p:nvSpPr>
          <p:cNvPr id="5" name="competitorsWrap"/>
          <p:cNvSpPr>
            <a:spLocks/>
          </p:cNvSpPr>
          <p:nvPr/>
        </p:nvSpPr>
        <p:spPr>
          <a:xfrm>
            <a:off x="9137927" y="2098197"/>
            <a:ext cx="2654470" cy="372948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  <a:headEnd type="none"/>
            <a:tailEnd type="none"/>
          </a:ln>
          <a:effectLst>
            <a:outerShdw blurRad="50800" dist="38100" dir="5400000" algn="t" rotWithShape="0">
              <a:srgbClr val="000000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wrap="square"/>
          <a:lstStyle/>
          <a:p>
            <a:pPr algn="ctr" defTabSz="914400"/>
            <a:endParaRPr lang="en-GB" dirty="0">
              <a:latin typeface="Montserrat"/>
            </a:endParaRPr>
          </a:p>
        </p:txBody>
      </p:sp>
      <p:sp>
        <p:nvSpPr>
          <p:cNvPr id="8" name="Rectangle 7"/>
          <p:cNvSpPr>
            <a:spLocks/>
          </p:cNvSpPr>
          <p:nvPr/>
        </p:nvSpPr>
        <p:spPr>
          <a:xfrm>
            <a:off x="9300911" y="4720490"/>
            <a:ext cx="2333001" cy="916436"/>
          </a:xfrm>
          <a:prstGeom prst="rect">
            <a:avLst/>
          </a:prstGeom>
          <a:solidFill>
            <a:schemeClr val="bg2"/>
          </a:solidFill>
          <a:ln>
            <a:solidFill>
              <a:schemeClr val="bg2"/>
            </a:solidFill>
            <a:headEnd type="none"/>
            <a:tailEnd type="none"/>
          </a:ln>
          <a:effectLst>
            <a:outerShdw blurRad="50800" dist="38100" dir="5400000" algn="t" rotWithShape="0">
              <a:srgbClr val="000000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wrap="square"/>
          <a:lstStyle/>
          <a:p>
            <a:pPr algn="ctr" defTabSz="914400"/>
            <a:endParaRPr lang="en-GB" dirty="0">
              <a:latin typeface="Montserrat"/>
            </a:endParaRPr>
          </a:p>
        </p:txBody>
      </p:sp>
      <p:sp>
        <p:nvSpPr>
          <p:cNvPr id="9" name="Rectangle 8"/>
          <p:cNvSpPr>
            <a:spLocks/>
          </p:cNvSpPr>
          <p:nvPr/>
        </p:nvSpPr>
        <p:spPr>
          <a:xfrm>
            <a:off x="9300911" y="3636732"/>
            <a:ext cx="2333001" cy="902717"/>
          </a:xfrm>
          <a:prstGeom prst="rect">
            <a:avLst/>
          </a:prstGeom>
          <a:solidFill>
            <a:schemeClr val="bg2"/>
          </a:solidFill>
          <a:ln>
            <a:solidFill>
              <a:schemeClr val="bg2"/>
            </a:solidFill>
            <a:headEnd type="none"/>
            <a:tailEnd type="none"/>
          </a:ln>
          <a:effectLst>
            <a:outerShdw blurRad="50800" dist="38100" dir="5400000" algn="t" rotWithShape="0">
              <a:srgbClr val="000000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wrap="square"/>
          <a:lstStyle/>
          <a:p>
            <a:pPr algn="ctr" defTabSz="914400"/>
            <a:endParaRPr lang="en-GB" dirty="0">
              <a:latin typeface="Montserrat"/>
            </a:endParaRPr>
          </a:p>
        </p:txBody>
      </p:sp>
      <p:sp>
        <p:nvSpPr>
          <p:cNvPr id="14" name="Competitor3Postcode"/>
          <p:cNvSpPr txBox="1">
            <a:spLocks noChangeArrowheads="1"/>
          </p:cNvSpPr>
          <p:nvPr/>
        </p:nvSpPr>
        <p:spPr>
          <a:xfrm>
            <a:off x="9637288" y="5044525"/>
            <a:ext cx="728084" cy="230832"/>
          </a:xfrm>
          <a:prstGeom prst="rect">
            <a:avLst/>
          </a:prstGeom>
          <a:noFill/>
          <a:ln>
            <a:headEnd type="none"/>
            <a:tailEnd type="none"/>
          </a:ln>
        </p:spPr>
        <p:txBody>
          <a:bodyPr wrap="none">
            <a:spAutoFit/>
          </a:bodyPr>
          <a:lstStyle/>
          <a:p>
            <a:pPr defTabSz="914400"/>
            <a:r>
              <a:rPr lang="en-GB" sz="900" dirty="0">
                <a:latin typeface="Montserrat"/>
              </a:rPr>
              <a:t>DE451DU</a:t>
            </a:r>
          </a:p>
        </p:txBody>
      </p:sp>
      <p:sp>
        <p:nvSpPr>
          <p:cNvPr id="15" name="Competitor3"/>
          <p:cNvSpPr txBox="1">
            <a:spLocks noChangeArrowheads="1"/>
          </p:cNvSpPr>
          <p:nvPr/>
        </p:nvSpPr>
        <p:spPr>
          <a:xfrm>
            <a:off x="9637288" y="4799833"/>
            <a:ext cx="1082348" cy="261610"/>
          </a:xfrm>
          <a:prstGeom prst="rect">
            <a:avLst/>
          </a:prstGeom>
          <a:noFill/>
          <a:ln>
            <a:headEnd type="none"/>
            <a:tailEnd type="none"/>
          </a:ln>
        </p:spPr>
        <p:txBody>
          <a:bodyPr wrap="none">
            <a:spAutoFit/>
          </a:bodyPr>
          <a:lstStyle/>
          <a:p>
            <a:pPr defTabSz="914400"/>
            <a:r>
              <a:rPr lang="en-GB" sz="1100" dirty="0">
                <a:latin typeface="Montserrat"/>
              </a:rPr>
              <a:t>Castle (Bakewell)</a:t>
            </a:r>
          </a:p>
        </p:txBody>
      </p:sp>
      <p:sp>
        <p:nvSpPr>
          <p:cNvPr id="18" name="CAMEOValue"/>
          <p:cNvSpPr txBox="1">
            <a:spLocks noChangeArrowheads="1"/>
          </p:cNvSpPr>
          <p:nvPr/>
        </p:nvSpPr>
        <p:spPr>
          <a:xfrm>
            <a:off x="7292475" y="3842956"/>
            <a:ext cx="1164101" cy="261610"/>
          </a:xfrm>
          <a:prstGeom prst="rect">
            <a:avLst/>
          </a:prstGeom>
          <a:noFill/>
          <a:ln>
            <a:headEnd type="none"/>
            <a:tailEnd type="none"/>
          </a:ln>
        </p:spPr>
        <p:txBody>
          <a:bodyPr wrap="none">
            <a:spAutoFit/>
          </a:bodyPr>
          <a:lstStyle/>
          <a:p>
            <a:pPr defTabSz="914400"/>
            <a:r>
              <a:rPr lang="en-GB" sz="1100" b="1" dirty="0">
                <a:latin typeface="Montserrat"/>
              </a:rPr>
              <a:t>17.41%</a:t>
            </a:r>
            <a:endParaRPr lang="en-GB" sz="1100" b="1" dirty="0">
              <a:latin typeface="Montserrat"/>
            </a:endParaRPr>
          </a:p>
        </p:txBody>
      </p:sp>
      <p:sp>
        <p:nvSpPr>
          <p:cNvPr id="19" name="CAMEO"/>
          <p:cNvSpPr txBox="1">
            <a:spLocks noChangeArrowheads="1"/>
          </p:cNvSpPr>
          <p:nvPr/>
        </p:nvSpPr>
        <p:spPr>
          <a:xfrm>
            <a:off x="7292475" y="4070495"/>
            <a:ext cx="591829" cy="215444"/>
          </a:xfrm>
          <a:prstGeom prst="rect">
            <a:avLst/>
          </a:prstGeom>
          <a:noFill/>
          <a:ln>
            <a:headEnd type="none"/>
            <a:tailEnd type="none"/>
          </a:ln>
        </p:spPr>
        <p:txBody>
          <a:bodyPr wrap="none">
            <a:spAutoFit/>
          </a:bodyPr>
          <a:lstStyle/>
          <a:p>
            <a:pPr defTabSz="914400"/>
            <a:r>
              <a:rPr lang="en-GB" sz="800" dirty="0">
                <a:latin typeface="Montserrat"/>
              </a:rPr>
              <a:t>Content Communities</a:t>
            </a:r>
          </a:p>
        </p:txBody>
      </p:sp>
      <p:sp>
        <p:nvSpPr>
          <p:cNvPr id="21" name="Gender"/>
          <p:cNvSpPr txBox="1">
            <a:spLocks noChangeArrowheads="1"/>
          </p:cNvSpPr>
          <p:nvPr/>
        </p:nvSpPr>
        <p:spPr>
          <a:xfrm>
            <a:off x="7292475" y="2926084"/>
            <a:ext cx="577402" cy="215444"/>
          </a:xfrm>
          <a:prstGeom prst="rect">
            <a:avLst/>
          </a:prstGeom>
          <a:noFill/>
          <a:ln>
            <a:headEnd type="none"/>
            <a:tailEnd type="none"/>
          </a:ln>
        </p:spPr>
        <p:txBody>
          <a:bodyPr wrap="none">
            <a:spAutoFit/>
          </a:bodyPr>
          <a:lstStyle/>
          <a:p>
            <a:pPr defTabSz="914400"/>
            <a:r>
              <a:rPr lang="en-GB" sz="800" dirty="0">
                <a:latin typeface="Montserrat"/>
              </a:rPr>
              <a:t>Male</a:t>
            </a:r>
          </a:p>
        </p:txBody>
      </p:sp>
      <p:sp>
        <p:nvSpPr>
          <p:cNvPr id="50" name="Station"/>
          <p:cNvSpPr>
            <a:spLocks/>
          </p:cNvSpPr>
          <p:nvPr/>
        </p:nvSpPr>
        <p:spPr>
          <a:xfrm>
            <a:off x="133783" y="1528498"/>
            <a:ext cx="4735307" cy="616793"/>
          </a:xfrm>
          <a:prstGeom prst="parallelogram">
            <a:avLst>
              <a:gd name="adj" fmla="val 46750"/>
            </a:avLst>
          </a:prstGeom>
          <a:solidFill>
            <a:schemeClr val="bg1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wrap="square"/>
          <a:lstStyle/>
          <a:p>
            <a:pPr algn="ctr" defTabSz="914400"/>
            <a:endParaRPr lang="en-GB" dirty="0">
              <a:latin typeface="Montserrat"/>
            </a:endParaRPr>
          </a:p>
          <a:p>
            <a:pPr algn="ctr" defTabSz="914400"/>
            <a:endParaRPr lang="en-GB" dirty="0">
              <a:latin typeface="Montserrat"/>
            </a:endParaRPr>
          </a:p>
        </p:txBody>
      </p:sp>
      <p:sp>
        <p:nvSpPr>
          <p:cNvPr id="26" name="ATV"/>
          <p:cNvSpPr txBox="1">
            <a:spLocks noChangeArrowheads="1"/>
          </p:cNvSpPr>
          <p:nvPr/>
        </p:nvSpPr>
        <p:spPr>
          <a:xfrm>
            <a:off x="5367827" y="2692634"/>
            <a:ext cx="904415" cy="261610"/>
          </a:xfrm>
          <a:prstGeom prst="rect">
            <a:avLst/>
          </a:prstGeom>
          <a:noFill/>
          <a:ln>
            <a:headEnd type="none"/>
            <a:tailEnd type="none"/>
          </a:ln>
        </p:spPr>
        <p:txBody>
          <a:bodyPr wrap="none">
            <a:spAutoFit/>
          </a:bodyPr>
          <a:lstStyle/>
          <a:p>
            <a:pPr defTabSz="914400"/>
            <a:r>
              <a:rPr lang="en-GB" sz="1100" b="1" dirty="0">
                <a:latin typeface="Montserrat"/>
              </a:rPr>
              <a:t>£17.51</a:t>
            </a:r>
            <a:endParaRPr lang="en-GB" sz="1100" b="1" dirty="0">
              <a:latin typeface="Montserrat"/>
            </a:endParaRPr>
          </a:p>
        </p:txBody>
      </p:sp>
      <p:sp>
        <p:nvSpPr>
          <p:cNvPr id="29" name="TVRegion"/>
          <p:cNvSpPr txBox="1">
            <a:spLocks noChangeArrowheads="1"/>
          </p:cNvSpPr>
          <p:nvPr/>
        </p:nvSpPr>
        <p:spPr>
          <a:xfrm>
            <a:off x="8731095" y="1539085"/>
            <a:ext cx="742511" cy="230832"/>
          </a:xfrm>
          <a:prstGeom prst="rect">
            <a:avLst/>
          </a:prstGeom>
          <a:noFill/>
          <a:ln>
            <a:headEnd type="none"/>
            <a:tailEnd type="none"/>
          </a:ln>
        </p:spPr>
        <p:txBody>
          <a:bodyPr wrap="none">
            <a:spAutoFit/>
          </a:bodyPr>
          <a:lstStyle/>
          <a:p>
            <a:pPr defTabSz="914400"/>
            <a:r>
              <a:rPr lang="en-GB" sz="900" dirty="0">
                <a:latin typeface="Montserrat"/>
              </a:rPr>
              <a:t>Central</a:t>
            </a:r>
            <a:endParaRPr lang="en-GB" sz="900" dirty="0">
              <a:latin typeface="Montserrat"/>
            </a:endParaRPr>
          </a:p>
        </p:txBody>
      </p:sp>
      <p:sp>
        <p:nvSpPr>
          <p:cNvPr id="20" name="GenderValue"/>
          <p:cNvSpPr txBox="1">
            <a:spLocks noChangeArrowheads="1"/>
          </p:cNvSpPr>
          <p:nvPr/>
        </p:nvSpPr>
        <p:spPr>
          <a:xfrm>
            <a:off x="7292475" y="2695639"/>
            <a:ext cx="1149674" cy="261610"/>
          </a:xfrm>
          <a:prstGeom prst="rect">
            <a:avLst/>
          </a:prstGeom>
          <a:noFill/>
          <a:ln>
            <a:headEnd type="none"/>
            <a:tailEnd type="none"/>
          </a:ln>
        </p:spPr>
        <p:txBody>
          <a:bodyPr wrap="none">
            <a:spAutoFit/>
          </a:bodyPr>
          <a:lstStyle/>
          <a:p>
            <a:pPr defTabSz="914400"/>
            <a:r>
              <a:rPr lang="en-GB" sz="1100" b="1" dirty="0">
                <a:latin typeface="Montserrat"/>
              </a:rPr>
              <a:t>62.14%</a:t>
            </a:r>
            <a:endParaRPr lang="en-GB" sz="1100" b="1" dirty="0">
              <a:latin typeface="Montserrat"/>
            </a:endParaRPr>
          </a:p>
        </p:txBody>
      </p:sp>
      <p:sp>
        <p:nvSpPr>
          <p:cNvPr id="30" name="StationDistance"/>
          <p:cNvSpPr txBox="1">
            <a:spLocks noChangeArrowheads="1"/>
          </p:cNvSpPr>
          <p:nvPr/>
        </p:nvSpPr>
        <p:spPr>
          <a:xfrm>
            <a:off x="2493387" y="5943449"/>
            <a:ext cx="1104790" cy="230832"/>
          </a:xfrm>
          <a:prstGeom prst="rect">
            <a:avLst/>
          </a:prstGeom>
          <a:noFill/>
          <a:ln>
            <a:headEnd type="none"/>
            <a:tailEnd type="none"/>
          </a:ln>
        </p:spPr>
        <p:txBody>
          <a:bodyPr wrap="none">
            <a:spAutoFit/>
          </a:bodyPr>
          <a:lstStyle/>
          <a:p>
            <a:pPr defTabSz="914400"/>
            <a:r>
              <a:rPr lang="en-GB" sz="900" dirty="0">
                <a:latin typeface="Montserrat"/>
              </a:rPr>
              <a:t>Grindleford(10.72 miles)</a:t>
            </a:r>
            <a:endParaRPr lang="en-GB" sz="900" dirty="0">
              <a:latin typeface="Montserrat"/>
            </a:endParaRPr>
          </a:p>
        </p:txBody>
      </p:sp>
      <p:sp>
        <p:nvSpPr>
          <p:cNvPr id="31" name="NearestStation"/>
          <p:cNvSpPr txBox="1">
            <a:spLocks noChangeArrowheads="1"/>
          </p:cNvSpPr>
          <p:nvPr/>
        </p:nvSpPr>
        <p:spPr>
          <a:xfrm>
            <a:off x="2505981" y="5792500"/>
            <a:ext cx="981359" cy="215444"/>
          </a:xfrm>
          <a:prstGeom prst="rect">
            <a:avLst/>
          </a:prstGeom>
          <a:noFill/>
          <a:ln>
            <a:headEnd type="none"/>
            <a:tailEnd type="none"/>
          </a:ln>
        </p:spPr>
        <p:txBody>
          <a:bodyPr wrap="none">
            <a:spAutoFit/>
          </a:bodyPr>
          <a:lstStyle/>
          <a:p>
            <a:pPr defTabSz="914400"/>
            <a:r>
              <a:rPr lang="en-GB" sz="800" dirty="0">
                <a:solidFill>
                  <a:srgbClr val="2EADE4"/>
                </a:solidFill>
                <a:latin typeface="Montserrat"/>
              </a:rPr>
              <a:t>Nearest Station</a:t>
            </a:r>
          </a:p>
        </p:txBody>
      </p:sp>
      <p:sp>
        <p:nvSpPr>
          <p:cNvPr id="32" name="Urbanicity"/>
          <p:cNvSpPr txBox="1">
            <a:spLocks noChangeArrowheads="1"/>
          </p:cNvSpPr>
          <p:nvPr/>
        </p:nvSpPr>
        <p:spPr>
          <a:xfrm>
            <a:off x="10519212" y="1539085"/>
            <a:ext cx="782587" cy="230832"/>
          </a:xfrm>
          <a:prstGeom prst="rect">
            <a:avLst/>
          </a:prstGeom>
          <a:noFill/>
          <a:ln>
            <a:headEnd type="none"/>
            <a:tailEnd type="none"/>
          </a:ln>
        </p:spPr>
        <p:txBody>
          <a:bodyPr wrap="none">
            <a:spAutoFit/>
          </a:bodyPr>
          <a:lstStyle/>
          <a:p>
            <a:pPr defTabSz="914400"/>
            <a:r>
              <a:rPr lang="en-GB" sz="900" dirty="0">
                <a:latin typeface="Montserrat"/>
              </a:rPr>
              <a:t>Rural town and fringe</a:t>
            </a:r>
          </a:p>
        </p:txBody>
      </p:sp>
      <p:sp>
        <p:nvSpPr>
          <p:cNvPr id="33" name="Region"/>
          <p:cNvSpPr txBox="1">
            <a:spLocks noChangeArrowheads="1"/>
          </p:cNvSpPr>
          <p:nvPr/>
        </p:nvSpPr>
        <p:spPr>
          <a:xfrm>
            <a:off x="6944775" y="1539085"/>
            <a:ext cx="596638" cy="230832"/>
          </a:xfrm>
          <a:prstGeom prst="rect">
            <a:avLst/>
          </a:prstGeom>
          <a:noFill/>
          <a:ln>
            <a:headEnd type="none"/>
            <a:tailEnd type="none"/>
          </a:ln>
        </p:spPr>
        <p:txBody>
          <a:bodyPr wrap="none">
            <a:spAutoFit/>
          </a:bodyPr>
          <a:lstStyle/>
          <a:p>
            <a:pPr defTabSz="914400"/>
            <a:r>
              <a:rPr lang="en-GB" sz="900" dirty="0">
                <a:latin typeface="Montserrat"/>
              </a:rPr>
              <a:t>East Midlands</a:t>
            </a:r>
          </a:p>
        </p:txBody>
      </p:sp>
      <p:sp>
        <p:nvSpPr>
          <p:cNvPr id="34" name="WorkArea"/>
          <p:cNvSpPr txBox="1">
            <a:spLocks noChangeArrowheads="1"/>
          </p:cNvSpPr>
          <p:nvPr/>
        </p:nvSpPr>
        <p:spPr>
          <a:xfrm>
            <a:off x="5157478" y="1539085"/>
            <a:ext cx="766557" cy="230832"/>
          </a:xfrm>
          <a:prstGeom prst="rect">
            <a:avLst/>
          </a:prstGeom>
          <a:noFill/>
          <a:ln>
            <a:headEnd type="none"/>
            <a:tailEnd type="none"/>
          </a:ln>
        </p:spPr>
        <p:txBody>
          <a:bodyPr wrap="none">
            <a:spAutoFit/>
          </a:bodyPr>
          <a:lstStyle/>
          <a:p>
            <a:pPr defTabSz="914400"/>
            <a:r>
              <a:rPr lang="en-GB" sz="900" dirty="0">
                <a:latin typeface="Montserrat"/>
              </a:rPr>
              <a:t>Chesterfield</a:t>
            </a:r>
            <a:endParaRPr lang="en-GB" sz="900" dirty="0">
              <a:latin typeface="Montserrat"/>
            </a:endParaRPr>
          </a:p>
        </p:txBody>
      </p:sp>
      <p:sp>
        <p:nvSpPr>
          <p:cNvPr id="35" name="Postcode"/>
          <p:cNvSpPr txBox="1">
            <a:spLocks noChangeArrowheads="1"/>
          </p:cNvSpPr>
          <p:nvPr/>
        </p:nvSpPr>
        <p:spPr>
          <a:xfrm>
            <a:off x="828640" y="1725868"/>
            <a:ext cx="728084" cy="230832"/>
          </a:xfrm>
          <a:prstGeom prst="rect">
            <a:avLst/>
          </a:prstGeom>
          <a:noFill/>
          <a:ln>
            <a:headEnd type="none"/>
            <a:tailEnd type="none"/>
          </a:ln>
        </p:spPr>
        <p:txBody>
          <a:bodyPr wrap="none">
            <a:spAutoFit/>
          </a:bodyPr>
          <a:lstStyle/>
          <a:p>
            <a:pPr defTabSz="914400"/>
            <a:r>
              <a:rPr lang="en-GB" sz="900" dirty="0">
                <a:latin typeface="Montserrat"/>
              </a:rPr>
              <a:t>DE451BT</a:t>
            </a:r>
          </a:p>
        </p:txBody>
      </p:sp>
      <p:sp>
        <p:nvSpPr>
          <p:cNvPr id="36" name="ChainName"/>
          <p:cNvSpPr txBox="1">
            <a:spLocks noChangeArrowheads="1"/>
          </p:cNvSpPr>
          <p:nvPr/>
        </p:nvSpPr>
        <p:spPr>
          <a:xfrm>
            <a:off x="2090758" y="1723679"/>
            <a:ext cx="522900" cy="230832"/>
          </a:xfrm>
          <a:prstGeom prst="rect">
            <a:avLst/>
          </a:prstGeom>
          <a:noFill/>
          <a:ln>
            <a:headEnd type="none"/>
            <a:tailEnd type="none"/>
          </a:ln>
        </p:spPr>
        <p:txBody>
          <a:bodyPr wrap="none">
            <a:spAutoFit/>
          </a:bodyPr>
          <a:lstStyle/>
          <a:p>
            <a:pPr defTabSz="914400"/>
            <a:r>
              <a:rPr lang="en-GB" sz="900" dirty="0">
                <a:latin typeface="Montserrat"/>
              </a:rPr>
              <a:t>Punch - Fireside Inns</a:t>
            </a:r>
          </a:p>
        </p:txBody>
      </p:sp>
      <p:sp>
        <p:nvSpPr>
          <p:cNvPr id="37" name="VenueName"/>
          <p:cNvSpPr txBox="1">
            <a:spLocks noChangeArrowheads="1"/>
          </p:cNvSpPr>
          <p:nvPr/>
        </p:nvSpPr>
        <p:spPr>
          <a:xfrm>
            <a:off x="829599" y="1416348"/>
            <a:ext cx="2222500" cy="307777"/>
          </a:xfrm>
          <a:prstGeom prst="rect">
            <a:avLst/>
          </a:prstGeom>
          <a:noFill/>
          <a:ln>
            <a:headEnd type="none"/>
            <a:tailEnd type="none"/>
          </a:ln>
        </p:spPr>
        <p:txBody>
          <a:bodyPr wrap="none">
            <a:spAutoFit/>
          </a:bodyPr>
          <a:lstStyle/>
          <a:p>
            <a:pPr defTabSz="914400"/>
            <a:r>
              <a:rPr lang="en-GB" sz="1400" dirty="0">
                <a:latin typeface="Montserrat"/>
              </a:rPr>
              <a:t>Red Lion Bakewell DE451BT</a:t>
            </a:r>
          </a:p>
        </p:txBody>
      </p:sp>
      <p:sp>
        <p:nvSpPr>
          <p:cNvPr id="45" name="Rectangle 44"/>
          <p:cNvSpPr>
            <a:spLocks/>
          </p:cNvSpPr>
          <p:nvPr/>
        </p:nvSpPr>
        <p:spPr>
          <a:xfrm>
            <a:off x="9300912" y="2543786"/>
            <a:ext cx="2333001" cy="916436"/>
          </a:xfrm>
          <a:prstGeom prst="rect">
            <a:avLst/>
          </a:prstGeom>
          <a:solidFill>
            <a:schemeClr val="bg2"/>
          </a:solidFill>
          <a:ln>
            <a:solidFill>
              <a:schemeClr val="bg2"/>
            </a:solidFill>
            <a:headEnd type="none"/>
            <a:tailEnd type="none"/>
          </a:ln>
          <a:effectLst>
            <a:outerShdw blurRad="50800" dist="38100" dir="5400000" algn="t" rotWithShape="0">
              <a:srgbClr val="000000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wrap="square"/>
          <a:lstStyle/>
          <a:p>
            <a:pPr algn="ctr" defTabSz="914400"/>
            <a:r>
              <a:rPr lang="en-GB" dirty="0">
                <a:latin typeface="Montserrat"/>
              </a:rPr>
              <a:t> </a:t>
            </a:r>
          </a:p>
        </p:txBody>
      </p:sp>
      <p:sp>
        <p:nvSpPr>
          <p:cNvPr id="46" name="Competitor1Postcode"/>
          <p:cNvSpPr txBox="1">
            <a:spLocks noChangeArrowheads="1"/>
          </p:cNvSpPr>
          <p:nvPr/>
        </p:nvSpPr>
        <p:spPr>
          <a:xfrm>
            <a:off x="9639185" y="2872463"/>
            <a:ext cx="728084" cy="230832"/>
          </a:xfrm>
          <a:prstGeom prst="rect">
            <a:avLst/>
          </a:prstGeom>
          <a:noFill/>
          <a:ln>
            <a:headEnd type="none"/>
            <a:tailEnd type="none"/>
          </a:ln>
        </p:spPr>
        <p:txBody>
          <a:bodyPr wrap="none">
            <a:spAutoFit/>
          </a:bodyPr>
          <a:lstStyle/>
          <a:p>
            <a:pPr defTabSz="914400"/>
            <a:r>
              <a:rPr lang="en-GB" sz="900" dirty="0">
                <a:latin typeface="Montserrat"/>
              </a:rPr>
              <a:t>DE451BT</a:t>
            </a:r>
          </a:p>
        </p:txBody>
      </p:sp>
      <p:sp>
        <p:nvSpPr>
          <p:cNvPr id="47" name="Competitor1"/>
          <p:cNvSpPr txBox="1">
            <a:spLocks noChangeArrowheads="1"/>
          </p:cNvSpPr>
          <p:nvPr/>
        </p:nvSpPr>
        <p:spPr>
          <a:xfrm>
            <a:off x="9639185" y="2618760"/>
            <a:ext cx="1053494" cy="261610"/>
          </a:xfrm>
          <a:prstGeom prst="rect">
            <a:avLst/>
          </a:prstGeom>
          <a:noFill/>
          <a:ln>
            <a:headEnd type="none"/>
            <a:tailEnd type="none"/>
          </a:ln>
        </p:spPr>
        <p:txBody>
          <a:bodyPr wrap="none">
            <a:spAutoFit/>
          </a:bodyPr>
          <a:lstStyle/>
          <a:p>
            <a:pPr defTabSz="914400"/>
            <a:r>
              <a:rPr lang="en-GB" sz="1050" dirty="0">
                <a:latin typeface="Montserrat"/>
              </a:rPr>
              <a:t>Rutland Arms Hotel</a:t>
            </a:r>
          </a:p>
        </p:txBody>
      </p:sp>
      <p:sp>
        <p:nvSpPr>
          <p:cNvPr id="48" name="Competitor2"/>
          <p:cNvSpPr txBox="1">
            <a:spLocks noChangeArrowheads="1"/>
          </p:cNvSpPr>
          <p:nvPr/>
        </p:nvSpPr>
        <p:spPr>
          <a:xfrm>
            <a:off x="9640466" y="3715353"/>
            <a:ext cx="1082348" cy="261610"/>
          </a:xfrm>
          <a:prstGeom prst="rect">
            <a:avLst/>
          </a:prstGeom>
          <a:noFill/>
          <a:ln>
            <a:headEnd type="none"/>
            <a:tailEnd type="none"/>
          </a:ln>
        </p:spPr>
        <p:txBody>
          <a:bodyPr wrap="none">
            <a:spAutoFit/>
          </a:bodyPr>
          <a:lstStyle/>
          <a:p>
            <a:pPr defTabSz="914400"/>
            <a:r>
              <a:rPr lang="en-GB" sz="1050" dirty="0">
                <a:latin typeface="Montserrat"/>
              </a:rPr>
              <a:t>Taproom</a:t>
            </a:r>
          </a:p>
        </p:txBody>
      </p:sp>
      <p:sp>
        <p:nvSpPr>
          <p:cNvPr id="49" name="Competitor2Postcode"/>
          <p:cNvSpPr txBox="1">
            <a:spLocks noChangeArrowheads="1"/>
          </p:cNvSpPr>
          <p:nvPr/>
        </p:nvSpPr>
        <p:spPr>
          <a:xfrm>
            <a:off x="9651298" y="3992352"/>
            <a:ext cx="728084" cy="230832"/>
          </a:xfrm>
          <a:prstGeom prst="rect">
            <a:avLst/>
          </a:prstGeom>
          <a:noFill/>
          <a:ln>
            <a:headEnd type="none"/>
            <a:tailEnd type="none"/>
          </a:ln>
        </p:spPr>
        <p:txBody>
          <a:bodyPr wrap="none">
            <a:spAutoFit/>
          </a:bodyPr>
          <a:lstStyle/>
          <a:p>
            <a:pPr defTabSz="914400"/>
            <a:r>
              <a:rPr lang="en-GB" sz="900" dirty="0">
                <a:latin typeface="Montserrat"/>
              </a:rPr>
              <a:t>DE451GZ</a:t>
            </a:r>
          </a:p>
        </p:txBody>
      </p:sp>
      <p:sp>
        <p:nvSpPr>
          <p:cNvPr id="59" name="Text4"/>
          <p:cNvSpPr txBox="1">
            <a:spLocks noChangeArrowheads="1"/>
          </p:cNvSpPr>
          <p:nvPr/>
        </p:nvSpPr>
        <p:spPr>
          <a:xfrm>
            <a:off x="5367827" y="2486122"/>
            <a:ext cx="413896" cy="230832"/>
          </a:xfrm>
          <a:prstGeom prst="rect">
            <a:avLst/>
          </a:prstGeom>
          <a:noFill/>
          <a:ln>
            <a:headEnd type="none"/>
            <a:tailEnd type="none"/>
          </a:ln>
        </p:spPr>
        <p:txBody>
          <a:bodyPr wrap="none">
            <a:spAutoFit/>
          </a:bodyPr>
          <a:lstStyle/>
          <a:p>
            <a:pPr defTabSz="914400"/>
            <a:r>
              <a:rPr lang="en-GB" sz="900" dirty="0">
                <a:latin typeface="Montserrat"/>
              </a:rPr>
              <a:t>ATV</a:t>
            </a:r>
          </a:p>
        </p:txBody>
      </p:sp>
      <p:sp>
        <p:nvSpPr>
          <p:cNvPr id="60" name="Text2"/>
          <p:cNvSpPr txBox="1">
            <a:spLocks noChangeArrowheads="1"/>
          </p:cNvSpPr>
          <p:nvPr/>
        </p:nvSpPr>
        <p:spPr>
          <a:xfrm>
            <a:off x="7292475" y="3608179"/>
            <a:ext cx="1013419" cy="230832"/>
          </a:xfrm>
          <a:prstGeom prst="rect">
            <a:avLst/>
          </a:prstGeom>
          <a:noFill/>
          <a:ln>
            <a:headEnd type="none"/>
            <a:tailEnd type="none"/>
          </a:ln>
        </p:spPr>
        <p:txBody>
          <a:bodyPr wrap="none">
            <a:spAutoFit/>
          </a:bodyPr>
          <a:lstStyle/>
          <a:p>
            <a:pPr defTabSz="914400"/>
            <a:r>
              <a:rPr lang="en-GB" sz="900" dirty="0">
                <a:latin typeface="Montserrat"/>
              </a:rPr>
              <a:t>Segmentation</a:t>
            </a:r>
          </a:p>
        </p:txBody>
      </p:sp>
      <p:sp>
        <p:nvSpPr>
          <p:cNvPr id="61" name="Text3"/>
          <p:cNvSpPr txBox="1">
            <a:spLocks noChangeArrowheads="1"/>
          </p:cNvSpPr>
          <p:nvPr/>
        </p:nvSpPr>
        <p:spPr>
          <a:xfrm>
            <a:off x="7292475" y="2490390"/>
            <a:ext cx="615874" cy="230832"/>
          </a:xfrm>
          <a:prstGeom prst="rect">
            <a:avLst/>
          </a:prstGeom>
          <a:noFill/>
          <a:ln>
            <a:headEnd type="none"/>
            <a:tailEnd type="none"/>
          </a:ln>
        </p:spPr>
        <p:txBody>
          <a:bodyPr wrap="none">
            <a:spAutoFit/>
          </a:bodyPr>
          <a:lstStyle/>
          <a:p>
            <a:pPr defTabSz="914400"/>
            <a:r>
              <a:rPr lang="en-GB" sz="900" dirty="0">
                <a:latin typeface="Montserrat"/>
              </a:rPr>
              <a:t>Gender</a:t>
            </a:r>
          </a:p>
        </p:txBody>
      </p:sp>
      <p:sp>
        <p:nvSpPr>
          <p:cNvPr id="25" name="Affluence"/>
          <p:cNvSpPr txBox="1">
            <a:spLocks noChangeArrowheads="1"/>
          </p:cNvSpPr>
          <p:nvPr/>
        </p:nvSpPr>
        <p:spPr>
          <a:xfrm>
            <a:off x="5367827" y="4085195"/>
            <a:ext cx="676788" cy="215444"/>
          </a:xfrm>
          <a:prstGeom prst="rect">
            <a:avLst/>
          </a:prstGeom>
          <a:noFill/>
          <a:ln>
            <a:headEnd type="none"/>
            <a:tailEnd type="none"/>
          </a:ln>
        </p:spPr>
        <p:txBody>
          <a:bodyPr wrap="none">
            <a:spAutoFit/>
          </a:bodyPr>
          <a:lstStyle/>
          <a:p>
            <a:pPr defTabSz="914400"/>
            <a:r>
              <a:rPr lang="en-GB" sz="800" dirty="0">
                <a:latin typeface="Montserrat"/>
              </a:rPr>
              <a:t>Middle Income</a:t>
            </a:r>
          </a:p>
        </p:txBody>
      </p:sp>
      <p:sp>
        <p:nvSpPr>
          <p:cNvPr id="24" name="AffluenceValue"/>
          <p:cNvSpPr txBox="1">
            <a:spLocks noChangeArrowheads="1"/>
          </p:cNvSpPr>
          <p:nvPr/>
        </p:nvSpPr>
        <p:spPr>
          <a:xfrm>
            <a:off x="5367827" y="3878389"/>
            <a:ext cx="1319592" cy="261610"/>
          </a:xfrm>
          <a:prstGeom prst="rect">
            <a:avLst/>
          </a:prstGeom>
          <a:noFill/>
          <a:ln>
            <a:headEnd type="none"/>
            <a:tailEnd type="none"/>
          </a:ln>
        </p:spPr>
        <p:txBody>
          <a:bodyPr wrap="none">
            <a:spAutoFit/>
          </a:bodyPr>
          <a:lstStyle/>
          <a:p>
            <a:pPr defTabSz="914400"/>
            <a:r>
              <a:rPr lang="en-GB" sz="1100" b="1" dirty="0">
                <a:latin typeface="Montserrat"/>
              </a:rPr>
              <a:t>56.12%</a:t>
            </a:r>
            <a:endParaRPr lang="en-GB" sz="1100" b="1" dirty="0">
              <a:latin typeface="Montserrat"/>
            </a:endParaRPr>
          </a:p>
        </p:txBody>
      </p:sp>
      <p:sp>
        <p:nvSpPr>
          <p:cNvPr id="62" name="Text5"/>
          <p:cNvSpPr txBox="1">
            <a:spLocks noChangeArrowheads="1"/>
          </p:cNvSpPr>
          <p:nvPr/>
        </p:nvSpPr>
        <p:spPr>
          <a:xfrm>
            <a:off x="5367827" y="3651870"/>
            <a:ext cx="734496" cy="230832"/>
          </a:xfrm>
          <a:prstGeom prst="rect">
            <a:avLst/>
          </a:prstGeom>
          <a:noFill/>
          <a:ln>
            <a:headEnd type="none"/>
            <a:tailEnd type="none"/>
          </a:ln>
        </p:spPr>
        <p:txBody>
          <a:bodyPr wrap="none">
            <a:spAutoFit/>
          </a:bodyPr>
          <a:lstStyle/>
          <a:p>
            <a:pPr defTabSz="914400"/>
            <a:r>
              <a:rPr lang="en-GB" sz="900" dirty="0">
                <a:latin typeface="Montserrat"/>
              </a:rPr>
              <a:t>Affluence</a:t>
            </a:r>
          </a:p>
        </p:txBody>
      </p:sp>
      <p:sp>
        <p:nvSpPr>
          <p:cNvPr id="22" name="AgeValue"/>
          <p:cNvSpPr txBox="1">
            <a:spLocks noChangeArrowheads="1"/>
          </p:cNvSpPr>
          <p:nvPr/>
        </p:nvSpPr>
        <p:spPr>
          <a:xfrm>
            <a:off x="5367827" y="5059674"/>
            <a:ext cx="901209" cy="261610"/>
          </a:xfrm>
          <a:prstGeom prst="rect">
            <a:avLst/>
          </a:prstGeom>
          <a:noFill/>
          <a:ln>
            <a:headEnd type="none"/>
            <a:tailEnd type="none"/>
          </a:ln>
        </p:spPr>
        <p:txBody>
          <a:bodyPr wrap="none">
            <a:spAutoFit/>
          </a:bodyPr>
          <a:lstStyle/>
          <a:p>
            <a:pPr defTabSz="914400"/>
            <a:r>
              <a:rPr lang="en-GB" sz="1100" b="1" dirty="0">
                <a:latin typeface="Montserrat"/>
              </a:rPr>
              <a:t>28.25%</a:t>
            </a:r>
            <a:endParaRPr lang="en-GB" sz="1100" b="1" dirty="0">
              <a:latin typeface="Montserrat"/>
            </a:endParaRPr>
          </a:p>
        </p:txBody>
      </p:sp>
      <p:sp>
        <p:nvSpPr>
          <p:cNvPr id="23" name="Age"/>
          <p:cNvSpPr txBox="1">
            <a:spLocks noChangeArrowheads="1"/>
          </p:cNvSpPr>
          <p:nvPr/>
        </p:nvSpPr>
        <p:spPr>
          <a:xfrm>
            <a:off x="5367827" y="5327409"/>
            <a:ext cx="399468" cy="215444"/>
          </a:xfrm>
          <a:prstGeom prst="rect">
            <a:avLst/>
          </a:prstGeom>
          <a:noFill/>
          <a:ln>
            <a:headEnd type="none"/>
            <a:tailEnd type="none"/>
          </a:ln>
        </p:spPr>
        <p:txBody>
          <a:bodyPr wrap="none">
            <a:spAutoFit/>
          </a:bodyPr>
          <a:lstStyle/>
          <a:p>
            <a:pPr defTabSz="914400"/>
            <a:r>
              <a:rPr lang="en-GB" sz="800" dirty="0">
                <a:latin typeface="Montserrat"/>
              </a:rPr>
              <a:t>55 to 64</a:t>
            </a:r>
          </a:p>
        </p:txBody>
      </p:sp>
      <p:sp>
        <p:nvSpPr>
          <p:cNvPr id="63" name="Text6"/>
          <p:cNvSpPr txBox="1">
            <a:spLocks noChangeArrowheads="1"/>
          </p:cNvSpPr>
          <p:nvPr/>
        </p:nvSpPr>
        <p:spPr>
          <a:xfrm>
            <a:off x="5367827" y="4821867"/>
            <a:ext cx="809837" cy="230832"/>
          </a:xfrm>
          <a:prstGeom prst="rect">
            <a:avLst/>
          </a:prstGeom>
          <a:noFill/>
          <a:ln>
            <a:headEnd type="none"/>
            <a:tailEnd type="none"/>
          </a:ln>
        </p:spPr>
        <p:txBody>
          <a:bodyPr wrap="none">
            <a:spAutoFit/>
          </a:bodyPr>
          <a:lstStyle/>
          <a:p>
            <a:pPr defTabSz="914400"/>
            <a:r>
              <a:rPr lang="en-GB" sz="900" dirty="0">
                <a:latin typeface="Montserrat"/>
              </a:rPr>
              <a:t>Age Group</a:t>
            </a:r>
          </a:p>
        </p:txBody>
      </p:sp>
      <p:sp>
        <p:nvSpPr>
          <p:cNvPr id="64" name="Text1"/>
          <p:cNvSpPr txBox="1">
            <a:spLocks noChangeArrowheads="1"/>
          </p:cNvSpPr>
          <p:nvPr/>
        </p:nvSpPr>
        <p:spPr>
          <a:xfrm>
            <a:off x="7292475" y="4793240"/>
            <a:ext cx="683200" cy="369332"/>
          </a:xfrm>
          <a:prstGeom prst="rect">
            <a:avLst/>
          </a:prstGeom>
          <a:noFill/>
          <a:ln>
            <a:headEnd type="none"/>
            <a:tailEnd type="none"/>
          </a:ln>
        </p:spPr>
        <p:txBody>
          <a:bodyPr wrap="none">
            <a:spAutoFit/>
          </a:bodyPr>
          <a:lstStyle/>
          <a:p>
            <a:pPr defTabSz="914400"/>
            <a:r>
              <a:rPr lang="en-GB" sz="900" dirty="0">
                <a:latin typeface="Montserrat"/>
              </a:rPr>
              <a:t>Visit Day</a:t>
            </a:r>
          </a:p>
          <a:p>
            <a:pPr defTabSz="914400"/>
            <a:endParaRPr lang="en-GB" sz="900" dirty="0">
              <a:latin typeface="Montserrat"/>
            </a:endParaRPr>
          </a:p>
        </p:txBody>
      </p:sp>
      <p:sp>
        <p:nvSpPr>
          <p:cNvPr id="16" name="WeekdayValue"/>
          <p:cNvSpPr txBox="1">
            <a:spLocks noChangeArrowheads="1"/>
          </p:cNvSpPr>
          <p:nvPr/>
        </p:nvSpPr>
        <p:spPr>
          <a:xfrm>
            <a:off x="7292475" y="5050410"/>
            <a:ext cx="1309974" cy="261610"/>
          </a:xfrm>
          <a:prstGeom prst="rect">
            <a:avLst/>
          </a:prstGeom>
          <a:noFill/>
          <a:ln>
            <a:headEnd type="none"/>
            <a:tailEnd type="none"/>
          </a:ln>
        </p:spPr>
        <p:txBody>
          <a:bodyPr wrap="none">
            <a:spAutoFit/>
          </a:bodyPr>
          <a:lstStyle/>
          <a:p>
            <a:pPr defTabSz="914400"/>
            <a:r>
              <a:rPr lang="en-GB" sz="1100" b="1" dirty="0">
                <a:latin typeface="Montserrat"/>
              </a:rPr>
              <a:t>28.88%</a:t>
            </a:r>
            <a:endParaRPr lang="en-GB" sz="1100" b="1" dirty="0">
              <a:latin typeface="Montserrat"/>
            </a:endParaRPr>
          </a:p>
        </p:txBody>
      </p:sp>
      <p:sp>
        <p:nvSpPr>
          <p:cNvPr id="17" name="Weekday"/>
          <p:cNvSpPr txBox="1">
            <a:spLocks noChangeArrowheads="1"/>
          </p:cNvSpPr>
          <p:nvPr/>
        </p:nvSpPr>
        <p:spPr>
          <a:xfrm>
            <a:off x="7292475" y="5319836"/>
            <a:ext cx="692818" cy="215444"/>
          </a:xfrm>
          <a:prstGeom prst="rect">
            <a:avLst/>
          </a:prstGeom>
          <a:noFill/>
          <a:ln>
            <a:headEnd type="none"/>
            <a:tailEnd type="none"/>
          </a:ln>
        </p:spPr>
        <p:txBody>
          <a:bodyPr wrap="none">
            <a:spAutoFit/>
          </a:bodyPr>
          <a:lstStyle/>
          <a:p>
            <a:pPr defTabSz="914400"/>
            <a:r>
              <a:rPr lang="en-GB" sz="800" dirty="0">
                <a:latin typeface="Montserrat"/>
              </a:rPr>
              <a:t>Sat</a:t>
            </a:r>
          </a:p>
        </p:txBody>
      </p:sp>
      <p:sp>
        <p:nvSpPr>
          <p:cNvPr id="76" name="Header"/>
          <p:cNvSpPr>
            <a:spLocks/>
          </p:cNvSpPr>
          <p:nvPr/>
        </p:nvSpPr>
        <p:spPr>
          <a:xfrm>
            <a:off x="-8965" y="168"/>
            <a:ext cx="12200965" cy="751270"/>
          </a:xfrm>
          <a:prstGeom prst="rect">
            <a:avLst/>
          </a:prstGeom>
          <a:solidFill>
            <a:srgbClr val="3A454F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wrap="square"/>
          <a:lstStyle/>
          <a:p>
            <a:pPr algn="ctr" defTabSz="914400"/>
            <a:endParaRPr lang="en-GB" sz="1400" dirty="0">
              <a:latin typeface="Montserrat"/>
            </a:endParaRPr>
          </a:p>
        </p:txBody>
      </p:sp>
      <p:sp>
        <p:nvSpPr>
          <p:cNvPr id="77" name="Rectangle 76"/>
          <p:cNvSpPr>
            <a:spLocks/>
          </p:cNvSpPr>
          <p:nvPr/>
        </p:nvSpPr>
        <p:spPr>
          <a:xfrm>
            <a:off x="-8966" y="739934"/>
            <a:ext cx="838565" cy="497878"/>
          </a:xfrm>
          <a:prstGeom prst="rect">
            <a:avLst/>
          </a:prstGeom>
          <a:solidFill>
            <a:srgbClr val="3A454F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wrap="square"/>
          <a:lstStyle/>
          <a:p>
            <a:pPr algn="ctr" defTabSz="914400"/>
            <a:endParaRPr lang="en-GB" dirty="0"/>
          </a:p>
        </p:txBody>
      </p:sp>
      <p:sp>
        <p:nvSpPr>
          <p:cNvPr id="4" name="Competitor1Chain"/>
          <p:cNvSpPr txBox="1">
            <a:spLocks noChangeArrowheads="1"/>
          </p:cNvSpPr>
          <p:nvPr/>
        </p:nvSpPr>
        <p:spPr>
          <a:xfrm>
            <a:off x="9815127" y="3117085"/>
            <a:ext cx="522900" cy="230832"/>
          </a:xfrm>
          <a:prstGeom prst="rect">
            <a:avLst/>
          </a:prstGeom>
          <a:noFill/>
          <a:ln>
            <a:headEnd type="none"/>
            <a:tailEnd type="none"/>
          </a:ln>
        </p:spPr>
        <p:txBody>
          <a:bodyPr wrap="none">
            <a:spAutoFit/>
          </a:bodyPr>
          <a:lstStyle/>
          <a:p>
            <a:pPr defTabSz="914400"/>
            <a:r>
              <a:rPr lang="en-GB" sz="900" dirty="0">
                <a:latin typeface="Montserrat"/>
              </a:rPr>
              <a:t>Coaching Inn Group</a:t>
            </a:r>
          </a:p>
        </p:txBody>
      </p:sp>
      <p:sp>
        <p:nvSpPr>
          <p:cNvPr id="51" name="Competitor2Chain"/>
          <p:cNvSpPr txBox="1">
            <a:spLocks noChangeArrowheads="1"/>
          </p:cNvSpPr>
          <p:nvPr/>
        </p:nvSpPr>
        <p:spPr>
          <a:xfrm>
            <a:off x="9834477" y="4212850"/>
            <a:ext cx="522900" cy="230832"/>
          </a:xfrm>
          <a:prstGeom prst="rect">
            <a:avLst/>
          </a:prstGeom>
          <a:noFill/>
          <a:ln>
            <a:headEnd type="none"/>
            <a:tailEnd type="none"/>
          </a:ln>
        </p:spPr>
        <p:txBody>
          <a:bodyPr wrap="none">
            <a:spAutoFit/>
          </a:bodyPr>
          <a:lstStyle/>
          <a:p>
            <a:pPr defTabSz="914400"/>
            <a:r>
              <a:rPr lang="en-GB" sz="900" dirty="0">
                <a:latin typeface="Montserrat"/>
              </a:rPr>
              <a:t>Restaurant</a:t>
            </a:r>
          </a:p>
        </p:txBody>
      </p:sp>
      <p:sp>
        <p:nvSpPr>
          <p:cNvPr id="68" name="Competitor3Chain"/>
          <p:cNvSpPr txBox="1">
            <a:spLocks noChangeArrowheads="1"/>
          </p:cNvSpPr>
          <p:nvPr/>
        </p:nvSpPr>
        <p:spPr>
          <a:xfrm>
            <a:off x="9810584" y="5274195"/>
            <a:ext cx="522900" cy="230832"/>
          </a:xfrm>
          <a:prstGeom prst="rect">
            <a:avLst/>
          </a:prstGeom>
          <a:noFill/>
          <a:ln>
            <a:headEnd type="none"/>
            <a:tailEnd type="none"/>
          </a:ln>
        </p:spPr>
        <p:txBody>
          <a:bodyPr wrap="none">
            <a:spAutoFit/>
          </a:bodyPr>
          <a:lstStyle/>
          <a:p>
            <a:pPr defTabSz="914400"/>
            <a:r>
              <a:rPr lang="en-GB" sz="900" dirty="0">
                <a:latin typeface="Montserrat"/>
              </a:rPr>
              <a:t>GK Community Food</a:t>
            </a:r>
          </a:p>
        </p:txBody>
      </p:sp>
      <p:sp>
        <p:nvSpPr>
          <p:cNvPr id="69" name="Label"/>
          <p:cNvSpPr txBox="1">
            <a:spLocks noChangeArrowheads="1"/>
          </p:cNvSpPr>
          <p:nvPr/>
        </p:nvSpPr>
        <p:spPr>
          <a:xfrm>
            <a:off x="5165248" y="1391804"/>
            <a:ext cx="1202750" cy="215444"/>
          </a:xfrm>
          <a:prstGeom prst="rect">
            <a:avLst/>
          </a:prstGeom>
          <a:noFill/>
          <a:ln>
            <a:headEnd type="none"/>
            <a:tailEnd type="none"/>
          </a:ln>
        </p:spPr>
        <p:txBody>
          <a:bodyPr wrap="square">
            <a:spAutoFit/>
          </a:bodyPr>
          <a:lstStyle/>
          <a:p>
            <a:pPr defTabSz="914400"/>
            <a:r>
              <a:rPr lang="en-GB" sz="800" dirty="0">
                <a:solidFill>
                  <a:srgbClr val="2EADE4"/>
                </a:solidFill>
                <a:latin typeface="Montserrat"/>
              </a:rPr>
              <a:t>Work Area</a:t>
            </a:r>
          </a:p>
        </p:txBody>
      </p:sp>
      <p:sp>
        <p:nvSpPr>
          <p:cNvPr id="70" name="Label"/>
          <p:cNvSpPr txBox="1">
            <a:spLocks noChangeArrowheads="1"/>
          </p:cNvSpPr>
          <p:nvPr/>
        </p:nvSpPr>
        <p:spPr>
          <a:xfrm>
            <a:off x="6944775" y="1391804"/>
            <a:ext cx="551754" cy="215444"/>
          </a:xfrm>
          <a:prstGeom prst="rect">
            <a:avLst/>
          </a:prstGeom>
          <a:noFill/>
          <a:ln>
            <a:headEnd type="none"/>
            <a:tailEnd type="none"/>
          </a:ln>
        </p:spPr>
        <p:txBody>
          <a:bodyPr wrap="none">
            <a:spAutoFit/>
          </a:bodyPr>
          <a:lstStyle/>
          <a:p>
            <a:pPr defTabSz="914400"/>
            <a:r>
              <a:rPr lang="en-GB" sz="800" dirty="0">
                <a:solidFill>
                  <a:srgbClr val="2EADE4"/>
                </a:solidFill>
                <a:latin typeface="Montserrat"/>
              </a:rPr>
              <a:t>Region</a:t>
            </a:r>
          </a:p>
        </p:txBody>
      </p:sp>
      <p:sp>
        <p:nvSpPr>
          <p:cNvPr id="71" name="Label"/>
          <p:cNvSpPr txBox="1">
            <a:spLocks noChangeArrowheads="1"/>
          </p:cNvSpPr>
          <p:nvPr/>
        </p:nvSpPr>
        <p:spPr>
          <a:xfrm>
            <a:off x="10519212" y="1391804"/>
            <a:ext cx="716863" cy="215444"/>
          </a:xfrm>
          <a:prstGeom prst="rect">
            <a:avLst/>
          </a:prstGeom>
          <a:noFill/>
          <a:ln>
            <a:headEnd type="none"/>
            <a:tailEnd type="none"/>
          </a:ln>
        </p:spPr>
        <p:txBody>
          <a:bodyPr wrap="none">
            <a:spAutoFit/>
          </a:bodyPr>
          <a:lstStyle/>
          <a:p>
            <a:pPr defTabSz="914400"/>
            <a:r>
              <a:rPr lang="en-GB" sz="800" dirty="0">
                <a:solidFill>
                  <a:srgbClr val="2EADE4"/>
                </a:solidFill>
                <a:latin typeface="Montserrat"/>
              </a:rPr>
              <a:t>Urbanicity</a:t>
            </a:r>
          </a:p>
        </p:txBody>
      </p:sp>
      <p:sp>
        <p:nvSpPr>
          <p:cNvPr id="72" name="Label"/>
          <p:cNvSpPr txBox="1">
            <a:spLocks noChangeArrowheads="1"/>
          </p:cNvSpPr>
          <p:nvPr/>
        </p:nvSpPr>
        <p:spPr>
          <a:xfrm>
            <a:off x="8738659" y="1391804"/>
            <a:ext cx="710451" cy="215444"/>
          </a:xfrm>
          <a:prstGeom prst="rect">
            <a:avLst/>
          </a:prstGeom>
          <a:noFill/>
          <a:ln>
            <a:headEnd type="none"/>
            <a:tailEnd type="none"/>
          </a:ln>
        </p:spPr>
        <p:txBody>
          <a:bodyPr wrap="none">
            <a:spAutoFit/>
          </a:bodyPr>
          <a:lstStyle/>
          <a:p>
            <a:pPr defTabSz="914400"/>
            <a:r>
              <a:rPr lang="en-GB" sz="800" dirty="0">
                <a:solidFill>
                  <a:srgbClr val="2EADE4"/>
                </a:solidFill>
                <a:latin typeface="Montserrat"/>
              </a:rPr>
              <a:t>TV Region</a:t>
            </a:r>
          </a:p>
        </p:txBody>
      </p:sp>
      <p:pic>
        <p:nvPicPr>
          <p:cNvPr id="73" name="Graphic 72"/>
          <p:cNvPicPr>
            <a:picLocks noChangeAspect="1"/>
          </p:cNvPicPr>
          <p:nvPr/>
        </p:nvPicPr>
        <p:blipFill>
          <a:blip r:embed="rId48">
            <a:lum/>
            <a:extLst>
              <a:ext uri="{28A0092B-C50C-407E-A947-70E740481C1C}">
                <a14:useLocalDpi xmlns:a14="http://schemas.microsoft.com/office/drawing/2016/SVG/main" val="0"/>
              </a:ext>
              <a:ext uri="{96DAC541-7B7A-43D3-8B79-37D633B846F1}">
                <asvg:svgBlip xmlns:asvg="http://schemas.microsoft.com/office/drawing/2016/SVG/main" r:embed="rId49"/>
              </a:ext>
            </a:extLst>
          </a:blip>
          <a:srcRect/>
          <a:stretch>
            <a:fillRect/>
          </a:stretch>
        </p:blipFill>
        <p:spPr>
          <a:xfrm>
            <a:off x="11439096" y="6204295"/>
            <a:ext cx="559459" cy="235010"/>
          </a:xfrm>
          <a:prstGeom prst="rect">
            <a:avLst/>
          </a:prstGeom>
          <a:ln>
            <a:headEnd type="none"/>
            <a:tailEnd type="none"/>
          </a:ln>
        </p:spPr>
      </p:pic>
      <p:pic>
        <p:nvPicPr>
          <p:cNvPr id="13" name="Graphic 12"/>
          <p:cNvPicPr>
            <a:picLocks noChangeAspect="1"/>
          </p:cNvPicPr>
          <p:nvPr/>
        </p:nvPicPr>
        <p:blipFill>
          <a:blip r:embed="rId50">
            <a:lum/>
            <a:extLst>
              <a:ext uri="{28A0092B-C50C-407E-A947-70E740481C1C}">
                <a14:useLocalDpi xmlns:a14="http://schemas.microsoft.com/office/drawing/2016/SVG/main" val="0"/>
              </a:ext>
              <a:ext uri="{96DAC541-7B7A-43D3-8B79-37D633B846F1}">
                <asvg:svgBlip xmlns:asvg="http://schemas.microsoft.com/office/drawing/2016/SVG/main" r:embed="rId51"/>
              </a:ext>
            </a:extLst>
          </a:blip>
          <a:srcRect/>
          <a:stretch>
            <a:fillRect/>
          </a:stretch>
        </p:blipFill>
        <p:spPr>
          <a:xfrm>
            <a:off x="350991" y="1505264"/>
            <a:ext cx="365339" cy="365339"/>
          </a:xfrm>
          <a:prstGeom prst="rect">
            <a:avLst/>
          </a:prstGeom>
          <a:ln>
            <a:headEnd type="none"/>
            <a:tailEnd type="none"/>
          </a:ln>
        </p:spPr>
      </p:pic>
      <p:pic>
        <p:nvPicPr>
          <p:cNvPr id="52" name="Graphic 51"/>
          <p:cNvPicPr>
            <a:picLocks noChangeAspect="1"/>
          </p:cNvPicPr>
          <p:nvPr/>
        </p:nvPicPr>
        <p:blipFill>
          <a:blip r:embed="rId52">
            <a:lum/>
            <a:extLst>
              <a:ext uri="{28A0092B-C50C-407E-A947-70E740481C1C}">
                <a14:useLocalDpi xmlns:a14="http://schemas.microsoft.com/office/drawing/2016/SVG/main" val="0"/>
              </a:ext>
              <a:ext uri="{96DAC541-7B7A-43D3-8B79-37D633B846F1}">
                <asvg:svgBlip xmlns:asvg="http://schemas.microsoft.com/office/drawing/2016/SVG/main" r:embed="rId53"/>
              </a:ext>
            </a:extLst>
          </a:blip>
          <a:srcRect/>
          <a:stretch>
            <a:fillRect/>
          </a:stretch>
        </p:blipFill>
        <p:spPr>
          <a:xfrm>
            <a:off x="2001767" y="1774260"/>
            <a:ext cx="120827" cy="120827"/>
          </a:xfrm>
          <a:prstGeom prst="rect">
            <a:avLst/>
          </a:prstGeom>
          <a:ln>
            <a:headEnd type="none"/>
            <a:tailEnd type="none"/>
          </a:ln>
        </p:spPr>
      </p:pic>
      <p:pic>
        <p:nvPicPr>
          <p:cNvPr id="84" name="Graphic 83"/>
          <p:cNvPicPr>
            <a:picLocks noChangeAspect="1"/>
          </p:cNvPicPr>
          <p:nvPr/>
        </p:nvPicPr>
        <p:blipFill>
          <a:blip r:embed="rId54">
            <a:lum/>
            <a:extLst>
              <a:ext uri="{28A0092B-C50C-407E-A947-70E740481C1C}">
                <a14:useLocalDpi xmlns:a14="http://schemas.microsoft.com/office/drawing/2016/SVG/main" val="0"/>
              </a:ext>
              <a:ext uri="{96DAC541-7B7A-43D3-8B79-37D633B846F1}">
                <asvg:svgBlip xmlns:asvg="http://schemas.microsoft.com/office/drawing/2016/SVG/main" r:embed="rId55"/>
              </a:ext>
            </a:extLst>
          </a:blip>
          <a:srcRect/>
          <a:stretch>
            <a:fillRect/>
          </a:stretch>
        </p:blipFill>
        <p:spPr>
          <a:xfrm>
            <a:off x="8569570" y="1517430"/>
            <a:ext cx="173121" cy="173121"/>
          </a:xfrm>
          <a:prstGeom prst="rect">
            <a:avLst/>
          </a:prstGeom>
          <a:ln>
            <a:headEnd type="none"/>
            <a:tailEnd type="none"/>
          </a:ln>
        </p:spPr>
      </p:pic>
      <p:pic>
        <p:nvPicPr>
          <p:cNvPr id="86" name="Graphic 85"/>
          <p:cNvPicPr>
            <a:picLocks noChangeAspect="1"/>
          </p:cNvPicPr>
          <p:nvPr/>
        </p:nvPicPr>
        <p:blipFill>
          <a:blip r:embed="rId56">
            <a:lum/>
            <a:extLst>
              <a:ext uri="{28A0092B-C50C-407E-A947-70E740481C1C}">
                <a14:useLocalDpi xmlns:a14="http://schemas.microsoft.com/office/drawing/2016/SVG/main" val="0"/>
              </a:ext>
              <a:ext uri="{96DAC541-7B7A-43D3-8B79-37D633B846F1}">
                <asvg:svgBlip xmlns:asvg="http://schemas.microsoft.com/office/drawing/2016/SVG/main" r:embed="rId57"/>
              </a:ext>
            </a:extLst>
          </a:blip>
          <a:srcRect/>
          <a:stretch>
            <a:fillRect/>
          </a:stretch>
        </p:blipFill>
        <p:spPr>
          <a:xfrm>
            <a:off x="10385730" y="1517430"/>
            <a:ext cx="173121" cy="173121"/>
          </a:xfrm>
          <a:prstGeom prst="rect">
            <a:avLst/>
          </a:prstGeom>
          <a:ln>
            <a:headEnd type="none"/>
            <a:tailEnd type="none"/>
          </a:ln>
        </p:spPr>
      </p:pic>
      <p:pic>
        <p:nvPicPr>
          <p:cNvPr id="88" name="Graphic 87"/>
          <p:cNvPicPr>
            <a:picLocks noChangeAspect="1"/>
          </p:cNvPicPr>
          <p:nvPr/>
        </p:nvPicPr>
        <p:blipFill>
          <a:blip r:embed="rId58">
            <a:lum/>
            <a:extLst>
              <a:ext uri="{28A0092B-C50C-407E-A947-70E740481C1C}">
                <a14:useLocalDpi xmlns:a14="http://schemas.microsoft.com/office/drawing/2016/SVG/main" val="0"/>
              </a:ext>
              <a:ext uri="{96DAC541-7B7A-43D3-8B79-37D633B846F1}">
                <asvg:svgBlip xmlns:asvg="http://schemas.microsoft.com/office/drawing/2016/SVG/main" r:embed="rId59"/>
              </a:ext>
            </a:extLst>
          </a:blip>
          <a:srcRect/>
          <a:stretch>
            <a:fillRect/>
          </a:stretch>
        </p:blipFill>
        <p:spPr>
          <a:xfrm>
            <a:off x="5005195" y="1517430"/>
            <a:ext cx="173121" cy="173121"/>
          </a:xfrm>
          <a:prstGeom prst="rect">
            <a:avLst/>
          </a:prstGeom>
          <a:ln>
            <a:headEnd type="none"/>
            <a:tailEnd type="none"/>
          </a:ln>
        </p:spPr>
      </p:pic>
      <p:pic>
        <p:nvPicPr>
          <p:cNvPr id="90" name="Graphic 89"/>
          <p:cNvPicPr>
            <a:picLocks noChangeAspect="1"/>
          </p:cNvPicPr>
          <p:nvPr/>
        </p:nvPicPr>
        <p:blipFill>
          <a:blip r:embed="rId60">
            <a:lum/>
            <a:extLst>
              <a:ext uri="{28A0092B-C50C-407E-A947-70E740481C1C}">
                <a14:useLocalDpi xmlns:a14="http://schemas.microsoft.com/office/drawing/2016/SVG/main" val="0"/>
              </a:ext>
              <a:ext uri="{96DAC541-7B7A-43D3-8B79-37D633B846F1}">
                <asvg:svgBlip xmlns:asvg="http://schemas.microsoft.com/office/drawing/2016/SVG/main" r:embed="rId61"/>
              </a:ext>
            </a:extLst>
          </a:blip>
          <a:srcRect/>
          <a:stretch>
            <a:fillRect/>
          </a:stretch>
        </p:blipFill>
        <p:spPr>
          <a:xfrm>
            <a:off x="6813330" y="1517430"/>
            <a:ext cx="173121" cy="173121"/>
          </a:xfrm>
          <a:prstGeom prst="rect">
            <a:avLst/>
          </a:prstGeom>
          <a:ln>
            <a:headEnd type="none"/>
            <a:tailEnd type="none"/>
          </a:ln>
        </p:spPr>
      </p:pic>
      <p:pic>
        <p:nvPicPr>
          <p:cNvPr id="92" name="Graphic 91"/>
          <p:cNvPicPr>
            <a:picLocks noChangeAspect="1"/>
          </p:cNvPicPr>
          <p:nvPr/>
        </p:nvPicPr>
        <p:blipFill>
          <a:blip r:embed="rId62">
            <a:lum/>
            <a:extLst>
              <a:ext uri="{28A0092B-C50C-407E-A947-70E740481C1C}">
                <a14:useLocalDpi xmlns:a14="http://schemas.microsoft.com/office/drawing/2016/SVG/main" val="0"/>
              </a:ext>
              <a:ext uri="{96DAC541-7B7A-43D3-8B79-37D633B846F1}">
                <asvg:svgBlip xmlns:asvg="http://schemas.microsoft.com/office/drawing/2016/SVG/main" r:embed="rId63"/>
              </a:ext>
            </a:extLst>
          </a:blip>
          <a:srcRect/>
          <a:stretch>
            <a:fillRect/>
          </a:stretch>
        </p:blipFill>
        <p:spPr>
          <a:xfrm>
            <a:off x="2326194" y="5902858"/>
            <a:ext cx="173121" cy="173121"/>
          </a:xfrm>
          <a:prstGeom prst="rect">
            <a:avLst/>
          </a:prstGeom>
          <a:ln>
            <a:headEnd type="none"/>
            <a:tailEnd type="none"/>
          </a:ln>
        </p:spPr>
      </p:pic>
      <p:pic>
        <p:nvPicPr>
          <p:cNvPr id="94" name="Graphic 93"/>
          <p:cNvPicPr>
            <a:picLocks noChangeAspect="1"/>
          </p:cNvPicPr>
          <p:nvPr/>
        </p:nvPicPr>
        <p:blipFill>
          <a:blip r:embed="rId64">
            <a:lum/>
            <a:extLst>
              <a:ext uri="{28A0092B-C50C-407E-A947-70E740481C1C}">
                <a14:useLocalDpi xmlns:a14="http://schemas.microsoft.com/office/drawing/2016/SVG/main" val="0"/>
              </a:ext>
              <a:ext uri="{96DAC541-7B7A-43D3-8B79-37D633B846F1}">
                <asvg:svgBlip xmlns:asvg="http://schemas.microsoft.com/office/drawing/2016/SVG/main" r:embed="rId65"/>
              </a:ext>
            </a:extLst>
          </a:blip>
          <a:srcRect/>
          <a:stretch>
            <a:fillRect/>
          </a:stretch>
        </p:blipFill>
        <p:spPr>
          <a:xfrm>
            <a:off x="5458216" y="4617584"/>
            <a:ext cx="176376" cy="176376"/>
          </a:xfrm>
          <a:prstGeom prst="rect">
            <a:avLst/>
          </a:prstGeom>
          <a:ln>
            <a:headEnd type="none"/>
            <a:tailEnd type="none"/>
          </a:ln>
        </p:spPr>
      </p:pic>
      <p:pic>
        <p:nvPicPr>
          <p:cNvPr id="98" name="Graphic 97"/>
          <p:cNvPicPr>
            <a:picLocks noChangeAspect="1"/>
          </p:cNvPicPr>
          <p:nvPr/>
        </p:nvPicPr>
        <p:blipFill>
          <a:blip r:embed="rId66">
            <a:lum/>
            <a:extLst>
              <a:ext uri="{28A0092B-C50C-407E-A947-70E740481C1C}">
                <a14:useLocalDpi xmlns:a14="http://schemas.microsoft.com/office/drawing/2016/SVG/main" val="0"/>
              </a:ext>
              <a:ext uri="{96DAC541-7B7A-43D3-8B79-37D633B846F1}">
                <asvg:svgBlip xmlns:asvg="http://schemas.microsoft.com/office/drawing/2016/SVG/main" r:embed="rId67"/>
              </a:ext>
            </a:extLst>
          </a:blip>
          <a:srcRect/>
          <a:stretch>
            <a:fillRect/>
          </a:stretch>
        </p:blipFill>
        <p:spPr>
          <a:xfrm>
            <a:off x="7395441" y="3451302"/>
            <a:ext cx="176824" cy="176824"/>
          </a:xfrm>
          <a:prstGeom prst="rect">
            <a:avLst/>
          </a:prstGeom>
          <a:ln>
            <a:headEnd type="none"/>
            <a:tailEnd type="none"/>
          </a:ln>
        </p:spPr>
      </p:pic>
      <p:pic>
        <p:nvPicPr>
          <p:cNvPr id="100" name="Graphic 99"/>
          <p:cNvPicPr>
            <a:picLocks noChangeAspect="1"/>
          </p:cNvPicPr>
          <p:nvPr/>
        </p:nvPicPr>
        <p:blipFill>
          <a:blip r:embed="rId68">
            <a:lum/>
            <a:extLst>
              <a:ext uri="{28A0092B-C50C-407E-A947-70E740481C1C}">
                <a14:useLocalDpi xmlns:a14="http://schemas.microsoft.com/office/drawing/2016/SVG/main" val="0"/>
              </a:ext>
              <a:ext uri="{96DAC541-7B7A-43D3-8B79-37D633B846F1}">
                <asvg:svgBlip xmlns:asvg="http://schemas.microsoft.com/office/drawing/2016/SVG/main" r:embed="rId69"/>
              </a:ext>
            </a:extLst>
          </a:blip>
          <a:srcRect/>
          <a:stretch>
            <a:fillRect/>
          </a:stretch>
        </p:blipFill>
        <p:spPr>
          <a:xfrm>
            <a:off x="5458216" y="3451091"/>
            <a:ext cx="176824" cy="176824"/>
          </a:xfrm>
          <a:prstGeom prst="rect">
            <a:avLst/>
          </a:prstGeom>
          <a:ln>
            <a:headEnd type="none"/>
            <a:tailEnd type="none"/>
          </a:ln>
        </p:spPr>
      </p:pic>
      <p:pic>
        <p:nvPicPr>
          <p:cNvPr id="102" name="Graphic 101"/>
          <p:cNvPicPr>
            <a:picLocks noChangeAspect="1"/>
          </p:cNvPicPr>
          <p:nvPr/>
        </p:nvPicPr>
        <p:blipFill>
          <a:blip r:embed="rId70">
            <a:lum/>
            <a:extLst>
              <a:ext uri="{28A0092B-C50C-407E-A947-70E740481C1C}">
                <a14:useLocalDpi xmlns:a14="http://schemas.microsoft.com/office/drawing/2016/SVG/main" val="0"/>
              </a:ext>
              <a:ext uri="{96DAC541-7B7A-43D3-8B79-37D633B846F1}">
                <asvg:svgBlip xmlns:asvg="http://schemas.microsoft.com/office/drawing/2016/SVG/main" r:embed="rId71"/>
              </a:ext>
            </a:extLst>
          </a:blip>
          <a:srcRect/>
          <a:stretch>
            <a:fillRect/>
          </a:stretch>
        </p:blipFill>
        <p:spPr>
          <a:xfrm>
            <a:off x="5458216" y="2257020"/>
            <a:ext cx="176824" cy="176824"/>
          </a:xfrm>
          <a:prstGeom prst="rect">
            <a:avLst/>
          </a:prstGeom>
          <a:ln>
            <a:headEnd type="none"/>
            <a:tailEnd type="none"/>
          </a:ln>
        </p:spPr>
      </p:pic>
      <p:pic>
        <p:nvPicPr>
          <p:cNvPr id="104" name="Graphic 103"/>
          <p:cNvPicPr>
            <a:picLocks noChangeAspect="1"/>
          </p:cNvPicPr>
          <p:nvPr/>
        </p:nvPicPr>
        <p:blipFill>
          <a:blip r:embed="rId72">
            <a:lum/>
            <a:extLst>
              <a:ext uri="{28A0092B-C50C-407E-A947-70E740481C1C}">
                <a14:useLocalDpi xmlns:a14="http://schemas.microsoft.com/office/drawing/2016/SVG/main" val="0"/>
              </a:ext>
              <a:ext uri="{96DAC541-7B7A-43D3-8B79-37D633B846F1}">
                <asvg:svgBlip xmlns:asvg="http://schemas.microsoft.com/office/drawing/2016/SVG/main" r:embed="rId73"/>
              </a:ext>
            </a:extLst>
          </a:blip>
          <a:srcRect/>
          <a:stretch>
            <a:fillRect/>
          </a:stretch>
        </p:blipFill>
        <p:spPr>
          <a:xfrm>
            <a:off x="7395441" y="2239109"/>
            <a:ext cx="176824" cy="176824"/>
          </a:xfrm>
          <a:prstGeom prst="rect">
            <a:avLst/>
          </a:prstGeom>
          <a:ln>
            <a:headEnd type="none"/>
            <a:tailEnd type="none"/>
          </a:ln>
        </p:spPr>
      </p:pic>
      <p:pic>
        <p:nvPicPr>
          <p:cNvPr id="106" name="Graphic 105"/>
          <p:cNvPicPr>
            <a:picLocks noChangeAspect="1"/>
          </p:cNvPicPr>
          <p:nvPr/>
        </p:nvPicPr>
        <p:blipFill>
          <a:blip r:embed="rId74">
            <a:lum/>
            <a:extLst>
              <a:ext uri="{28A0092B-C50C-407E-A947-70E740481C1C}">
                <a14:useLocalDpi xmlns:a14="http://schemas.microsoft.com/office/drawing/2016/SVG/main" val="0"/>
              </a:ext>
              <a:ext uri="{96DAC541-7B7A-43D3-8B79-37D633B846F1}">
                <asvg:svgBlip xmlns:asvg="http://schemas.microsoft.com/office/drawing/2016/SVG/main" r:embed="rId75"/>
              </a:ext>
            </a:extLst>
          </a:blip>
          <a:srcRect/>
          <a:stretch>
            <a:fillRect/>
          </a:stretch>
        </p:blipFill>
        <p:spPr>
          <a:xfrm>
            <a:off x="7395441" y="4633379"/>
            <a:ext cx="164081" cy="176702"/>
          </a:xfrm>
          <a:prstGeom prst="rect">
            <a:avLst/>
          </a:prstGeom>
          <a:ln>
            <a:headEnd type="none"/>
            <a:tailEnd type="none"/>
          </a:ln>
        </p:spPr>
      </p:pic>
      <p:grpSp>
        <p:nvGrpSpPr>
          <p:cNvPr id="114" name="Group 113"/>
          <p:cNvGrpSpPr>
            <a:grpSpLocks/>
          </p:cNvGrpSpPr>
          <p:nvPr/>
        </p:nvGrpSpPr>
        <p:grpSpPr>
          <a:xfrm>
            <a:off x="11239887" y="2625880"/>
            <a:ext cx="495300" cy="390525"/>
            <a:chOff x="9411528" y="2976323"/>
            <a:chExt cx="495300" cy="390525"/>
          </a:xfrm>
          <a:ln>
            <a:headEnd type="none"/>
            <a:tailEnd type="none"/>
          </a:ln>
        </p:grpSpPr>
        <p:pic>
          <p:nvPicPr>
            <p:cNvPr id="111" name="Graphic 110"/>
            <p:cNvPicPr>
              <a:picLocks noChangeAspect="1"/>
            </p:cNvPicPr>
            <p:nvPr/>
          </p:nvPicPr>
          <p:blipFill>
            <a:blip r:embed="rId76">
              <a:lum/>
              <a:extLst>
                <a:ext uri="{28A0092B-C50C-407E-A947-70E740481C1C}">
                  <a14:useLocalDpi xmlns:a14="http://schemas.microsoft.com/office/drawing/2016/SVG/main" val="0"/>
                </a:ext>
                <a:ext uri="{96DAC541-7B7A-43D3-8B79-37D633B846F1}">
                  <asvg:svgBlip xmlns:asvg="http://schemas.microsoft.com/office/drawing/2016/SVG/main" r:embed="rId77"/>
                </a:ext>
              </a:extLst>
            </a:blip>
            <a:srcRect/>
            <a:stretch>
              <a:fillRect/>
            </a:stretch>
          </p:blipFill>
          <p:spPr>
            <a:xfrm>
              <a:off x="9411528" y="2976323"/>
              <a:ext cx="495300" cy="295275"/>
            </a:xfrm>
            <a:prstGeom prst="rect">
              <a:avLst/>
            </a:prstGeom>
            <a:ln>
              <a:headEnd type="none"/>
              <a:tailEnd type="none"/>
            </a:ln>
          </p:spPr>
        </p:pic>
        <p:pic>
          <p:nvPicPr>
            <p:cNvPr id="113" name="Graphic 112"/>
            <p:cNvPicPr>
              <a:picLocks noChangeAspect="1"/>
            </p:cNvPicPr>
            <p:nvPr/>
          </p:nvPicPr>
          <p:blipFill>
            <a:blip r:embed="rId78">
              <a:lum/>
              <a:extLst>
                <a:ext uri="{28A0092B-C50C-407E-A947-70E740481C1C}">
                  <a14:useLocalDpi xmlns:a14="http://schemas.microsoft.com/office/drawing/2016/SVG/main" val="0"/>
                </a:ext>
                <a:ext uri="{96DAC541-7B7A-43D3-8B79-37D633B846F1}">
                  <asvg:svgBlip xmlns:asvg="http://schemas.microsoft.com/office/drawing/2016/SVG/main" r:embed="rId79"/>
                </a:ext>
              </a:extLst>
            </a:blip>
            <a:srcRect/>
            <a:stretch>
              <a:fillRect/>
            </a:stretch>
          </p:blipFill>
          <p:spPr>
            <a:xfrm>
              <a:off x="9811578" y="3271598"/>
              <a:ext cx="95250" cy="95250"/>
            </a:xfrm>
            <a:prstGeom prst="rect">
              <a:avLst/>
            </a:prstGeom>
            <a:ln>
              <a:headEnd type="none"/>
              <a:tailEnd type="none"/>
            </a:ln>
          </p:spPr>
        </p:pic>
      </p:grpSp>
      <p:grpSp>
        <p:nvGrpSpPr>
          <p:cNvPr id="115" name="Group 114"/>
          <p:cNvGrpSpPr>
            <a:grpSpLocks/>
          </p:cNvGrpSpPr>
          <p:nvPr/>
        </p:nvGrpSpPr>
        <p:grpSpPr>
          <a:xfrm>
            <a:off x="11239887" y="3722703"/>
            <a:ext cx="495300" cy="390525"/>
            <a:chOff x="9411528" y="2976323"/>
            <a:chExt cx="495300" cy="390525"/>
          </a:xfrm>
          <a:ln>
            <a:headEnd type="none"/>
            <a:tailEnd type="none"/>
          </a:ln>
        </p:grpSpPr>
        <p:pic>
          <p:nvPicPr>
            <p:cNvPr id="116" name="Graphic 115"/>
            <p:cNvPicPr>
              <a:picLocks noChangeAspect="1"/>
            </p:cNvPicPr>
            <p:nvPr/>
          </p:nvPicPr>
          <p:blipFill>
            <a:blip r:embed="rId80">
              <a:lum/>
              <a:extLst>
                <a:ext uri="{28A0092B-C50C-407E-A947-70E740481C1C}">
                  <a14:useLocalDpi xmlns:a14="http://schemas.microsoft.com/office/drawing/2016/SVG/main" val="0"/>
                </a:ext>
                <a:ext uri="{96DAC541-7B7A-43D3-8B79-37D633B846F1}">
                  <asvg:svgBlip xmlns:asvg="http://schemas.microsoft.com/office/drawing/2016/SVG/main" r:embed="rId81"/>
                </a:ext>
              </a:extLst>
            </a:blip>
            <a:srcRect/>
            <a:stretch>
              <a:fillRect/>
            </a:stretch>
          </p:blipFill>
          <p:spPr>
            <a:xfrm>
              <a:off x="9411528" y="2976323"/>
              <a:ext cx="495300" cy="295275"/>
            </a:xfrm>
            <a:prstGeom prst="rect">
              <a:avLst/>
            </a:prstGeom>
            <a:ln>
              <a:headEnd type="none"/>
              <a:tailEnd type="none"/>
            </a:ln>
          </p:spPr>
        </p:pic>
        <p:pic>
          <p:nvPicPr>
            <p:cNvPr id="117" name="Graphic 116"/>
            <p:cNvPicPr>
              <a:picLocks noChangeAspect="1"/>
            </p:cNvPicPr>
            <p:nvPr/>
          </p:nvPicPr>
          <p:blipFill>
            <a:blip r:embed="rId82">
              <a:lum/>
              <a:extLst>
                <a:ext uri="{28A0092B-C50C-407E-A947-70E740481C1C}">
                  <a14:useLocalDpi xmlns:a14="http://schemas.microsoft.com/office/drawing/2016/SVG/main" val="0"/>
                </a:ext>
                <a:ext uri="{96DAC541-7B7A-43D3-8B79-37D633B846F1}">
                  <asvg:svgBlip xmlns:asvg="http://schemas.microsoft.com/office/drawing/2016/SVG/main" r:embed="rId83"/>
                </a:ext>
              </a:extLst>
            </a:blip>
            <a:srcRect/>
            <a:stretch>
              <a:fillRect/>
            </a:stretch>
          </p:blipFill>
          <p:spPr>
            <a:xfrm>
              <a:off x="9811578" y="3271598"/>
              <a:ext cx="95250" cy="95250"/>
            </a:xfrm>
            <a:prstGeom prst="rect">
              <a:avLst/>
            </a:prstGeom>
            <a:ln>
              <a:headEnd type="none"/>
              <a:tailEnd type="none"/>
            </a:ln>
          </p:spPr>
        </p:pic>
      </p:grpSp>
      <p:grpSp>
        <p:nvGrpSpPr>
          <p:cNvPr id="118" name="Group 117"/>
          <p:cNvGrpSpPr>
            <a:grpSpLocks/>
          </p:cNvGrpSpPr>
          <p:nvPr/>
        </p:nvGrpSpPr>
        <p:grpSpPr>
          <a:xfrm>
            <a:off x="11239887" y="4804215"/>
            <a:ext cx="495300" cy="390525"/>
            <a:chOff x="9411528" y="2976323"/>
            <a:chExt cx="495300" cy="390525"/>
          </a:xfrm>
          <a:ln>
            <a:headEnd type="none"/>
            <a:tailEnd type="none"/>
          </a:ln>
        </p:grpSpPr>
        <p:pic>
          <p:nvPicPr>
            <p:cNvPr id="119" name="Graphic 118"/>
            <p:cNvPicPr>
              <a:picLocks noChangeAspect="1"/>
            </p:cNvPicPr>
            <p:nvPr/>
          </p:nvPicPr>
          <p:blipFill>
            <a:blip r:embed="rId84">
              <a:lum/>
              <a:extLst>
                <a:ext uri="{28A0092B-C50C-407E-A947-70E740481C1C}">
                  <a14:useLocalDpi xmlns:a14="http://schemas.microsoft.com/office/drawing/2016/SVG/main" val="0"/>
                </a:ext>
                <a:ext uri="{96DAC541-7B7A-43D3-8B79-37D633B846F1}">
                  <asvg:svgBlip xmlns:asvg="http://schemas.microsoft.com/office/drawing/2016/SVG/main" r:embed="rId85"/>
                </a:ext>
              </a:extLst>
            </a:blip>
            <a:srcRect/>
            <a:stretch>
              <a:fillRect/>
            </a:stretch>
          </p:blipFill>
          <p:spPr>
            <a:xfrm>
              <a:off x="9411528" y="2976323"/>
              <a:ext cx="495300" cy="295275"/>
            </a:xfrm>
            <a:prstGeom prst="rect">
              <a:avLst/>
            </a:prstGeom>
            <a:ln>
              <a:headEnd type="none"/>
              <a:tailEnd type="none"/>
            </a:ln>
          </p:spPr>
        </p:pic>
        <p:pic>
          <p:nvPicPr>
            <p:cNvPr id="120" name="Graphic 119"/>
            <p:cNvPicPr>
              <a:picLocks noChangeAspect="1"/>
            </p:cNvPicPr>
            <p:nvPr/>
          </p:nvPicPr>
          <p:blipFill>
            <a:blip r:embed="rId86">
              <a:lum/>
              <a:extLst>
                <a:ext uri="{28A0092B-C50C-407E-A947-70E740481C1C}">
                  <a14:useLocalDpi xmlns:a14="http://schemas.microsoft.com/office/drawing/2016/SVG/main" val="0"/>
                </a:ext>
                <a:ext uri="{96DAC541-7B7A-43D3-8B79-37D633B846F1}">
                  <asvg:svgBlip xmlns:asvg="http://schemas.microsoft.com/office/drawing/2016/SVG/main" r:embed="rId87"/>
                </a:ext>
              </a:extLst>
            </a:blip>
            <a:srcRect/>
            <a:stretch>
              <a:fillRect/>
            </a:stretch>
          </p:blipFill>
          <p:spPr>
            <a:xfrm>
              <a:off x="9811578" y="3271598"/>
              <a:ext cx="95250" cy="95250"/>
            </a:xfrm>
            <a:prstGeom prst="rect">
              <a:avLst/>
            </a:prstGeom>
            <a:ln>
              <a:headEnd type="none"/>
              <a:tailEnd type="none"/>
            </a:ln>
          </p:spPr>
        </p:pic>
      </p:grpSp>
      <p:sp>
        <p:nvSpPr>
          <p:cNvPr id="65" name="Scroll: Horizontal 64"/>
          <p:cNvSpPr>
            <a:spLocks/>
          </p:cNvSpPr>
          <p:nvPr/>
        </p:nvSpPr>
        <p:spPr>
          <a:xfrm>
            <a:off x="11263868" y="4753966"/>
            <a:ext cx="551553" cy="383969"/>
          </a:xfrm>
          <a:prstGeom prst="horizontalScroll">
            <a:avLst/>
          </a:prstGeom>
          <a:noFill/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wrap="square"/>
          <a:lstStyle/>
          <a:p>
            <a:pPr defTabSz="914400"/>
            <a:r>
              <a:rPr lang="en-GB" sz="1400" dirty="0"/>
              <a:t>#3</a:t>
            </a:r>
          </a:p>
        </p:txBody>
      </p:sp>
      <p:sp>
        <p:nvSpPr>
          <p:cNvPr id="66" name="Scroll: Horizontal 65"/>
          <p:cNvSpPr>
            <a:spLocks/>
          </p:cNvSpPr>
          <p:nvPr/>
        </p:nvSpPr>
        <p:spPr>
          <a:xfrm>
            <a:off x="11254800" y="3673060"/>
            <a:ext cx="551553" cy="392505"/>
          </a:xfrm>
          <a:prstGeom prst="horizontalScroll">
            <a:avLst/>
          </a:prstGeom>
          <a:noFill/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wrap="square"/>
          <a:lstStyle/>
          <a:p>
            <a:pPr defTabSz="914400"/>
            <a:r>
              <a:rPr lang="en-GB" sz="1400" dirty="0"/>
              <a:t>#2</a:t>
            </a:r>
          </a:p>
        </p:txBody>
      </p:sp>
      <p:sp>
        <p:nvSpPr>
          <p:cNvPr id="67" name="Scroll: Horizontal 66"/>
          <p:cNvSpPr>
            <a:spLocks/>
          </p:cNvSpPr>
          <p:nvPr/>
        </p:nvSpPr>
        <p:spPr>
          <a:xfrm>
            <a:off x="11273246" y="2564609"/>
            <a:ext cx="542175" cy="404683"/>
          </a:xfrm>
          <a:prstGeom prst="horizontalScroll">
            <a:avLst/>
          </a:prstGeom>
          <a:noFill/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wrap="square"/>
          <a:lstStyle/>
          <a:p>
            <a:pPr defTabSz="914400"/>
            <a:r>
              <a:rPr lang="en-GB" sz="1400" dirty="0"/>
              <a:t>#1</a:t>
            </a:r>
          </a:p>
        </p:txBody>
      </p:sp>
      <p:pic>
        <p:nvPicPr>
          <p:cNvPr id="122" name="Graphic 121"/>
          <p:cNvPicPr>
            <a:picLocks noChangeAspect="1"/>
          </p:cNvPicPr>
          <p:nvPr/>
        </p:nvPicPr>
        <p:blipFill>
          <a:blip r:embed="rId88">
            <a:lum/>
            <a:extLst>
              <a:ext uri="{28A0092B-C50C-407E-A947-70E740481C1C}">
                <a14:useLocalDpi xmlns:a14="http://schemas.microsoft.com/office/drawing/2016/SVG/main" val="0"/>
              </a:ext>
              <a:ext uri="{96DAC541-7B7A-43D3-8B79-37D633B846F1}">
                <asvg:svgBlip xmlns:asvg="http://schemas.microsoft.com/office/drawing/2016/SVG/main" r:embed="rId89"/>
              </a:ext>
            </a:extLst>
          </a:blip>
          <a:srcRect/>
          <a:stretch>
            <a:fillRect/>
          </a:stretch>
        </p:blipFill>
        <p:spPr>
          <a:xfrm rot="5400000">
            <a:off x="9422830" y="2680692"/>
            <a:ext cx="185275" cy="185275"/>
          </a:xfrm>
          <a:prstGeom prst="rect">
            <a:avLst/>
          </a:prstGeom>
          <a:ln>
            <a:headEnd type="none"/>
            <a:tailEnd type="none"/>
          </a:ln>
        </p:spPr>
      </p:pic>
      <p:pic>
        <p:nvPicPr>
          <p:cNvPr id="123" name="Graphic 122"/>
          <p:cNvPicPr>
            <a:picLocks noChangeAspect="1"/>
          </p:cNvPicPr>
          <p:nvPr/>
        </p:nvPicPr>
        <p:blipFill>
          <a:blip r:embed="rId90">
            <a:lum/>
            <a:extLst>
              <a:ext uri="{28A0092B-C50C-407E-A947-70E740481C1C}">
                <a14:useLocalDpi xmlns:a14="http://schemas.microsoft.com/office/drawing/2016/SVG/main" val="0"/>
              </a:ext>
              <a:ext uri="{96DAC541-7B7A-43D3-8B79-37D633B846F1}">
                <asvg:svgBlip xmlns:asvg="http://schemas.microsoft.com/office/drawing/2016/SVG/main" r:embed="rId91"/>
              </a:ext>
            </a:extLst>
          </a:blip>
          <a:srcRect/>
          <a:stretch>
            <a:fillRect/>
          </a:stretch>
        </p:blipFill>
        <p:spPr>
          <a:xfrm rot="5400000">
            <a:off x="9422830" y="3779351"/>
            <a:ext cx="185275" cy="185275"/>
          </a:xfrm>
          <a:prstGeom prst="rect">
            <a:avLst/>
          </a:prstGeom>
          <a:ln>
            <a:headEnd type="none"/>
            <a:tailEnd type="none"/>
          </a:ln>
        </p:spPr>
      </p:pic>
      <p:pic>
        <p:nvPicPr>
          <p:cNvPr id="124" name="Graphic 123"/>
          <p:cNvPicPr>
            <a:picLocks noChangeAspect="1"/>
          </p:cNvPicPr>
          <p:nvPr/>
        </p:nvPicPr>
        <p:blipFill>
          <a:blip r:embed="rId92">
            <a:lum/>
            <a:extLst>
              <a:ext uri="{28A0092B-C50C-407E-A947-70E740481C1C}">
                <a14:useLocalDpi xmlns:a14="http://schemas.microsoft.com/office/drawing/2016/SVG/main" val="0"/>
              </a:ext>
              <a:ext uri="{96DAC541-7B7A-43D3-8B79-37D633B846F1}">
                <asvg:svgBlip xmlns:asvg="http://schemas.microsoft.com/office/drawing/2016/SVG/main" r:embed="rId93"/>
              </a:ext>
            </a:extLst>
          </a:blip>
          <a:srcRect/>
          <a:stretch>
            <a:fillRect/>
          </a:stretch>
        </p:blipFill>
        <p:spPr>
          <a:xfrm rot="5400000">
            <a:off x="9422830" y="4863072"/>
            <a:ext cx="185275" cy="185275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78" name="SubHeader"/>
          <p:cNvSpPr>
            <a:spLocks/>
          </p:cNvSpPr>
          <p:nvPr/>
        </p:nvSpPr>
        <p:spPr>
          <a:xfrm>
            <a:off x="488839" y="739934"/>
            <a:ext cx="2749661" cy="497878"/>
          </a:xfrm>
          <a:prstGeom prst="parallelogram">
            <a:avLst>
              <a:gd name="adj" fmla="val 54111"/>
            </a:avLst>
          </a:prstGeom>
          <a:solidFill>
            <a:srgbClr val="3A454F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anchor="t" wrap="square"/>
          <a:lstStyle/>
          <a:p>
            <a:pPr defTabSz="914400"/>
            <a:r>
              <a:rPr lang="en-GB" sz="1100" dirty="0">
                <a:latin typeface="Montserrat"/>
              </a:rPr>
              <a:t>Site Summary</a:t>
            </a:r>
          </a:p>
        </p:txBody>
      </p:sp>
      <p:pic>
        <p:nvPicPr>
          <p:cNvPr id="53" name="Graphic 52"/>
          <p:cNvPicPr>
            <a:picLocks noChangeAspect="1"/>
          </p:cNvPicPr>
          <p:nvPr/>
        </p:nvPicPr>
        <p:blipFill>
          <a:blip r:embed="rId94">
            <a:lum/>
            <a:extLst>
              <a:ext uri="{28A0092B-C50C-407E-A947-70E740481C1C}">
                <a14:useLocalDpi xmlns:a14="http://schemas.microsoft.com/office/drawing/2016/SVG/main" val="0"/>
              </a:ext>
              <a:ext uri="{96DAC541-7B7A-43D3-8B79-37D633B846F1}">
                <asvg:svgBlip xmlns:asvg="http://schemas.microsoft.com/office/drawing/2016/SVG/main" r:embed="rId95"/>
              </a:ext>
            </a:extLst>
          </a:blip>
          <a:srcRect/>
          <a:stretch>
            <a:fillRect/>
          </a:stretch>
        </p:blipFill>
        <p:spPr>
          <a:xfrm>
            <a:off x="209043" y="215718"/>
            <a:ext cx="908910" cy="353465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58" name="Rectangle 57"/>
          <p:cNvSpPr>
            <a:spLocks/>
          </p:cNvSpPr>
          <p:nvPr/>
        </p:nvSpPr>
        <p:spPr>
          <a:xfrm>
            <a:off x="216914" y="253920"/>
            <a:ext cx="783762" cy="270940"/>
          </a:xfrm>
          <a:prstGeom prst="rect">
            <a:avLst/>
          </a:prstGeom>
          <a:noFill/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wrap="square"/>
          <a:lstStyle/>
          <a:p>
            <a:pPr algn="ctr" defTabSz="914400"/>
            <a:r>
              <a:rPr lang="en-GB" sz="850" spc="20" dirty="0">
                <a:latin typeface="Montserrat"/>
              </a:rPr>
              <a:t>Site </a:t>
            </a:r>
            <a:r>
              <a:rPr lang="en-GB" sz="850" spc="20" kern="800" dirty="0">
                <a:latin typeface="Montserrat"/>
              </a:rPr>
              <a:t>Intel</a:t>
            </a:r>
          </a:p>
        </p:txBody>
      </p:sp>
      <p:pic>
        <p:nvPicPr>
          <p:cNvPr id="12" name="Graphic 11"/>
          <p:cNvPicPr>
            <a:picLocks noChangeAspect="1"/>
          </p:cNvPicPr>
          <p:nvPr/>
        </p:nvPicPr>
        <p:blipFill>
          <a:blip r:embed="rId96">
            <a:lum/>
            <a:extLst>
              <a:ext uri="{28A0092B-C50C-407E-A947-70E740481C1C}">
                <a14:useLocalDpi xmlns:a14="http://schemas.microsoft.com/office/drawing/2016/SVG/main" val="0"/>
              </a:ext>
              <a:ext uri="{96DAC541-7B7A-43D3-8B79-37D633B846F1}">
                <asvg:svgBlip xmlns:asvg="http://schemas.microsoft.com/office/drawing/2016/SVG/main" r:embed="rId97"/>
              </a:ext>
            </a:extLst>
          </a:blip>
          <a:srcRect/>
          <a:stretch>
            <a:fillRect/>
          </a:stretch>
        </p:blipFill>
        <p:spPr>
          <a:xfrm rot="10800000">
            <a:off x="1015089" y="215718"/>
            <a:ext cx="908910" cy="353465"/>
          </a:xfrm>
          <a:prstGeom prst="rect">
            <a:avLst/>
          </a:prstGeom>
          <a:ln>
            <a:headEnd type="none"/>
            <a:tailEnd type="none"/>
          </a:ln>
        </p:spPr>
      </p:pic>
      <p:pic>
        <p:nvPicPr>
          <p:cNvPr id="87" name="Graphic 86"/>
          <p:cNvPicPr>
            <a:picLocks noChangeAspect="1"/>
          </p:cNvPicPr>
          <p:nvPr/>
        </p:nvPicPr>
        <p:blipFill>
          <a:blip r:embed="rId98">
            <a:lum/>
            <a:extLst>
              <a:ext uri="{28A0092B-C50C-407E-A947-70E740481C1C}">
                <a14:useLocalDpi xmlns:a14="http://schemas.microsoft.com/office/drawing/2016/SVG/main" val="0"/>
              </a:ext>
              <a:ext uri="{96DAC541-7B7A-43D3-8B79-37D633B846F1}">
                <asvg:svgBlip xmlns:asvg="http://schemas.microsoft.com/office/drawing/2016/SVG/main" r:embed="rId99"/>
              </a:ext>
            </a:extLst>
          </a:blip>
          <a:srcRect/>
          <a:stretch>
            <a:fillRect/>
          </a:stretch>
        </p:blipFill>
        <p:spPr>
          <a:xfrm>
            <a:off x="11427055" y="212020"/>
            <a:ext cx="571500" cy="352425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Radius"/>
          <p:cNvSpPr>
            <a:spLocks/>
          </p:cNvSpPr>
          <p:nvPr/>
        </p:nvSpPr>
        <p:spPr>
          <a:xfrm>
            <a:off x="7642381" y="209428"/>
            <a:ext cx="1143727" cy="346966"/>
          </a:xfrm>
          <a:prstGeom prst="parallelogram">
            <a:avLst>
              <a:gd name="adj" fmla="val 47603"/>
            </a:avLst>
          </a:prstGeom>
          <a:solidFill>
            <a:srgbClr val="2EADE4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54000" anchor="ctr" wrap="none"/>
          <a:lstStyle/>
          <a:p>
            <a:pPr algn="ctr" defTabSz="914400"/>
            <a:r>
              <a:rPr lang="en-GB" sz="900" dirty="0">
                <a:latin typeface="Montserrat"/>
              </a:rPr>
              <a:t>1 Miles</a:t>
            </a:r>
          </a:p>
        </p:txBody>
      </p:sp>
      <p:pic>
        <p:nvPicPr>
          <p:cNvPr id="97" name="Graphic 96"/>
          <p:cNvPicPr>
            <a:picLocks noChangeAspect="1"/>
          </p:cNvPicPr>
          <p:nvPr/>
        </p:nvPicPr>
        <p:blipFill>
          <a:blip r:embed="rId100">
            <a:lum/>
            <a:extLst>
              <a:ext uri="{28A0092B-C50C-407E-A947-70E740481C1C}">
                <a14:useLocalDpi xmlns:a14="http://schemas.microsoft.com/office/drawing/2016/SVG/main" val="0"/>
              </a:ext>
              <a:ext uri="{96DAC541-7B7A-43D3-8B79-37D633B846F1}">
                <asvg:svgBlip xmlns:asvg="http://schemas.microsoft.com/office/drawing/2016/SVG/main" r:embed="rId101"/>
              </a:ext>
            </a:extLst>
          </a:blip>
          <a:srcRect/>
          <a:stretch>
            <a:fillRect/>
          </a:stretch>
        </p:blipFill>
        <p:spPr>
          <a:xfrm>
            <a:off x="5959533" y="174526"/>
            <a:ext cx="474606" cy="304492"/>
          </a:xfrm>
          <a:prstGeom prst="rect">
            <a:avLst/>
          </a:prstGeom>
          <a:ln>
            <a:headEnd type="none"/>
            <a:tailEnd type="none"/>
          </a:ln>
        </p:spPr>
      </p:pic>
      <p:pic>
        <p:nvPicPr>
          <p:cNvPr id="99" name="Graphic 98"/>
          <p:cNvPicPr>
            <a:picLocks noChangeAspect="1"/>
          </p:cNvPicPr>
          <p:nvPr/>
        </p:nvPicPr>
        <p:blipFill>
          <a:blip r:embed="rId102">
            <a:lum/>
            <a:extLst>
              <a:ext uri="{28A0092B-C50C-407E-A947-70E740481C1C}">
                <a14:useLocalDpi xmlns:a14="http://schemas.microsoft.com/office/drawing/2016/SVG/main" val="0"/>
              </a:ext>
              <a:ext uri="{96DAC541-7B7A-43D3-8B79-37D633B846F1}">
                <asvg:svgBlip xmlns:asvg="http://schemas.microsoft.com/office/drawing/2016/SVG/main" r:embed="rId103"/>
              </a:ext>
            </a:extLst>
          </a:blip>
          <a:srcRect/>
          <a:stretch>
            <a:fillRect/>
          </a:stretch>
        </p:blipFill>
        <p:spPr>
          <a:xfrm>
            <a:off x="300137" y="760427"/>
            <a:ext cx="278402" cy="2784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05" name="Chains"/>
          <p:cNvSpPr>
            <a:spLocks/>
          </p:cNvSpPr>
          <p:nvPr/>
        </p:nvSpPr>
        <p:spPr>
          <a:xfrm>
            <a:off x="8695793" y="212019"/>
            <a:ext cx="1283473" cy="349835"/>
          </a:xfrm>
          <a:prstGeom prst="parallelogram">
            <a:avLst>
              <a:gd name="adj" fmla="val 47603"/>
            </a:avLst>
          </a:prstGeom>
          <a:solidFill>
            <a:srgbClr val="2EADE4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54000" anchor="ctr" wrap="none"/>
          <a:lstStyle/>
          <a:p>
            <a:pPr algn="ctr" defTabSz="914400"/>
            <a:r>
              <a:rPr lang="en-GB" sz="900" dirty="0">
                <a:latin typeface="Montserrat"/>
              </a:rPr>
              <a:t>338 Chains</a:t>
            </a:r>
          </a:p>
        </p:txBody>
      </p:sp>
      <p:sp>
        <p:nvSpPr>
          <p:cNvPr id="107" name="DateRange"/>
          <p:cNvSpPr>
            <a:spLocks/>
          </p:cNvSpPr>
          <p:nvPr/>
        </p:nvSpPr>
        <p:spPr>
          <a:xfrm>
            <a:off x="9887119" y="212020"/>
            <a:ext cx="1891883" cy="352425"/>
          </a:xfrm>
          <a:prstGeom prst="parallelogram">
            <a:avLst>
              <a:gd name="adj" fmla="val 47603"/>
            </a:avLst>
          </a:prstGeom>
          <a:solidFill>
            <a:srgbClr val="2EADE4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54000" anchor="ctr" wrap="none"/>
          <a:lstStyle/>
          <a:p>
            <a:pPr defTabSz="914400"/>
            <a:r>
              <a:rPr lang="en-GB" sz="900" dirty="0">
                <a:latin typeface="Montserrat"/>
              </a:rPr>
              <a:t>29/01/2025 - 21/01/2026</a:t>
            </a:r>
          </a:p>
        </p:txBody>
      </p:sp>
      <p:pic>
        <p:nvPicPr>
          <p:cNvPr id="121" name="Graphic 120"/>
          <p:cNvPicPr>
            <a:picLocks noChangeAspect="1"/>
          </p:cNvPicPr>
          <p:nvPr/>
        </p:nvPicPr>
        <p:blipFill>
          <a:blip r:embed="rId104">
            <a:lum/>
            <a:extLst>
              <a:ext uri="{28A0092B-C50C-407E-A947-70E740481C1C}">
                <a14:useLocalDpi xmlns:a14="http://schemas.microsoft.com/office/drawing/2016/SVG/main" val="0"/>
              </a:ext>
              <a:ext uri="{96DAC541-7B7A-43D3-8B79-37D633B846F1}">
                <asvg:svgBlip xmlns:asvg="http://schemas.microsoft.com/office/drawing/2016/SVG/main" r:embed="rId105"/>
              </a:ext>
            </a:extLst>
          </a:blip>
          <a:srcRect/>
          <a:stretch>
            <a:fillRect/>
          </a:stretch>
        </p:blipFill>
        <p:spPr>
          <a:xfrm>
            <a:off x="11728267" y="314336"/>
            <a:ext cx="123825" cy="133350"/>
          </a:xfrm>
          <a:prstGeom prst="rect">
            <a:avLst/>
          </a:prstGeom>
          <a:ln>
            <a:headEnd type="none"/>
            <a:tailEnd type="none"/>
          </a:ln>
        </p:spPr>
      </p:pic>
      <p:pic>
        <p:nvPicPr>
          <p:cNvPr id="11" name="Graphic 10"/>
          <p:cNvPicPr>
            <a:picLocks noChangeAspect="1"/>
          </p:cNvPicPr>
          <p:nvPr/>
        </p:nvPicPr>
        <p:blipFill>
          <a:blip r:embed="rId106">
            <a:lum/>
            <a:extLst>
              <a:ext uri="{28A0092B-C50C-407E-A947-70E740481C1C}">
                <a14:useLocalDpi xmlns:a14="http://schemas.microsoft.com/office/drawing/2016/SVG/main" val="0"/>
              </a:ext>
              <a:ext uri="{96DAC541-7B7A-43D3-8B79-37D633B846F1}">
                <asvg:svgBlip xmlns:asvg="http://schemas.microsoft.com/office/drawing/2016/SVG/main" r:embed="rId107"/>
              </a:ext>
            </a:extLst>
          </a:blip>
          <a:srcRect/>
          <a:stretch>
            <a:fillRect/>
          </a:stretch>
        </p:blipFill>
        <p:spPr>
          <a:xfrm>
            <a:off x="9721779" y="3157480"/>
            <a:ext cx="120827" cy="120827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55" name="Text3"/>
          <p:cNvSpPr txBox="1">
            <a:spLocks noChangeArrowheads="1"/>
          </p:cNvSpPr>
          <p:nvPr/>
        </p:nvSpPr>
        <p:spPr>
          <a:xfrm>
            <a:off x="9276924" y="2203012"/>
            <a:ext cx="1154483" cy="230832"/>
          </a:xfrm>
          <a:prstGeom prst="rect">
            <a:avLst/>
          </a:prstGeom>
          <a:noFill/>
          <a:ln>
            <a:headEnd type="none"/>
            <a:tailEnd type="none"/>
          </a:ln>
        </p:spPr>
        <p:txBody>
          <a:bodyPr wrap="none">
            <a:spAutoFit/>
          </a:bodyPr>
          <a:lstStyle/>
          <a:p>
            <a:pPr defTabSz="914400"/>
            <a:r>
              <a:rPr lang="en-GB" sz="900" dirty="0">
                <a:latin typeface="Montserrat"/>
              </a:rPr>
              <a:t>Top Competitors</a:t>
            </a:r>
          </a:p>
        </p:txBody>
      </p:sp>
      <p:pic>
        <p:nvPicPr>
          <p:cNvPr id="38" name="Graphic 37"/>
          <p:cNvPicPr>
            <a:picLocks noChangeAspect="1"/>
          </p:cNvPicPr>
          <p:nvPr/>
        </p:nvPicPr>
        <p:blipFill>
          <a:blip r:embed="rId108">
            <a:lum/>
            <a:extLst>
              <a:ext uri="{28A0092B-C50C-407E-A947-70E740481C1C}">
                <a14:useLocalDpi xmlns:a14="http://schemas.microsoft.com/office/drawing/2016/SVG/main" val="0"/>
              </a:ext>
              <a:ext uri="{96DAC541-7B7A-43D3-8B79-37D633B846F1}">
                <asvg:svgBlip xmlns:asvg="http://schemas.microsoft.com/office/drawing/2016/SVG/main" r:embed="rId109"/>
              </a:ext>
            </a:extLst>
          </a:blip>
          <a:srcRect/>
          <a:stretch>
            <a:fillRect/>
          </a:stretch>
        </p:blipFill>
        <p:spPr>
          <a:xfrm>
            <a:off x="9721779" y="4235961"/>
            <a:ext cx="120827" cy="120827"/>
          </a:xfrm>
          <a:prstGeom prst="rect">
            <a:avLst/>
          </a:prstGeom>
          <a:ln>
            <a:headEnd type="none"/>
            <a:tailEnd type="none"/>
          </a:ln>
        </p:spPr>
      </p:pic>
      <p:pic>
        <p:nvPicPr>
          <p:cNvPr id="41" name="Graphic 40"/>
          <p:cNvPicPr>
            <a:picLocks noChangeAspect="1"/>
          </p:cNvPicPr>
          <p:nvPr/>
        </p:nvPicPr>
        <p:blipFill>
          <a:blip r:embed="rId110">
            <a:lum/>
            <a:extLst>
              <a:ext uri="{28A0092B-C50C-407E-A947-70E740481C1C}">
                <a14:useLocalDpi xmlns:a14="http://schemas.microsoft.com/office/drawing/2016/SVG/main" val="0"/>
              </a:ext>
              <a:ext uri="{96DAC541-7B7A-43D3-8B79-37D633B846F1}">
                <asvg:svgBlip xmlns:asvg="http://schemas.microsoft.com/office/drawing/2016/SVG/main" r:embed="rId111"/>
              </a:ext>
            </a:extLst>
          </a:blip>
          <a:srcRect/>
          <a:stretch>
            <a:fillRect/>
          </a:stretch>
        </p:blipFill>
        <p:spPr>
          <a:xfrm>
            <a:off x="9721779" y="5334536"/>
            <a:ext cx="120827" cy="120827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54" name="VenueNameTriEnd"/>
          <p:cNvSpPr>
            <a:spLocks/>
          </p:cNvSpPr>
          <p:nvPr/>
        </p:nvSpPr>
        <p:spPr>
          <a:xfrm flipH="1" flipV="1">
            <a:off x="3052099" y="220268"/>
            <a:ext cx="215792" cy="353466"/>
          </a:xfrm>
          <a:prstGeom prst="triangle">
            <a:avLst>
              <a:gd name="adj" fmla="val 100000"/>
            </a:avLst>
          </a:prstGeom>
          <a:solidFill>
            <a:srgbClr val="2EADE4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wrap="square"/>
          <a:lstStyle/>
          <a:p>
            <a:pPr algn="ctr" defTabSz="914400"/>
            <a:endParaRPr lang="en-GB" dirty="0"/>
          </a:p>
        </p:txBody>
      </p:sp>
      <p:sp>
        <p:nvSpPr>
          <p:cNvPr id="28" name="VenueName"/>
          <p:cNvSpPr>
            <a:spLocks/>
          </p:cNvSpPr>
          <p:nvPr/>
        </p:nvSpPr>
        <p:spPr>
          <a:xfrm>
            <a:off x="1192682" y="220269"/>
            <a:ext cx="2222500" cy="348914"/>
          </a:xfrm>
          <a:prstGeom prst="rect">
            <a:avLst/>
          </a:prstGeom>
          <a:solidFill>
            <a:srgbClr val="2EADE4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97200" rIns="90000" bIns="118800" anchor="ctr" wrap="none">
            <a:spAutoFit/>
          </a:bodyPr>
          <a:lstStyle/>
          <a:p>
            <a:pPr defTabSz="914400"/>
            <a:r>
              <a:rPr lang="en-GB" sz="850" dirty="0">
                <a:latin typeface="Montserrat"/>
              </a:rPr>
              <a:t>Red Lion Bakewell DE451BT</a:t>
            </a:r>
          </a:p>
        </p:txBody>
      </p:sp>
      <p:sp>
        <p:nvSpPr>
          <p:cNvPr id="39" name="FooterStart"/>
          <p:cNvSpPr>
            <a:spLocks/>
          </p:cNvSpPr>
          <p:nvPr/>
        </p:nvSpPr>
        <p:spPr>
          <a:xfrm>
            <a:off x="0" y="6604080"/>
            <a:ext cx="12192000" cy="254069"/>
          </a:xfrm>
          <a:prstGeom prst="parallelogram">
            <a:avLst>
              <a:gd name="adj" fmla="val 0"/>
            </a:avLst>
          </a:prstGeom>
          <a:solidFill>
            <a:srgbClr val="E7E6E6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54000" anchor="ctr" wrap="none"/>
          <a:lstStyle/>
          <a:p>
            <a:pPr algn="ctr" defTabSz="914400"/>
            <a:endParaRPr lang="en-GB" sz="900" dirty="0">
              <a:latin typeface="Montserrat"/>
            </a:endParaRPr>
          </a:p>
        </p:txBody>
      </p:sp>
      <p:sp>
        <p:nvSpPr>
          <p:cNvPr id="42" name="FooterInfo3"/>
          <p:cNvSpPr>
            <a:spLocks/>
          </p:cNvSpPr>
          <p:nvPr/>
        </p:nvSpPr>
        <p:spPr>
          <a:xfrm>
            <a:off x="8185608" y="6623021"/>
            <a:ext cx="4006392" cy="231018"/>
          </a:xfrm>
          <a:prstGeom prst="parallelogram">
            <a:avLst>
              <a:gd name="adj" fmla="val 47603"/>
            </a:avLst>
          </a:prstGeom>
          <a:solidFill>
            <a:srgbClr val="E7E6E6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54000" anchor="ctr" wrap="none"/>
          <a:lstStyle/>
          <a:p>
            <a:pPr algn="ctr" defTabSz="914400"/>
            <a:r>
              <a:rPr lang="en-GB" sz="850" dirty="0">
                <a:solidFill>
                  <a:schemeClr val="tx1"/>
                </a:solidFill>
                <a:latin typeface="Montserrat"/>
              </a:rPr>
              <a:t>83265 Competitor Customers</a:t>
            </a:r>
            <a:endParaRPr lang="en-GB" sz="850" dirty="0">
              <a:solidFill>
                <a:schemeClr val="tx1"/>
              </a:solidFill>
              <a:latin typeface="Montserrat"/>
            </a:endParaRPr>
          </a:p>
        </p:txBody>
      </p:sp>
      <p:sp>
        <p:nvSpPr>
          <p:cNvPr id="85" name="FooterInfo2"/>
          <p:cNvSpPr>
            <a:spLocks/>
          </p:cNvSpPr>
          <p:nvPr/>
        </p:nvSpPr>
        <p:spPr>
          <a:xfrm>
            <a:off x="4091236" y="6623021"/>
            <a:ext cx="4006392" cy="231018"/>
          </a:xfrm>
          <a:prstGeom prst="parallelogram">
            <a:avLst>
              <a:gd name="adj" fmla="val 47603"/>
            </a:avLst>
          </a:prstGeom>
          <a:solidFill>
            <a:srgbClr val="E7E6E6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54000" anchor="ctr" wrap="none"/>
          <a:lstStyle/>
          <a:p>
            <a:pPr algn="ctr" defTabSz="914400"/>
            <a:r>
              <a:rPr lang="en-GB" sz="850" dirty="0">
                <a:solidFill>
                  <a:schemeClr val="tx1"/>
                </a:solidFill>
                <a:latin typeface="Montserrat"/>
              </a:rPr>
              <a:t>64 Competitors</a:t>
            </a:r>
            <a:endParaRPr lang="en-GB" sz="850" dirty="0">
              <a:solidFill>
                <a:schemeClr val="tx1"/>
              </a:solidFill>
              <a:latin typeface="Montserrat"/>
            </a:endParaRPr>
          </a:p>
        </p:txBody>
      </p:sp>
      <p:sp>
        <p:nvSpPr>
          <p:cNvPr id="89" name="FooterInfo1"/>
          <p:cNvSpPr>
            <a:spLocks/>
          </p:cNvSpPr>
          <p:nvPr/>
        </p:nvSpPr>
        <p:spPr>
          <a:xfrm>
            <a:off x="-8967" y="6619343"/>
            <a:ext cx="4015359" cy="231018"/>
          </a:xfrm>
          <a:prstGeom prst="parallelogram">
            <a:avLst>
              <a:gd name="adj" fmla="val 47603"/>
            </a:avLst>
          </a:prstGeom>
          <a:solidFill>
            <a:srgbClr val="E7E6E6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54000" anchor="ctr" wrap="none"/>
          <a:lstStyle/>
          <a:p>
            <a:pPr algn="ctr" defTabSz="914400"/>
            <a:r>
              <a:rPr lang="en-GB" sz="850" dirty="0">
                <a:solidFill>
                  <a:schemeClr val="tx1"/>
                </a:solidFill>
                <a:latin typeface="Montserrat"/>
              </a:rPr>
              <a:t>4783 Site Customers</a:t>
            </a:r>
            <a:endParaRPr lang="en-GB" sz="850" dirty="0">
              <a:solidFill>
                <a:schemeClr val="tx1"/>
              </a:solidFill>
              <a:latin typeface="Montserrat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Graphic 5"/>
          <p:cNvPicPr>
            <a:picLocks noChangeAspect="1"/>
          </p:cNvPicPr>
          <p:nvPr/>
        </p:nvPicPr>
        <p:blipFill>
          <a:blip r:embed="rId4">
            <a:lum/>
            <a:extLst>
              <a:ext uri="{28A0092B-C50C-407E-A947-70E740481C1C}">
                <a14:useLocalDpi xmlns:a14="http://schemas.microsoft.com/office/drawing/2016/SVG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>
            <a:fillRect/>
          </a:stretch>
        </p:blipFill>
        <p:spPr>
          <a:xfrm>
            <a:off x="7292671" y="1614831"/>
            <a:ext cx="4483693" cy="1883452"/>
          </a:xfrm>
          <a:prstGeom prst="rect">
            <a:avLst/>
          </a:prstGeom>
          <a:ln>
            <a:headEnd type="none"/>
            <a:tailEnd type="none"/>
          </a:ln>
        </p:spPr>
      </p:pic>
      <p:graphicFrame>
        <p:nvGraphicFramePr>
          <p:cNvPr id="9" name="ComparisonChart"/>
          <p:cNvGraphicFramePr/>
          <p:nvPr/>
        </p:nvGraphicFramePr>
        <p:xfrm>
          <a:off x="221673" y="3176795"/>
          <a:ext cx="10853677" cy="3328576"/>
        </p:xfrm>
        <a:graphic>
          <a:graphicData uri="http://schemas.openxmlformats.org/drawingml/2006/chart">
            <c:chart xmlns:r="http://schemas.openxmlformats.org/officeDocument/2006/relationships" xmlns:c="http://schemas.openxmlformats.org/drawingml/2006/chart" r:id="rId18"/>
          </a:graphicData>
        </a:graphic>
      </p:graphicFrame>
      <p:graphicFrame>
        <p:nvGraphicFramePr>
          <p:cNvPr id="8" name="DifferenceChart"/>
          <p:cNvGraphicFramePr/>
          <p:nvPr/>
        </p:nvGraphicFramePr>
        <p:xfrm>
          <a:off x="221673" y="1614831"/>
          <a:ext cx="10853677" cy="1561964"/>
        </p:xfrm>
        <a:graphic>
          <a:graphicData uri="http://schemas.openxmlformats.org/drawingml/2006/chart">
            <c:chart xmlns:r="http://schemas.openxmlformats.org/officeDocument/2006/relationships" xmlns:c="http://schemas.openxmlformats.org/drawingml/2006/chart" r:id="rId19"/>
          </a:graphicData>
        </a:graphic>
      </p:graphicFrame>
      <p:pic>
        <p:nvPicPr>
          <p:cNvPr id="7" name="Graphic 6"/>
          <p:cNvPicPr>
            <a:picLocks noChangeAspect="1"/>
          </p:cNvPicPr>
          <p:nvPr/>
        </p:nvPicPr>
        <p:blipFill>
          <a:blip r:embed="rId20">
            <a:lum/>
            <a:extLst>
              <a:ext uri="{28A0092B-C50C-407E-A947-70E740481C1C}">
                <a14:useLocalDpi xmlns:a14="http://schemas.microsoft.com/office/drawing/2016/SVG/main" val="0"/>
              </a:ext>
              <a:ext uri="{96DAC541-7B7A-43D3-8B79-37D633B846F1}">
                <asvg:svgBlip xmlns:asvg="http://schemas.microsoft.com/office/drawing/2016/SVG/main" r:embed="rId21"/>
              </a:ext>
            </a:extLst>
          </a:blip>
          <a:srcRect/>
          <a:stretch>
            <a:fillRect/>
          </a:stretch>
        </p:blipFill>
        <p:spPr>
          <a:xfrm>
            <a:off x="11439096" y="6204295"/>
            <a:ext cx="559459" cy="23501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4" name="ReportDescription"/>
          <p:cNvSpPr>
            <a:spLocks/>
          </p:cNvSpPr>
          <p:nvPr/>
        </p:nvSpPr>
        <p:spPr>
          <a:xfrm>
            <a:off x="3238499" y="1173576"/>
            <a:ext cx="8760056" cy="302387"/>
          </a:xfrm>
          <a:prstGeom prst="rect">
            <a:avLst/>
          </a:prstGeom>
          <a:solidFill>
            <a:schemeClr val="bg1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wrap="square"/>
          <a:lstStyle/>
          <a:p>
            <a:pPr algn="ctr" defTabSz="914400"/>
            <a:r>
              <a:rPr lang="en-GB" sz="900" dirty="0">
                <a:solidFill>
                  <a:schemeClr val="bg2">
                    <a:lumMod val="25000"/>
                  </a:schemeClr>
                </a:solidFill>
                <a:latin typeface="Montserrat"/>
              </a:rPr>
              <a:t>% of spend for Red Lion Bakewell DE451BT and 338 Chains in 1 Miles from 29/01/2025 - 21/01/2026 split by Day of Week</a:t>
            </a:r>
            <a:endParaRPr lang="en-GB" sz="900" dirty="0">
              <a:solidFill>
                <a:schemeClr val="bg2">
                  <a:lumMod val="25000"/>
                </a:schemeClr>
              </a:solidFill>
              <a:latin typeface="Montserrat"/>
            </a:endParaRPr>
          </a:p>
        </p:txBody>
      </p:sp>
      <p:sp>
        <p:nvSpPr>
          <p:cNvPr id="25" name="Header"/>
          <p:cNvSpPr>
            <a:spLocks/>
          </p:cNvSpPr>
          <p:nvPr/>
        </p:nvSpPr>
        <p:spPr>
          <a:xfrm>
            <a:off x="-8965" y="168"/>
            <a:ext cx="12200965" cy="751270"/>
          </a:xfrm>
          <a:prstGeom prst="rect">
            <a:avLst/>
          </a:prstGeom>
          <a:solidFill>
            <a:srgbClr val="3A454F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wrap="square"/>
          <a:lstStyle/>
          <a:p>
            <a:pPr algn="ctr" defTabSz="914400"/>
            <a:endParaRPr lang="en-GB" sz="1400" dirty="0">
              <a:latin typeface="Montserrat"/>
            </a:endParaRPr>
          </a:p>
        </p:txBody>
      </p:sp>
      <p:sp>
        <p:nvSpPr>
          <p:cNvPr id="26" name="Rectangle 25"/>
          <p:cNvSpPr>
            <a:spLocks/>
          </p:cNvSpPr>
          <p:nvPr/>
        </p:nvSpPr>
        <p:spPr>
          <a:xfrm>
            <a:off x="-8966" y="739934"/>
            <a:ext cx="838565" cy="497878"/>
          </a:xfrm>
          <a:prstGeom prst="rect">
            <a:avLst/>
          </a:prstGeom>
          <a:solidFill>
            <a:srgbClr val="3A454F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wrap="square"/>
          <a:lstStyle/>
          <a:p>
            <a:pPr algn="ctr" defTabSz="914400"/>
            <a:endParaRPr lang="en-GB" dirty="0"/>
          </a:p>
        </p:txBody>
      </p:sp>
      <p:sp>
        <p:nvSpPr>
          <p:cNvPr id="27" name="ReportHeader"/>
          <p:cNvSpPr>
            <a:spLocks/>
          </p:cNvSpPr>
          <p:nvPr/>
        </p:nvSpPr>
        <p:spPr>
          <a:xfrm>
            <a:off x="3238498" y="807671"/>
            <a:ext cx="8760057" cy="365962"/>
          </a:xfrm>
          <a:prstGeom prst="rect">
            <a:avLst/>
          </a:prstGeom>
          <a:solidFill>
            <a:schemeClr val="bg1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wrap="square"/>
          <a:lstStyle/>
          <a:p>
            <a:pPr algn="ctr" defTabSz="914400"/>
            <a:r>
              <a:rPr lang="en-GB" sz="1000" dirty="0">
                <a:solidFill>
                  <a:schemeClr val="bg2">
                    <a:lumMod val="25000"/>
                  </a:schemeClr>
                </a:solidFill>
                <a:latin typeface="Montserrat"/>
              </a:rPr>
              <a:t>How is customer spend distributed throughout the week for Red Lion Bakewell DE451BT versus its competitors?</a:t>
            </a:r>
            <a:endParaRPr lang="en-GB" sz="1000" dirty="0">
              <a:solidFill>
                <a:schemeClr val="bg2">
                  <a:lumMod val="25000"/>
                </a:schemeClr>
              </a:solidFill>
              <a:latin typeface="Montserrat"/>
            </a:endParaRPr>
          </a:p>
        </p:txBody>
      </p:sp>
      <p:sp>
        <p:nvSpPr>
          <p:cNvPr id="28" name="SubHeader"/>
          <p:cNvSpPr>
            <a:spLocks/>
          </p:cNvSpPr>
          <p:nvPr/>
        </p:nvSpPr>
        <p:spPr>
          <a:xfrm>
            <a:off x="488839" y="739934"/>
            <a:ext cx="2749661" cy="497878"/>
          </a:xfrm>
          <a:prstGeom prst="parallelogram">
            <a:avLst>
              <a:gd name="adj" fmla="val 54111"/>
            </a:avLst>
          </a:prstGeom>
          <a:solidFill>
            <a:srgbClr val="3A454F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anchor="t" wrap="square"/>
          <a:lstStyle/>
          <a:p>
            <a:pPr defTabSz="914400"/>
            <a:r>
              <a:rPr lang="en-GB" sz="1100" dirty="0">
                <a:latin typeface="Montserrat"/>
              </a:rPr>
              <a:t>Spend by Weekpart</a:t>
            </a:r>
          </a:p>
        </p:txBody>
      </p:sp>
      <p:pic>
        <p:nvPicPr>
          <p:cNvPr id="29" name="Graphic 28"/>
          <p:cNvPicPr>
            <a:picLocks noChangeAspect="1"/>
          </p:cNvPicPr>
          <p:nvPr/>
        </p:nvPicPr>
        <p:blipFill>
          <a:blip r:embed="rId22">
            <a:lum/>
            <a:extLst>
              <a:ext uri="{28A0092B-C50C-407E-A947-70E740481C1C}">
                <a14:useLocalDpi xmlns:a14="http://schemas.microsoft.com/office/drawing/2016/SVG/main" val="0"/>
              </a:ext>
              <a:ext uri="{96DAC541-7B7A-43D3-8B79-37D633B846F1}">
                <asvg:svgBlip xmlns:asvg="http://schemas.microsoft.com/office/drawing/2016/SVG/main" r:embed="rId23"/>
              </a:ext>
            </a:extLst>
          </a:blip>
          <a:srcRect/>
          <a:stretch>
            <a:fillRect/>
          </a:stretch>
        </p:blipFill>
        <p:spPr>
          <a:xfrm>
            <a:off x="209043" y="215718"/>
            <a:ext cx="908910" cy="353465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30" name="Rectangle 29"/>
          <p:cNvSpPr>
            <a:spLocks/>
          </p:cNvSpPr>
          <p:nvPr/>
        </p:nvSpPr>
        <p:spPr>
          <a:xfrm>
            <a:off x="216914" y="253920"/>
            <a:ext cx="783762" cy="270940"/>
          </a:xfrm>
          <a:prstGeom prst="rect">
            <a:avLst/>
          </a:prstGeom>
          <a:noFill/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wrap="square"/>
          <a:lstStyle/>
          <a:p>
            <a:pPr algn="ctr" defTabSz="914400"/>
            <a:r>
              <a:rPr lang="en-GB" sz="850" spc="20" dirty="0">
                <a:latin typeface="Montserrat"/>
              </a:rPr>
              <a:t>Site </a:t>
            </a:r>
            <a:r>
              <a:rPr lang="en-GB" sz="850" spc="20" kern="800" dirty="0">
                <a:latin typeface="Montserrat"/>
              </a:rPr>
              <a:t>Intel</a:t>
            </a:r>
          </a:p>
        </p:txBody>
      </p:sp>
      <p:pic>
        <p:nvPicPr>
          <p:cNvPr id="31" name="Graphic 30"/>
          <p:cNvPicPr>
            <a:picLocks noChangeAspect="1"/>
          </p:cNvPicPr>
          <p:nvPr/>
        </p:nvPicPr>
        <p:blipFill>
          <a:blip r:embed="rId24">
            <a:lum/>
            <a:extLst>
              <a:ext uri="{28A0092B-C50C-407E-A947-70E740481C1C}">
                <a14:useLocalDpi xmlns:a14="http://schemas.microsoft.com/office/drawing/2016/SVG/main" val="0"/>
              </a:ext>
              <a:ext uri="{96DAC541-7B7A-43D3-8B79-37D633B846F1}">
                <asvg:svgBlip xmlns:asvg="http://schemas.microsoft.com/office/drawing/2016/SVG/main" r:embed="rId25"/>
              </a:ext>
            </a:extLst>
          </a:blip>
          <a:srcRect/>
          <a:stretch>
            <a:fillRect/>
          </a:stretch>
        </p:blipFill>
        <p:spPr>
          <a:xfrm rot="10800000">
            <a:off x="1015089" y="215718"/>
            <a:ext cx="908910" cy="353465"/>
          </a:xfrm>
          <a:prstGeom prst="rect">
            <a:avLst/>
          </a:prstGeom>
          <a:ln>
            <a:headEnd type="none"/>
            <a:tailEnd type="none"/>
          </a:ln>
        </p:spPr>
      </p:pic>
      <p:pic>
        <p:nvPicPr>
          <p:cNvPr id="33" name="Graphic 32"/>
          <p:cNvPicPr>
            <a:picLocks noChangeAspect="1"/>
          </p:cNvPicPr>
          <p:nvPr/>
        </p:nvPicPr>
        <p:blipFill>
          <a:blip r:embed="rId26">
            <a:lum/>
            <a:extLst>
              <a:ext uri="{28A0092B-C50C-407E-A947-70E740481C1C}">
                <a14:useLocalDpi xmlns:a14="http://schemas.microsoft.com/office/drawing/2016/SVG/main" val="0"/>
              </a:ext>
              <a:ext uri="{96DAC541-7B7A-43D3-8B79-37D633B846F1}">
                <asvg:svgBlip xmlns:asvg="http://schemas.microsoft.com/office/drawing/2016/SVG/main" r:embed="rId27"/>
              </a:ext>
            </a:extLst>
          </a:blip>
          <a:srcRect/>
          <a:stretch>
            <a:fillRect/>
          </a:stretch>
        </p:blipFill>
        <p:spPr>
          <a:xfrm>
            <a:off x="11427055" y="212020"/>
            <a:ext cx="571500" cy="352425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34" name="Radius"/>
          <p:cNvSpPr>
            <a:spLocks/>
          </p:cNvSpPr>
          <p:nvPr/>
        </p:nvSpPr>
        <p:spPr>
          <a:xfrm>
            <a:off x="7642381" y="209428"/>
            <a:ext cx="1143727" cy="346966"/>
          </a:xfrm>
          <a:prstGeom prst="parallelogram">
            <a:avLst>
              <a:gd name="adj" fmla="val 47603"/>
            </a:avLst>
          </a:prstGeom>
          <a:solidFill>
            <a:srgbClr val="2EADE4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54000" anchor="ctr" wrap="none"/>
          <a:lstStyle/>
          <a:p>
            <a:pPr algn="ctr" defTabSz="914400"/>
            <a:r>
              <a:rPr lang="en-GB" sz="900" dirty="0">
                <a:latin typeface="Montserrat"/>
              </a:rPr>
              <a:t>1 Miles</a:t>
            </a:r>
          </a:p>
        </p:txBody>
      </p:sp>
      <p:pic>
        <p:nvPicPr>
          <p:cNvPr id="35" name="Graphic 34"/>
          <p:cNvPicPr>
            <a:picLocks noChangeAspect="1"/>
          </p:cNvPicPr>
          <p:nvPr/>
        </p:nvPicPr>
        <p:blipFill>
          <a:blip r:embed="rId28">
            <a:lum/>
            <a:extLst>
              <a:ext uri="{28A0092B-C50C-407E-A947-70E740481C1C}">
                <a14:useLocalDpi xmlns:a14="http://schemas.microsoft.com/office/drawing/2016/SVG/main" val="0"/>
              </a:ext>
              <a:ext uri="{96DAC541-7B7A-43D3-8B79-37D633B846F1}">
                <asvg:svgBlip xmlns:asvg="http://schemas.microsoft.com/office/drawing/2016/SVG/main" r:embed="rId29"/>
              </a:ext>
            </a:extLst>
          </a:blip>
          <a:srcRect/>
          <a:stretch>
            <a:fillRect/>
          </a:stretch>
        </p:blipFill>
        <p:spPr>
          <a:xfrm>
            <a:off x="5959533" y="174526"/>
            <a:ext cx="474606" cy="304492"/>
          </a:xfrm>
          <a:prstGeom prst="rect">
            <a:avLst/>
          </a:prstGeom>
          <a:ln>
            <a:headEnd type="none"/>
            <a:tailEnd type="none"/>
          </a:ln>
        </p:spPr>
      </p:pic>
      <p:pic>
        <p:nvPicPr>
          <p:cNvPr id="36" name="Graphic 35"/>
          <p:cNvPicPr>
            <a:picLocks noChangeAspect="1"/>
          </p:cNvPicPr>
          <p:nvPr/>
        </p:nvPicPr>
        <p:blipFill>
          <a:blip r:embed="rId30">
            <a:lum/>
            <a:extLst>
              <a:ext uri="{28A0092B-C50C-407E-A947-70E740481C1C}">
                <a14:useLocalDpi xmlns:a14="http://schemas.microsoft.com/office/drawing/2016/SVG/main" val="0"/>
              </a:ext>
              <a:ext uri="{96DAC541-7B7A-43D3-8B79-37D633B846F1}">
                <asvg:svgBlip xmlns:asvg="http://schemas.microsoft.com/office/drawing/2016/SVG/main" r:embed="rId31"/>
              </a:ext>
            </a:extLst>
          </a:blip>
          <a:srcRect/>
          <a:stretch>
            <a:fillRect/>
          </a:stretch>
        </p:blipFill>
        <p:spPr>
          <a:xfrm>
            <a:off x="300137" y="760427"/>
            <a:ext cx="278402" cy="2784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37" name="Chains"/>
          <p:cNvSpPr>
            <a:spLocks/>
          </p:cNvSpPr>
          <p:nvPr/>
        </p:nvSpPr>
        <p:spPr>
          <a:xfrm>
            <a:off x="8695793" y="212019"/>
            <a:ext cx="1283473" cy="349835"/>
          </a:xfrm>
          <a:prstGeom prst="parallelogram">
            <a:avLst>
              <a:gd name="adj" fmla="val 47603"/>
            </a:avLst>
          </a:prstGeom>
          <a:solidFill>
            <a:srgbClr val="2EADE4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54000" anchor="ctr" wrap="none"/>
          <a:lstStyle/>
          <a:p>
            <a:pPr algn="ctr" defTabSz="914400"/>
            <a:r>
              <a:rPr lang="en-GB" sz="900" dirty="0">
                <a:latin typeface="Montserrat"/>
              </a:rPr>
              <a:t>338 Chains</a:t>
            </a:r>
          </a:p>
        </p:txBody>
      </p:sp>
      <p:sp>
        <p:nvSpPr>
          <p:cNvPr id="38" name="DateRange"/>
          <p:cNvSpPr>
            <a:spLocks/>
          </p:cNvSpPr>
          <p:nvPr/>
        </p:nvSpPr>
        <p:spPr>
          <a:xfrm>
            <a:off x="9887119" y="212020"/>
            <a:ext cx="1891883" cy="352425"/>
          </a:xfrm>
          <a:prstGeom prst="parallelogram">
            <a:avLst>
              <a:gd name="adj" fmla="val 47603"/>
            </a:avLst>
          </a:prstGeom>
          <a:solidFill>
            <a:srgbClr val="2EADE4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54000" anchor="ctr" wrap="none"/>
          <a:lstStyle/>
          <a:p>
            <a:pPr defTabSz="914400"/>
            <a:r>
              <a:rPr lang="en-GB" sz="900" dirty="0">
                <a:latin typeface="Montserrat"/>
              </a:rPr>
              <a:t>29/01/2025 - 21/01/2026</a:t>
            </a:r>
          </a:p>
        </p:txBody>
      </p:sp>
      <p:pic>
        <p:nvPicPr>
          <p:cNvPr id="39" name="Graphic 38"/>
          <p:cNvPicPr>
            <a:picLocks noChangeAspect="1"/>
          </p:cNvPicPr>
          <p:nvPr/>
        </p:nvPicPr>
        <p:blipFill>
          <a:blip r:embed="rId32">
            <a:lum/>
            <a:extLst>
              <a:ext uri="{28A0092B-C50C-407E-A947-70E740481C1C}">
                <a14:useLocalDpi xmlns:a14="http://schemas.microsoft.com/office/drawing/2016/SVG/main" val="0"/>
              </a:ext>
              <a:ext uri="{96DAC541-7B7A-43D3-8B79-37D633B846F1}">
                <asvg:svgBlip xmlns:asvg="http://schemas.microsoft.com/office/drawing/2016/SVG/main" r:embed="rId33"/>
              </a:ext>
            </a:extLst>
          </a:blip>
          <a:srcRect/>
          <a:stretch>
            <a:fillRect/>
          </a:stretch>
        </p:blipFill>
        <p:spPr>
          <a:xfrm>
            <a:off x="11728267" y="314336"/>
            <a:ext cx="123825" cy="13335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VenueName"/>
          <p:cNvSpPr>
            <a:spLocks/>
          </p:cNvSpPr>
          <p:nvPr/>
        </p:nvSpPr>
        <p:spPr>
          <a:xfrm>
            <a:off x="1192682" y="220269"/>
            <a:ext cx="2222500" cy="348914"/>
          </a:xfrm>
          <a:prstGeom prst="rect">
            <a:avLst/>
          </a:prstGeom>
          <a:solidFill>
            <a:srgbClr val="2EADE4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97200" rIns="90000" bIns="118800" anchor="ctr" wrap="none">
            <a:spAutoFit/>
          </a:bodyPr>
          <a:lstStyle/>
          <a:p>
            <a:pPr defTabSz="914400"/>
            <a:r>
              <a:rPr lang="en-GB" sz="850" dirty="0">
                <a:latin typeface="Montserrat"/>
              </a:rPr>
              <a:t>Red Lion Bakewell DE451BT</a:t>
            </a:r>
          </a:p>
        </p:txBody>
      </p:sp>
      <p:sp>
        <p:nvSpPr>
          <p:cNvPr id="3" name="FooterStart"/>
          <p:cNvSpPr>
            <a:spLocks/>
          </p:cNvSpPr>
          <p:nvPr/>
        </p:nvSpPr>
        <p:spPr>
          <a:xfrm>
            <a:off x="0" y="6604080"/>
            <a:ext cx="12192000" cy="254069"/>
          </a:xfrm>
          <a:prstGeom prst="parallelogram">
            <a:avLst>
              <a:gd name="adj" fmla="val 0"/>
            </a:avLst>
          </a:prstGeom>
          <a:solidFill>
            <a:srgbClr val="E7E6E6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54000" anchor="ctr" wrap="none"/>
          <a:lstStyle/>
          <a:p>
            <a:pPr algn="ctr" defTabSz="914400"/>
            <a:endParaRPr lang="en-GB" sz="900" dirty="0">
              <a:latin typeface="Montserrat"/>
            </a:endParaRPr>
          </a:p>
        </p:txBody>
      </p:sp>
      <p:sp>
        <p:nvSpPr>
          <p:cNvPr id="4" name="FooterInfo3"/>
          <p:cNvSpPr>
            <a:spLocks/>
          </p:cNvSpPr>
          <p:nvPr/>
        </p:nvSpPr>
        <p:spPr>
          <a:xfrm>
            <a:off x="8185608" y="6623021"/>
            <a:ext cx="4006392" cy="231018"/>
          </a:xfrm>
          <a:prstGeom prst="parallelogram">
            <a:avLst>
              <a:gd name="adj" fmla="val 47603"/>
            </a:avLst>
          </a:prstGeom>
          <a:solidFill>
            <a:srgbClr val="E7E6E6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54000" anchor="ctr" wrap="none"/>
          <a:lstStyle/>
          <a:p>
            <a:pPr algn="ctr" defTabSz="914400"/>
            <a:r>
              <a:rPr lang="en-GB" sz="850" dirty="0">
                <a:solidFill>
                  <a:schemeClr val="tx1"/>
                </a:solidFill>
                <a:latin typeface="Montserrat"/>
              </a:rPr>
              <a:t>83265 Competitor Customers</a:t>
            </a:r>
            <a:endParaRPr lang="en-GB" sz="850" dirty="0">
              <a:solidFill>
                <a:schemeClr val="tx1"/>
              </a:solidFill>
              <a:latin typeface="Montserrat"/>
            </a:endParaRPr>
          </a:p>
        </p:txBody>
      </p:sp>
      <p:sp>
        <p:nvSpPr>
          <p:cNvPr id="5" name="FooterInfo2"/>
          <p:cNvSpPr>
            <a:spLocks/>
          </p:cNvSpPr>
          <p:nvPr/>
        </p:nvSpPr>
        <p:spPr>
          <a:xfrm>
            <a:off x="4091236" y="6623021"/>
            <a:ext cx="4006392" cy="231018"/>
          </a:xfrm>
          <a:prstGeom prst="parallelogram">
            <a:avLst>
              <a:gd name="adj" fmla="val 47603"/>
            </a:avLst>
          </a:prstGeom>
          <a:solidFill>
            <a:srgbClr val="E7E6E6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54000" anchor="ctr" wrap="none"/>
          <a:lstStyle/>
          <a:p>
            <a:pPr algn="ctr" defTabSz="914400"/>
            <a:r>
              <a:rPr lang="en-GB" sz="850" dirty="0">
                <a:solidFill>
                  <a:schemeClr val="tx1"/>
                </a:solidFill>
                <a:latin typeface="Montserrat"/>
              </a:rPr>
              <a:t>64 Competitors</a:t>
            </a:r>
            <a:endParaRPr lang="en-GB" sz="850" dirty="0">
              <a:solidFill>
                <a:schemeClr val="tx1"/>
              </a:solidFill>
              <a:latin typeface="Montserrat"/>
            </a:endParaRPr>
          </a:p>
        </p:txBody>
      </p:sp>
      <p:sp>
        <p:nvSpPr>
          <p:cNvPr id="11" name="FooterInfo1"/>
          <p:cNvSpPr>
            <a:spLocks/>
          </p:cNvSpPr>
          <p:nvPr/>
        </p:nvSpPr>
        <p:spPr>
          <a:xfrm>
            <a:off x="-8967" y="6619343"/>
            <a:ext cx="4015359" cy="231018"/>
          </a:xfrm>
          <a:prstGeom prst="parallelogram">
            <a:avLst>
              <a:gd name="adj" fmla="val 47603"/>
            </a:avLst>
          </a:prstGeom>
          <a:solidFill>
            <a:srgbClr val="E7E6E6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54000" anchor="ctr" wrap="none"/>
          <a:lstStyle/>
          <a:p>
            <a:pPr algn="ctr" defTabSz="914400"/>
            <a:r>
              <a:rPr lang="en-GB" sz="850" dirty="0">
                <a:solidFill>
                  <a:schemeClr val="tx1"/>
                </a:solidFill>
                <a:latin typeface="Montserrat"/>
              </a:rPr>
              <a:t>4783 Site Customers</a:t>
            </a:r>
            <a:endParaRPr lang="en-GB" sz="850" dirty="0">
              <a:solidFill>
                <a:schemeClr val="tx1"/>
              </a:solidFill>
              <a:latin typeface="Montserrat"/>
            </a:endParaRPr>
          </a:p>
        </p:txBody>
      </p:sp>
      <p:graphicFrame>
        <p:nvGraphicFramePr>
          <p:cNvPr id="0" name=""/>
          <p:cNvGraphicFramePr/>
          <p:nvPr/>
        </p:nvGraphicFramePr>
        <p:xfrm rot="0">
          <a:off x="0" y="0"/>
          <a:ext cx="0" cy="0"/>
        </p:xfrm>
        <a:graphic>
          <a:graphicData uri="http://schemas.openxmlformats.org/drawingml/2006/chart">
            <c:chart xmlns:r="http://schemas.openxmlformats.org/officeDocument/2006/relationships" xmlns:c="http://schemas.openxmlformats.org/drawingml/2006/chart" r:id="rId34"/>
          </a:graphicData>
        </a:graphic>
      </p:graphicFrame>
      <p:graphicFrame>
        <p:nvGraphicFramePr>
          <p:cNvPr id="0" name=""/>
          <p:cNvGraphicFramePr/>
          <p:nvPr/>
        </p:nvGraphicFramePr>
        <p:xfrm rot="0">
          <a:off x="0" y="0"/>
          <a:ext cx="0" cy="0"/>
        </p:xfrm>
        <a:graphic>
          <a:graphicData uri="http://schemas.openxmlformats.org/drawingml/2006/chart">
            <c:chart xmlns:r="http://schemas.openxmlformats.org/officeDocument/2006/relationships" xmlns:c="http://schemas.openxmlformats.org/drawingml/2006/chart" r:id="rId35"/>
          </a:graphicData>
        </a:graphic>
      </p:graphicFrame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Graphic 5"/>
          <p:cNvPicPr>
            <a:picLocks noChangeAspect="1"/>
          </p:cNvPicPr>
          <p:nvPr/>
        </p:nvPicPr>
        <p:blipFill>
          <a:blip r:embed="rId4">
            <a:lum/>
            <a:extLst>
              <a:ext uri="{28A0092B-C50C-407E-A947-70E740481C1C}">
                <a14:useLocalDpi xmlns:a14="http://schemas.microsoft.com/office/drawing/2016/SVG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>
            <a:fillRect/>
          </a:stretch>
        </p:blipFill>
        <p:spPr>
          <a:xfrm>
            <a:off x="7292671" y="1614831"/>
            <a:ext cx="4483693" cy="1883452"/>
          </a:xfrm>
          <a:prstGeom prst="rect">
            <a:avLst/>
          </a:prstGeom>
          <a:ln>
            <a:headEnd type="none"/>
            <a:tailEnd type="none"/>
          </a:ln>
        </p:spPr>
      </p:pic>
      <p:graphicFrame>
        <p:nvGraphicFramePr>
          <p:cNvPr id="9" name="ComparisonChart"/>
          <p:cNvGraphicFramePr/>
          <p:nvPr/>
        </p:nvGraphicFramePr>
        <p:xfrm>
          <a:off x="221673" y="3176795"/>
          <a:ext cx="10853677" cy="3328576"/>
        </p:xfrm>
        <a:graphic>
          <a:graphicData uri="http://schemas.openxmlformats.org/drawingml/2006/chart">
            <c:chart xmlns:r="http://schemas.openxmlformats.org/officeDocument/2006/relationships" xmlns:c="http://schemas.openxmlformats.org/drawingml/2006/chart" r:id="rId18"/>
          </a:graphicData>
        </a:graphic>
      </p:graphicFrame>
      <p:graphicFrame>
        <p:nvGraphicFramePr>
          <p:cNvPr id="8" name="DifferenceChart"/>
          <p:cNvGraphicFramePr/>
          <p:nvPr/>
        </p:nvGraphicFramePr>
        <p:xfrm>
          <a:off x="221673" y="1614831"/>
          <a:ext cx="10853677" cy="1561964"/>
        </p:xfrm>
        <a:graphic>
          <a:graphicData uri="http://schemas.openxmlformats.org/drawingml/2006/chart">
            <c:chart xmlns:r="http://schemas.openxmlformats.org/officeDocument/2006/relationships" xmlns:c="http://schemas.openxmlformats.org/drawingml/2006/chart" r:id="rId19"/>
          </a:graphicData>
        </a:graphic>
      </p:graphicFrame>
      <p:pic>
        <p:nvPicPr>
          <p:cNvPr id="7" name="Graphic 6"/>
          <p:cNvPicPr>
            <a:picLocks noChangeAspect="1"/>
          </p:cNvPicPr>
          <p:nvPr/>
        </p:nvPicPr>
        <p:blipFill>
          <a:blip r:embed="rId20">
            <a:lum/>
            <a:extLst>
              <a:ext uri="{28A0092B-C50C-407E-A947-70E740481C1C}">
                <a14:useLocalDpi xmlns:a14="http://schemas.microsoft.com/office/drawing/2016/SVG/main" val="0"/>
              </a:ext>
              <a:ext uri="{96DAC541-7B7A-43D3-8B79-37D633B846F1}">
                <asvg:svgBlip xmlns:asvg="http://schemas.microsoft.com/office/drawing/2016/SVG/main" r:embed="rId21"/>
              </a:ext>
            </a:extLst>
          </a:blip>
          <a:srcRect/>
          <a:stretch>
            <a:fillRect/>
          </a:stretch>
        </p:blipFill>
        <p:spPr>
          <a:xfrm>
            <a:off x="11439096" y="6204295"/>
            <a:ext cx="559459" cy="23501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4" name="ReportDescription"/>
          <p:cNvSpPr>
            <a:spLocks/>
          </p:cNvSpPr>
          <p:nvPr/>
        </p:nvSpPr>
        <p:spPr>
          <a:xfrm>
            <a:off x="3238499" y="1173576"/>
            <a:ext cx="8760056" cy="302387"/>
          </a:xfrm>
          <a:prstGeom prst="rect">
            <a:avLst/>
          </a:prstGeom>
          <a:solidFill>
            <a:schemeClr val="bg1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wrap="square"/>
          <a:lstStyle/>
          <a:p>
            <a:pPr algn="ctr" defTabSz="914400"/>
            <a:r>
              <a:rPr lang="en-GB" sz="900" dirty="0">
                <a:solidFill>
                  <a:schemeClr val="bg2">
                    <a:lumMod val="25000"/>
                  </a:schemeClr>
                </a:solidFill>
                <a:latin typeface="Montserrat"/>
              </a:rPr>
              <a:t>% of customer numbers for Red Lion Bakewell DE451BT and 338 Chains in 1 Miles from 29/01/2025 - 21/01/2026 and the number of visits made Per Annum</a:t>
            </a:r>
            <a:endParaRPr lang="en-GB" sz="900" dirty="0">
              <a:solidFill>
                <a:schemeClr val="bg2">
                  <a:lumMod val="25000"/>
                </a:schemeClr>
              </a:solidFill>
              <a:latin typeface="Montserrat"/>
            </a:endParaRPr>
          </a:p>
        </p:txBody>
      </p:sp>
      <p:sp>
        <p:nvSpPr>
          <p:cNvPr id="25" name="Header"/>
          <p:cNvSpPr>
            <a:spLocks/>
          </p:cNvSpPr>
          <p:nvPr/>
        </p:nvSpPr>
        <p:spPr>
          <a:xfrm>
            <a:off x="-8965" y="168"/>
            <a:ext cx="12200965" cy="751270"/>
          </a:xfrm>
          <a:prstGeom prst="rect">
            <a:avLst/>
          </a:prstGeom>
          <a:solidFill>
            <a:srgbClr val="3A454F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wrap="square"/>
          <a:lstStyle/>
          <a:p>
            <a:pPr algn="ctr" defTabSz="914400"/>
            <a:endParaRPr lang="en-GB" sz="1400" dirty="0">
              <a:latin typeface="Montserrat"/>
            </a:endParaRPr>
          </a:p>
        </p:txBody>
      </p:sp>
      <p:sp>
        <p:nvSpPr>
          <p:cNvPr id="26" name="Rectangle 25"/>
          <p:cNvSpPr>
            <a:spLocks/>
          </p:cNvSpPr>
          <p:nvPr/>
        </p:nvSpPr>
        <p:spPr>
          <a:xfrm>
            <a:off x="-8966" y="739934"/>
            <a:ext cx="838565" cy="497878"/>
          </a:xfrm>
          <a:prstGeom prst="rect">
            <a:avLst/>
          </a:prstGeom>
          <a:solidFill>
            <a:srgbClr val="3A454F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wrap="square"/>
          <a:lstStyle/>
          <a:p>
            <a:pPr algn="ctr" defTabSz="914400"/>
            <a:endParaRPr lang="en-GB" dirty="0"/>
          </a:p>
        </p:txBody>
      </p:sp>
      <p:sp>
        <p:nvSpPr>
          <p:cNvPr id="27" name="ReportHeader"/>
          <p:cNvSpPr>
            <a:spLocks/>
          </p:cNvSpPr>
          <p:nvPr/>
        </p:nvSpPr>
        <p:spPr>
          <a:xfrm>
            <a:off x="3238498" y="807671"/>
            <a:ext cx="8760057" cy="365962"/>
          </a:xfrm>
          <a:prstGeom prst="rect">
            <a:avLst/>
          </a:prstGeom>
          <a:solidFill>
            <a:schemeClr val="bg1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wrap="square"/>
          <a:lstStyle/>
          <a:p>
            <a:pPr algn="ctr" defTabSz="914400"/>
            <a:r>
              <a:rPr lang="en-GB" sz="1000" dirty="0">
                <a:solidFill>
                  <a:schemeClr val="bg2">
                    <a:lumMod val="25000"/>
                  </a:schemeClr>
                </a:solidFill>
                <a:latin typeface="Montserrat"/>
              </a:rPr>
              <a:t>How frequently per year do customers visit Red Lion Bakewell DE451BT versus its competitors?</a:t>
            </a:r>
            <a:endParaRPr lang="en-GB" sz="1000" dirty="0">
              <a:solidFill>
                <a:schemeClr val="bg2">
                  <a:lumMod val="25000"/>
                </a:schemeClr>
              </a:solidFill>
              <a:latin typeface="Montserrat"/>
            </a:endParaRPr>
          </a:p>
        </p:txBody>
      </p:sp>
      <p:sp>
        <p:nvSpPr>
          <p:cNvPr id="28" name="SubHeader"/>
          <p:cNvSpPr>
            <a:spLocks/>
          </p:cNvSpPr>
          <p:nvPr/>
        </p:nvSpPr>
        <p:spPr>
          <a:xfrm>
            <a:off x="488839" y="739934"/>
            <a:ext cx="2749661" cy="497878"/>
          </a:xfrm>
          <a:prstGeom prst="parallelogram">
            <a:avLst>
              <a:gd name="adj" fmla="val 54111"/>
            </a:avLst>
          </a:prstGeom>
          <a:solidFill>
            <a:srgbClr val="3A454F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anchor="t" wrap="square"/>
          <a:lstStyle/>
          <a:p>
            <a:pPr defTabSz="914400"/>
            <a:r>
              <a:rPr lang="en-GB" sz="1100" dirty="0">
                <a:latin typeface="Montserrat"/>
              </a:rPr>
              <a:t>Visit Frequency</a:t>
            </a:r>
          </a:p>
        </p:txBody>
      </p:sp>
      <p:pic>
        <p:nvPicPr>
          <p:cNvPr id="29" name="Graphic 28"/>
          <p:cNvPicPr>
            <a:picLocks noChangeAspect="1"/>
          </p:cNvPicPr>
          <p:nvPr/>
        </p:nvPicPr>
        <p:blipFill>
          <a:blip r:embed="rId22">
            <a:lum/>
            <a:extLst>
              <a:ext uri="{28A0092B-C50C-407E-A947-70E740481C1C}">
                <a14:useLocalDpi xmlns:a14="http://schemas.microsoft.com/office/drawing/2016/SVG/main" val="0"/>
              </a:ext>
              <a:ext uri="{96DAC541-7B7A-43D3-8B79-37D633B846F1}">
                <asvg:svgBlip xmlns:asvg="http://schemas.microsoft.com/office/drawing/2016/SVG/main" r:embed="rId23"/>
              </a:ext>
            </a:extLst>
          </a:blip>
          <a:srcRect/>
          <a:stretch>
            <a:fillRect/>
          </a:stretch>
        </p:blipFill>
        <p:spPr>
          <a:xfrm>
            <a:off x="209043" y="215718"/>
            <a:ext cx="908910" cy="353465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30" name="Rectangle 29"/>
          <p:cNvSpPr>
            <a:spLocks/>
          </p:cNvSpPr>
          <p:nvPr/>
        </p:nvSpPr>
        <p:spPr>
          <a:xfrm>
            <a:off x="216914" y="253920"/>
            <a:ext cx="783762" cy="270940"/>
          </a:xfrm>
          <a:prstGeom prst="rect">
            <a:avLst/>
          </a:prstGeom>
          <a:noFill/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wrap="square"/>
          <a:lstStyle/>
          <a:p>
            <a:pPr algn="ctr" defTabSz="914400"/>
            <a:r>
              <a:rPr lang="en-GB" sz="850" spc="20" dirty="0">
                <a:latin typeface="Montserrat"/>
              </a:rPr>
              <a:t>Site </a:t>
            </a:r>
            <a:r>
              <a:rPr lang="en-GB" sz="850" spc="20" kern="800" dirty="0">
                <a:latin typeface="Montserrat"/>
              </a:rPr>
              <a:t>Intel</a:t>
            </a:r>
          </a:p>
        </p:txBody>
      </p:sp>
      <p:pic>
        <p:nvPicPr>
          <p:cNvPr id="31" name="Graphic 30"/>
          <p:cNvPicPr>
            <a:picLocks noChangeAspect="1"/>
          </p:cNvPicPr>
          <p:nvPr/>
        </p:nvPicPr>
        <p:blipFill>
          <a:blip r:embed="rId24">
            <a:lum/>
            <a:extLst>
              <a:ext uri="{28A0092B-C50C-407E-A947-70E740481C1C}">
                <a14:useLocalDpi xmlns:a14="http://schemas.microsoft.com/office/drawing/2016/SVG/main" val="0"/>
              </a:ext>
              <a:ext uri="{96DAC541-7B7A-43D3-8B79-37D633B846F1}">
                <asvg:svgBlip xmlns:asvg="http://schemas.microsoft.com/office/drawing/2016/SVG/main" r:embed="rId25"/>
              </a:ext>
            </a:extLst>
          </a:blip>
          <a:srcRect/>
          <a:stretch>
            <a:fillRect/>
          </a:stretch>
        </p:blipFill>
        <p:spPr>
          <a:xfrm rot="10800000">
            <a:off x="1015089" y="215718"/>
            <a:ext cx="908910" cy="353465"/>
          </a:xfrm>
          <a:prstGeom prst="rect">
            <a:avLst/>
          </a:prstGeom>
          <a:ln>
            <a:headEnd type="none"/>
            <a:tailEnd type="none"/>
          </a:ln>
        </p:spPr>
      </p:pic>
      <p:pic>
        <p:nvPicPr>
          <p:cNvPr id="33" name="Graphic 32"/>
          <p:cNvPicPr>
            <a:picLocks noChangeAspect="1"/>
          </p:cNvPicPr>
          <p:nvPr/>
        </p:nvPicPr>
        <p:blipFill>
          <a:blip r:embed="rId26">
            <a:lum/>
            <a:extLst>
              <a:ext uri="{28A0092B-C50C-407E-A947-70E740481C1C}">
                <a14:useLocalDpi xmlns:a14="http://schemas.microsoft.com/office/drawing/2016/SVG/main" val="0"/>
              </a:ext>
              <a:ext uri="{96DAC541-7B7A-43D3-8B79-37D633B846F1}">
                <asvg:svgBlip xmlns:asvg="http://schemas.microsoft.com/office/drawing/2016/SVG/main" r:embed="rId27"/>
              </a:ext>
            </a:extLst>
          </a:blip>
          <a:srcRect/>
          <a:stretch>
            <a:fillRect/>
          </a:stretch>
        </p:blipFill>
        <p:spPr>
          <a:xfrm>
            <a:off x="11427055" y="212020"/>
            <a:ext cx="571500" cy="352425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34" name="Radius"/>
          <p:cNvSpPr>
            <a:spLocks/>
          </p:cNvSpPr>
          <p:nvPr/>
        </p:nvSpPr>
        <p:spPr>
          <a:xfrm>
            <a:off x="7642381" y="209428"/>
            <a:ext cx="1143727" cy="346966"/>
          </a:xfrm>
          <a:prstGeom prst="parallelogram">
            <a:avLst>
              <a:gd name="adj" fmla="val 47603"/>
            </a:avLst>
          </a:prstGeom>
          <a:solidFill>
            <a:srgbClr val="2EADE4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54000" anchor="ctr" wrap="none"/>
          <a:lstStyle/>
          <a:p>
            <a:pPr algn="ctr" defTabSz="914400"/>
            <a:r>
              <a:rPr lang="en-GB" sz="900" dirty="0">
                <a:latin typeface="Montserrat"/>
              </a:rPr>
              <a:t>1 Miles</a:t>
            </a:r>
          </a:p>
        </p:txBody>
      </p:sp>
      <p:pic>
        <p:nvPicPr>
          <p:cNvPr id="35" name="Graphic 34"/>
          <p:cNvPicPr>
            <a:picLocks noChangeAspect="1"/>
          </p:cNvPicPr>
          <p:nvPr/>
        </p:nvPicPr>
        <p:blipFill>
          <a:blip r:embed="rId28">
            <a:lum/>
            <a:extLst>
              <a:ext uri="{28A0092B-C50C-407E-A947-70E740481C1C}">
                <a14:useLocalDpi xmlns:a14="http://schemas.microsoft.com/office/drawing/2016/SVG/main" val="0"/>
              </a:ext>
              <a:ext uri="{96DAC541-7B7A-43D3-8B79-37D633B846F1}">
                <asvg:svgBlip xmlns:asvg="http://schemas.microsoft.com/office/drawing/2016/SVG/main" r:embed="rId29"/>
              </a:ext>
            </a:extLst>
          </a:blip>
          <a:srcRect/>
          <a:stretch>
            <a:fillRect/>
          </a:stretch>
        </p:blipFill>
        <p:spPr>
          <a:xfrm>
            <a:off x="5959533" y="174526"/>
            <a:ext cx="474606" cy="304492"/>
          </a:xfrm>
          <a:prstGeom prst="rect">
            <a:avLst/>
          </a:prstGeom>
          <a:ln>
            <a:headEnd type="none"/>
            <a:tailEnd type="none"/>
          </a:ln>
        </p:spPr>
      </p:pic>
      <p:pic>
        <p:nvPicPr>
          <p:cNvPr id="36" name="Graphic 35"/>
          <p:cNvPicPr>
            <a:picLocks noChangeAspect="1"/>
          </p:cNvPicPr>
          <p:nvPr/>
        </p:nvPicPr>
        <p:blipFill>
          <a:blip r:embed="rId30">
            <a:lum/>
            <a:extLst>
              <a:ext uri="{28A0092B-C50C-407E-A947-70E740481C1C}">
                <a14:useLocalDpi xmlns:a14="http://schemas.microsoft.com/office/drawing/2016/SVG/main" val="0"/>
              </a:ext>
              <a:ext uri="{96DAC541-7B7A-43D3-8B79-37D633B846F1}">
                <asvg:svgBlip xmlns:asvg="http://schemas.microsoft.com/office/drawing/2016/SVG/main" r:embed="rId31"/>
              </a:ext>
            </a:extLst>
          </a:blip>
          <a:srcRect/>
          <a:stretch>
            <a:fillRect/>
          </a:stretch>
        </p:blipFill>
        <p:spPr>
          <a:xfrm>
            <a:off x="300137" y="760427"/>
            <a:ext cx="278402" cy="2784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37" name="Chains"/>
          <p:cNvSpPr>
            <a:spLocks/>
          </p:cNvSpPr>
          <p:nvPr/>
        </p:nvSpPr>
        <p:spPr>
          <a:xfrm>
            <a:off x="8695793" y="212019"/>
            <a:ext cx="1283473" cy="349835"/>
          </a:xfrm>
          <a:prstGeom prst="parallelogram">
            <a:avLst>
              <a:gd name="adj" fmla="val 47603"/>
            </a:avLst>
          </a:prstGeom>
          <a:solidFill>
            <a:srgbClr val="2EADE4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54000" anchor="ctr" wrap="none"/>
          <a:lstStyle/>
          <a:p>
            <a:pPr algn="ctr" defTabSz="914400"/>
            <a:r>
              <a:rPr lang="en-GB" sz="900" dirty="0">
                <a:latin typeface="Montserrat"/>
              </a:rPr>
              <a:t>338 Chains</a:t>
            </a:r>
          </a:p>
        </p:txBody>
      </p:sp>
      <p:sp>
        <p:nvSpPr>
          <p:cNvPr id="38" name="DateRange"/>
          <p:cNvSpPr>
            <a:spLocks/>
          </p:cNvSpPr>
          <p:nvPr/>
        </p:nvSpPr>
        <p:spPr>
          <a:xfrm>
            <a:off x="9887119" y="212020"/>
            <a:ext cx="1891883" cy="352425"/>
          </a:xfrm>
          <a:prstGeom prst="parallelogram">
            <a:avLst>
              <a:gd name="adj" fmla="val 47603"/>
            </a:avLst>
          </a:prstGeom>
          <a:solidFill>
            <a:srgbClr val="2EADE4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54000" anchor="ctr" wrap="none"/>
          <a:lstStyle/>
          <a:p>
            <a:pPr defTabSz="914400"/>
            <a:r>
              <a:rPr lang="en-GB" sz="900" dirty="0">
                <a:latin typeface="Montserrat"/>
              </a:rPr>
              <a:t>29/01/2025 - 21/01/2026</a:t>
            </a:r>
          </a:p>
        </p:txBody>
      </p:sp>
      <p:pic>
        <p:nvPicPr>
          <p:cNvPr id="39" name="Graphic 38"/>
          <p:cNvPicPr>
            <a:picLocks noChangeAspect="1"/>
          </p:cNvPicPr>
          <p:nvPr/>
        </p:nvPicPr>
        <p:blipFill>
          <a:blip r:embed="rId32">
            <a:lum/>
            <a:extLst>
              <a:ext uri="{28A0092B-C50C-407E-A947-70E740481C1C}">
                <a14:useLocalDpi xmlns:a14="http://schemas.microsoft.com/office/drawing/2016/SVG/main" val="0"/>
              </a:ext>
              <a:ext uri="{96DAC541-7B7A-43D3-8B79-37D633B846F1}">
                <asvg:svgBlip xmlns:asvg="http://schemas.microsoft.com/office/drawing/2016/SVG/main" r:embed="rId33"/>
              </a:ext>
            </a:extLst>
          </a:blip>
          <a:srcRect/>
          <a:stretch>
            <a:fillRect/>
          </a:stretch>
        </p:blipFill>
        <p:spPr>
          <a:xfrm>
            <a:off x="11728267" y="314336"/>
            <a:ext cx="123825" cy="13335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VenueName"/>
          <p:cNvSpPr>
            <a:spLocks/>
          </p:cNvSpPr>
          <p:nvPr/>
        </p:nvSpPr>
        <p:spPr>
          <a:xfrm>
            <a:off x="1192682" y="220269"/>
            <a:ext cx="2222500" cy="348914"/>
          </a:xfrm>
          <a:prstGeom prst="rect">
            <a:avLst/>
          </a:prstGeom>
          <a:solidFill>
            <a:srgbClr val="2EADE4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97200" rIns="90000" bIns="118800" anchor="ctr" wrap="none">
            <a:spAutoFit/>
          </a:bodyPr>
          <a:lstStyle/>
          <a:p>
            <a:pPr defTabSz="914400"/>
            <a:r>
              <a:rPr lang="en-GB" sz="850" dirty="0">
                <a:latin typeface="Montserrat"/>
              </a:rPr>
              <a:t>Red Lion Bakewell DE451BT</a:t>
            </a:r>
          </a:p>
        </p:txBody>
      </p:sp>
      <p:sp>
        <p:nvSpPr>
          <p:cNvPr id="3" name="FooterStart"/>
          <p:cNvSpPr>
            <a:spLocks/>
          </p:cNvSpPr>
          <p:nvPr/>
        </p:nvSpPr>
        <p:spPr>
          <a:xfrm>
            <a:off x="0" y="6604080"/>
            <a:ext cx="12192000" cy="254069"/>
          </a:xfrm>
          <a:prstGeom prst="parallelogram">
            <a:avLst>
              <a:gd name="adj" fmla="val 0"/>
            </a:avLst>
          </a:prstGeom>
          <a:solidFill>
            <a:srgbClr val="E7E6E6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54000" anchor="ctr" wrap="none"/>
          <a:lstStyle/>
          <a:p>
            <a:pPr algn="ctr" defTabSz="914400"/>
            <a:endParaRPr lang="en-GB" sz="900" dirty="0">
              <a:latin typeface="Montserrat"/>
            </a:endParaRPr>
          </a:p>
        </p:txBody>
      </p:sp>
      <p:sp>
        <p:nvSpPr>
          <p:cNvPr id="4" name="FooterInfo3"/>
          <p:cNvSpPr>
            <a:spLocks/>
          </p:cNvSpPr>
          <p:nvPr/>
        </p:nvSpPr>
        <p:spPr>
          <a:xfrm>
            <a:off x="8185608" y="6623021"/>
            <a:ext cx="4006392" cy="231018"/>
          </a:xfrm>
          <a:prstGeom prst="parallelogram">
            <a:avLst>
              <a:gd name="adj" fmla="val 47603"/>
            </a:avLst>
          </a:prstGeom>
          <a:solidFill>
            <a:srgbClr val="E7E6E6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54000" anchor="ctr" wrap="none"/>
          <a:lstStyle/>
          <a:p>
            <a:pPr algn="ctr" defTabSz="914400"/>
            <a:r>
              <a:rPr lang="en-GB" sz="850" dirty="0">
                <a:solidFill>
                  <a:schemeClr val="tx1"/>
                </a:solidFill>
                <a:latin typeface="Montserrat"/>
              </a:rPr>
              <a:t>83265 Competitor Customers</a:t>
            </a:r>
            <a:endParaRPr lang="en-GB" sz="850" dirty="0">
              <a:solidFill>
                <a:schemeClr val="tx1"/>
              </a:solidFill>
              <a:latin typeface="Montserrat"/>
            </a:endParaRPr>
          </a:p>
        </p:txBody>
      </p:sp>
      <p:sp>
        <p:nvSpPr>
          <p:cNvPr id="5" name="FooterInfo2"/>
          <p:cNvSpPr>
            <a:spLocks/>
          </p:cNvSpPr>
          <p:nvPr/>
        </p:nvSpPr>
        <p:spPr>
          <a:xfrm>
            <a:off x="4091236" y="6623021"/>
            <a:ext cx="4006392" cy="231018"/>
          </a:xfrm>
          <a:prstGeom prst="parallelogram">
            <a:avLst>
              <a:gd name="adj" fmla="val 47603"/>
            </a:avLst>
          </a:prstGeom>
          <a:solidFill>
            <a:srgbClr val="E7E6E6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54000" anchor="ctr" wrap="none"/>
          <a:lstStyle/>
          <a:p>
            <a:pPr algn="ctr" defTabSz="914400"/>
            <a:r>
              <a:rPr lang="en-GB" sz="850" dirty="0">
                <a:solidFill>
                  <a:schemeClr val="tx1"/>
                </a:solidFill>
                <a:latin typeface="Montserrat"/>
              </a:rPr>
              <a:t>64 Competitors</a:t>
            </a:r>
            <a:endParaRPr lang="en-GB" sz="850" dirty="0">
              <a:solidFill>
                <a:schemeClr val="tx1"/>
              </a:solidFill>
              <a:latin typeface="Montserrat"/>
            </a:endParaRPr>
          </a:p>
        </p:txBody>
      </p:sp>
      <p:sp>
        <p:nvSpPr>
          <p:cNvPr id="11" name="FooterInfo1"/>
          <p:cNvSpPr>
            <a:spLocks/>
          </p:cNvSpPr>
          <p:nvPr/>
        </p:nvSpPr>
        <p:spPr>
          <a:xfrm>
            <a:off x="-8967" y="6619343"/>
            <a:ext cx="4015359" cy="231018"/>
          </a:xfrm>
          <a:prstGeom prst="parallelogram">
            <a:avLst>
              <a:gd name="adj" fmla="val 47603"/>
            </a:avLst>
          </a:prstGeom>
          <a:solidFill>
            <a:srgbClr val="E7E6E6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54000" anchor="ctr" wrap="none"/>
          <a:lstStyle/>
          <a:p>
            <a:pPr algn="ctr" defTabSz="914400"/>
            <a:r>
              <a:rPr lang="en-GB" sz="850" dirty="0">
                <a:solidFill>
                  <a:schemeClr val="tx1"/>
                </a:solidFill>
                <a:latin typeface="Montserrat"/>
              </a:rPr>
              <a:t>4783 Site Customers</a:t>
            </a:r>
            <a:endParaRPr lang="en-GB" sz="850" dirty="0">
              <a:solidFill>
                <a:schemeClr val="tx1"/>
              </a:solidFill>
              <a:latin typeface="Montserrat"/>
            </a:endParaRPr>
          </a:p>
        </p:txBody>
      </p:sp>
      <p:graphicFrame>
        <p:nvGraphicFramePr>
          <p:cNvPr id="0" name=""/>
          <p:cNvGraphicFramePr/>
          <p:nvPr/>
        </p:nvGraphicFramePr>
        <p:xfrm rot="0">
          <a:off x="0" y="0"/>
          <a:ext cx="0" cy="0"/>
        </p:xfrm>
        <a:graphic>
          <a:graphicData uri="http://schemas.openxmlformats.org/drawingml/2006/chart">
            <c:chart xmlns:r="http://schemas.openxmlformats.org/officeDocument/2006/relationships" xmlns:c="http://schemas.openxmlformats.org/drawingml/2006/chart" r:id="rId34"/>
          </a:graphicData>
        </a:graphic>
      </p:graphicFrame>
      <p:graphicFrame>
        <p:nvGraphicFramePr>
          <p:cNvPr id="0" name=""/>
          <p:cNvGraphicFramePr/>
          <p:nvPr/>
        </p:nvGraphicFramePr>
        <p:xfrm rot="0">
          <a:off x="0" y="0"/>
          <a:ext cx="0" cy="0"/>
        </p:xfrm>
        <a:graphic>
          <a:graphicData uri="http://schemas.openxmlformats.org/drawingml/2006/chart">
            <c:chart xmlns:r="http://schemas.openxmlformats.org/officeDocument/2006/relationships" xmlns:c="http://schemas.openxmlformats.org/drawingml/2006/chart" r:id="rId35"/>
          </a:graphicData>
        </a:graphic>
      </p:graphicFrame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Graphic 5"/>
          <p:cNvPicPr>
            <a:picLocks noChangeAspect="1"/>
          </p:cNvPicPr>
          <p:nvPr/>
        </p:nvPicPr>
        <p:blipFill>
          <a:blip r:embed="rId4">
            <a:lum/>
            <a:extLst>
              <a:ext uri="{28A0092B-C50C-407E-A947-70E740481C1C}">
                <a14:useLocalDpi xmlns:a14="http://schemas.microsoft.com/office/drawing/2016/SVG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>
            <a:fillRect/>
          </a:stretch>
        </p:blipFill>
        <p:spPr>
          <a:xfrm>
            <a:off x="7292671" y="1614831"/>
            <a:ext cx="4483693" cy="1883452"/>
          </a:xfrm>
          <a:prstGeom prst="rect">
            <a:avLst/>
          </a:prstGeom>
          <a:ln>
            <a:headEnd type="none"/>
            <a:tailEnd type="none"/>
          </a:ln>
        </p:spPr>
      </p:pic>
      <p:graphicFrame>
        <p:nvGraphicFramePr>
          <p:cNvPr id="9" name="ComparisonChart"/>
          <p:cNvGraphicFramePr/>
          <p:nvPr/>
        </p:nvGraphicFramePr>
        <p:xfrm>
          <a:off x="221673" y="3176795"/>
          <a:ext cx="10853677" cy="3328576"/>
        </p:xfrm>
        <a:graphic>
          <a:graphicData uri="http://schemas.openxmlformats.org/drawingml/2006/chart">
            <c:chart xmlns:r="http://schemas.openxmlformats.org/officeDocument/2006/relationships" xmlns:c="http://schemas.openxmlformats.org/drawingml/2006/chart" r:id="rId18"/>
          </a:graphicData>
        </a:graphic>
      </p:graphicFrame>
      <p:graphicFrame>
        <p:nvGraphicFramePr>
          <p:cNvPr id="8" name="DifferenceChart"/>
          <p:cNvGraphicFramePr/>
          <p:nvPr/>
        </p:nvGraphicFramePr>
        <p:xfrm>
          <a:off x="221673" y="1614831"/>
          <a:ext cx="10853677" cy="1561964"/>
        </p:xfrm>
        <a:graphic>
          <a:graphicData uri="http://schemas.openxmlformats.org/drawingml/2006/chart">
            <c:chart xmlns:r="http://schemas.openxmlformats.org/officeDocument/2006/relationships" xmlns:c="http://schemas.openxmlformats.org/drawingml/2006/chart" r:id="rId19"/>
          </a:graphicData>
        </a:graphic>
      </p:graphicFrame>
      <p:pic>
        <p:nvPicPr>
          <p:cNvPr id="7" name="Graphic 6"/>
          <p:cNvPicPr>
            <a:picLocks noChangeAspect="1"/>
          </p:cNvPicPr>
          <p:nvPr/>
        </p:nvPicPr>
        <p:blipFill>
          <a:blip r:embed="rId20">
            <a:lum/>
            <a:extLst>
              <a:ext uri="{28A0092B-C50C-407E-A947-70E740481C1C}">
                <a14:useLocalDpi xmlns:a14="http://schemas.microsoft.com/office/drawing/2016/SVG/main" val="0"/>
              </a:ext>
              <a:ext uri="{96DAC541-7B7A-43D3-8B79-37D633B846F1}">
                <asvg:svgBlip xmlns:asvg="http://schemas.microsoft.com/office/drawing/2016/SVG/main" r:embed="rId21"/>
              </a:ext>
            </a:extLst>
          </a:blip>
          <a:srcRect/>
          <a:stretch>
            <a:fillRect/>
          </a:stretch>
        </p:blipFill>
        <p:spPr>
          <a:xfrm>
            <a:off x="11439096" y="6204295"/>
            <a:ext cx="559459" cy="23501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4" name="ReportDescription"/>
          <p:cNvSpPr>
            <a:spLocks/>
          </p:cNvSpPr>
          <p:nvPr/>
        </p:nvSpPr>
        <p:spPr>
          <a:xfrm>
            <a:off x="3238499" y="1173576"/>
            <a:ext cx="8760056" cy="302387"/>
          </a:xfrm>
          <a:prstGeom prst="rect">
            <a:avLst/>
          </a:prstGeom>
          <a:solidFill>
            <a:schemeClr val="bg1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wrap="square"/>
          <a:lstStyle/>
          <a:p>
            <a:pPr algn="ctr" defTabSz="914400"/>
            <a:r>
              <a:rPr lang="en-GB" sz="900" dirty="0">
                <a:solidFill>
                  <a:schemeClr val="bg2">
                    <a:lumMod val="25000"/>
                  </a:schemeClr>
                </a:solidFill>
                <a:latin typeface="Montserrat"/>
              </a:rPr>
              <a:t/>
            </a:r>
            <a:endParaRPr lang="en-GB" sz="900" dirty="0">
              <a:solidFill>
                <a:schemeClr val="bg2">
                  <a:lumMod val="25000"/>
                </a:schemeClr>
              </a:solidFill>
              <a:latin typeface="Montserrat"/>
            </a:endParaRPr>
          </a:p>
        </p:txBody>
      </p:sp>
      <p:sp>
        <p:nvSpPr>
          <p:cNvPr id="25" name="Header"/>
          <p:cNvSpPr>
            <a:spLocks/>
          </p:cNvSpPr>
          <p:nvPr/>
        </p:nvSpPr>
        <p:spPr>
          <a:xfrm>
            <a:off x="-8965" y="168"/>
            <a:ext cx="12200965" cy="751270"/>
          </a:xfrm>
          <a:prstGeom prst="rect">
            <a:avLst/>
          </a:prstGeom>
          <a:solidFill>
            <a:srgbClr val="3A454F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wrap="square"/>
          <a:lstStyle/>
          <a:p>
            <a:pPr algn="ctr" defTabSz="914400"/>
            <a:endParaRPr lang="en-GB" sz="1400" dirty="0">
              <a:latin typeface="Montserrat"/>
            </a:endParaRPr>
          </a:p>
        </p:txBody>
      </p:sp>
      <p:sp>
        <p:nvSpPr>
          <p:cNvPr id="26" name="Rectangle 25"/>
          <p:cNvSpPr>
            <a:spLocks/>
          </p:cNvSpPr>
          <p:nvPr/>
        </p:nvSpPr>
        <p:spPr>
          <a:xfrm>
            <a:off x="-8966" y="739934"/>
            <a:ext cx="838565" cy="497878"/>
          </a:xfrm>
          <a:prstGeom prst="rect">
            <a:avLst/>
          </a:prstGeom>
          <a:solidFill>
            <a:srgbClr val="3A454F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wrap="square"/>
          <a:lstStyle/>
          <a:p>
            <a:pPr algn="ctr" defTabSz="914400"/>
            <a:endParaRPr lang="en-GB" dirty="0"/>
          </a:p>
        </p:txBody>
      </p:sp>
      <p:sp>
        <p:nvSpPr>
          <p:cNvPr id="27" name="ReportHeader"/>
          <p:cNvSpPr>
            <a:spLocks/>
          </p:cNvSpPr>
          <p:nvPr/>
        </p:nvSpPr>
        <p:spPr>
          <a:xfrm>
            <a:off x="3238498" y="807671"/>
            <a:ext cx="8760057" cy="365962"/>
          </a:xfrm>
          <a:prstGeom prst="rect">
            <a:avLst/>
          </a:prstGeom>
          <a:solidFill>
            <a:schemeClr val="bg1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wrap="square"/>
          <a:lstStyle/>
          <a:p>
            <a:pPr algn="ctr" defTabSz="914400"/>
            <a:r>
              <a:rPr lang="en-GB" sz="1000" dirty="0">
                <a:solidFill>
                  <a:schemeClr val="bg2">
                    <a:lumMod val="25000"/>
                  </a:schemeClr>
                </a:solidFill>
                <a:latin typeface="Montserrat"/>
              </a:rPr>
              <a:t>How has ATV changed between two date ranges?</a:t>
            </a:r>
            <a:endParaRPr lang="en-GB" sz="1000" dirty="0">
              <a:solidFill>
                <a:schemeClr val="bg2">
                  <a:lumMod val="25000"/>
                </a:schemeClr>
              </a:solidFill>
              <a:latin typeface="Montserrat"/>
            </a:endParaRPr>
          </a:p>
        </p:txBody>
      </p:sp>
      <p:sp>
        <p:nvSpPr>
          <p:cNvPr id="28" name="SubHeader"/>
          <p:cNvSpPr>
            <a:spLocks/>
          </p:cNvSpPr>
          <p:nvPr/>
        </p:nvSpPr>
        <p:spPr>
          <a:xfrm>
            <a:off x="488839" y="739934"/>
            <a:ext cx="2749661" cy="497878"/>
          </a:xfrm>
          <a:prstGeom prst="parallelogram">
            <a:avLst>
              <a:gd name="adj" fmla="val 54111"/>
            </a:avLst>
          </a:prstGeom>
          <a:solidFill>
            <a:srgbClr val="3A454F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anchor="t" wrap="square"/>
          <a:lstStyle/>
          <a:p>
            <a:pPr defTabSz="914400"/>
            <a:r>
              <a:rPr lang="en-GB" sz="1100" dirty="0">
                <a:latin typeface="Montserrat"/>
              </a:rPr>
              <a:t>ATV Change</a:t>
            </a:r>
          </a:p>
        </p:txBody>
      </p:sp>
      <p:pic>
        <p:nvPicPr>
          <p:cNvPr id="29" name="Graphic 28"/>
          <p:cNvPicPr>
            <a:picLocks noChangeAspect="1"/>
          </p:cNvPicPr>
          <p:nvPr/>
        </p:nvPicPr>
        <p:blipFill>
          <a:blip r:embed="rId22">
            <a:lum/>
            <a:extLst>
              <a:ext uri="{28A0092B-C50C-407E-A947-70E740481C1C}">
                <a14:useLocalDpi xmlns:a14="http://schemas.microsoft.com/office/drawing/2016/SVG/main" val="0"/>
              </a:ext>
              <a:ext uri="{96DAC541-7B7A-43D3-8B79-37D633B846F1}">
                <asvg:svgBlip xmlns:asvg="http://schemas.microsoft.com/office/drawing/2016/SVG/main" r:embed="rId23"/>
              </a:ext>
            </a:extLst>
          </a:blip>
          <a:srcRect/>
          <a:stretch>
            <a:fillRect/>
          </a:stretch>
        </p:blipFill>
        <p:spPr>
          <a:xfrm>
            <a:off x="209043" y="215718"/>
            <a:ext cx="908910" cy="353465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30" name="Rectangle 29"/>
          <p:cNvSpPr>
            <a:spLocks/>
          </p:cNvSpPr>
          <p:nvPr/>
        </p:nvSpPr>
        <p:spPr>
          <a:xfrm>
            <a:off x="216914" y="253920"/>
            <a:ext cx="783762" cy="270940"/>
          </a:xfrm>
          <a:prstGeom prst="rect">
            <a:avLst/>
          </a:prstGeom>
          <a:noFill/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wrap="square"/>
          <a:lstStyle/>
          <a:p>
            <a:pPr algn="ctr" defTabSz="914400"/>
            <a:r>
              <a:rPr lang="en-GB" sz="850" spc="20" dirty="0">
                <a:latin typeface="Montserrat"/>
              </a:rPr>
              <a:t>Site </a:t>
            </a:r>
            <a:r>
              <a:rPr lang="en-GB" sz="850" spc="20" kern="800" dirty="0">
                <a:latin typeface="Montserrat"/>
              </a:rPr>
              <a:t>Intel</a:t>
            </a:r>
          </a:p>
        </p:txBody>
      </p:sp>
      <p:pic>
        <p:nvPicPr>
          <p:cNvPr id="31" name="Graphic 30"/>
          <p:cNvPicPr>
            <a:picLocks noChangeAspect="1"/>
          </p:cNvPicPr>
          <p:nvPr/>
        </p:nvPicPr>
        <p:blipFill>
          <a:blip r:embed="rId24">
            <a:lum/>
            <a:extLst>
              <a:ext uri="{28A0092B-C50C-407E-A947-70E740481C1C}">
                <a14:useLocalDpi xmlns:a14="http://schemas.microsoft.com/office/drawing/2016/SVG/main" val="0"/>
              </a:ext>
              <a:ext uri="{96DAC541-7B7A-43D3-8B79-37D633B846F1}">
                <asvg:svgBlip xmlns:asvg="http://schemas.microsoft.com/office/drawing/2016/SVG/main" r:embed="rId25"/>
              </a:ext>
            </a:extLst>
          </a:blip>
          <a:srcRect/>
          <a:stretch>
            <a:fillRect/>
          </a:stretch>
        </p:blipFill>
        <p:spPr>
          <a:xfrm rot="10800000">
            <a:off x="1015089" y="215718"/>
            <a:ext cx="908910" cy="353465"/>
          </a:xfrm>
          <a:prstGeom prst="rect">
            <a:avLst/>
          </a:prstGeom>
          <a:ln>
            <a:headEnd type="none"/>
            <a:tailEnd type="none"/>
          </a:ln>
        </p:spPr>
      </p:pic>
      <p:pic>
        <p:nvPicPr>
          <p:cNvPr id="33" name="Graphic 32"/>
          <p:cNvPicPr>
            <a:picLocks noChangeAspect="1"/>
          </p:cNvPicPr>
          <p:nvPr/>
        </p:nvPicPr>
        <p:blipFill>
          <a:blip r:embed="rId26">
            <a:lum/>
            <a:extLst>
              <a:ext uri="{28A0092B-C50C-407E-A947-70E740481C1C}">
                <a14:useLocalDpi xmlns:a14="http://schemas.microsoft.com/office/drawing/2016/SVG/main" val="0"/>
              </a:ext>
              <a:ext uri="{96DAC541-7B7A-43D3-8B79-37D633B846F1}">
                <asvg:svgBlip xmlns:asvg="http://schemas.microsoft.com/office/drawing/2016/SVG/main" r:embed="rId27"/>
              </a:ext>
            </a:extLst>
          </a:blip>
          <a:srcRect/>
          <a:stretch>
            <a:fillRect/>
          </a:stretch>
        </p:blipFill>
        <p:spPr>
          <a:xfrm>
            <a:off x="11427055" y="212020"/>
            <a:ext cx="571500" cy="352425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34" name="Radius"/>
          <p:cNvSpPr>
            <a:spLocks/>
          </p:cNvSpPr>
          <p:nvPr/>
        </p:nvSpPr>
        <p:spPr>
          <a:xfrm>
            <a:off x="7642381" y="209428"/>
            <a:ext cx="1143727" cy="346966"/>
          </a:xfrm>
          <a:prstGeom prst="parallelogram">
            <a:avLst>
              <a:gd name="adj" fmla="val 47603"/>
            </a:avLst>
          </a:prstGeom>
          <a:solidFill>
            <a:srgbClr val="2EADE4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54000" anchor="ctr" wrap="none"/>
          <a:lstStyle/>
          <a:p>
            <a:pPr algn="ctr" defTabSz="914400"/>
            <a:r>
              <a:rPr lang="en-GB" sz="900" dirty="0">
                <a:latin typeface="Montserrat"/>
              </a:rPr>
              <a:t>1 Miles</a:t>
            </a:r>
          </a:p>
        </p:txBody>
      </p:sp>
      <p:pic>
        <p:nvPicPr>
          <p:cNvPr id="35" name="Graphic 34"/>
          <p:cNvPicPr>
            <a:picLocks noChangeAspect="1"/>
          </p:cNvPicPr>
          <p:nvPr/>
        </p:nvPicPr>
        <p:blipFill>
          <a:blip r:embed="rId28">
            <a:lum/>
            <a:extLst>
              <a:ext uri="{28A0092B-C50C-407E-A947-70E740481C1C}">
                <a14:useLocalDpi xmlns:a14="http://schemas.microsoft.com/office/drawing/2016/SVG/main" val="0"/>
              </a:ext>
              <a:ext uri="{96DAC541-7B7A-43D3-8B79-37D633B846F1}">
                <asvg:svgBlip xmlns:asvg="http://schemas.microsoft.com/office/drawing/2016/SVG/main" r:embed="rId29"/>
              </a:ext>
            </a:extLst>
          </a:blip>
          <a:srcRect/>
          <a:stretch>
            <a:fillRect/>
          </a:stretch>
        </p:blipFill>
        <p:spPr>
          <a:xfrm>
            <a:off x="5959533" y="174526"/>
            <a:ext cx="474606" cy="304492"/>
          </a:xfrm>
          <a:prstGeom prst="rect">
            <a:avLst/>
          </a:prstGeom>
          <a:ln>
            <a:headEnd type="none"/>
            <a:tailEnd type="none"/>
          </a:ln>
        </p:spPr>
      </p:pic>
      <p:pic>
        <p:nvPicPr>
          <p:cNvPr id="36" name="Graphic 35"/>
          <p:cNvPicPr>
            <a:picLocks noChangeAspect="1"/>
          </p:cNvPicPr>
          <p:nvPr/>
        </p:nvPicPr>
        <p:blipFill>
          <a:blip r:embed="rId30">
            <a:lum/>
            <a:extLst>
              <a:ext uri="{28A0092B-C50C-407E-A947-70E740481C1C}">
                <a14:useLocalDpi xmlns:a14="http://schemas.microsoft.com/office/drawing/2016/SVG/main" val="0"/>
              </a:ext>
              <a:ext uri="{96DAC541-7B7A-43D3-8B79-37D633B846F1}">
                <asvg:svgBlip xmlns:asvg="http://schemas.microsoft.com/office/drawing/2016/SVG/main" r:embed="rId31"/>
              </a:ext>
            </a:extLst>
          </a:blip>
          <a:srcRect/>
          <a:stretch>
            <a:fillRect/>
          </a:stretch>
        </p:blipFill>
        <p:spPr>
          <a:xfrm>
            <a:off x="300137" y="760427"/>
            <a:ext cx="278402" cy="2784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37" name="Chains"/>
          <p:cNvSpPr>
            <a:spLocks/>
          </p:cNvSpPr>
          <p:nvPr/>
        </p:nvSpPr>
        <p:spPr>
          <a:xfrm>
            <a:off x="8695793" y="212019"/>
            <a:ext cx="1283473" cy="349835"/>
          </a:xfrm>
          <a:prstGeom prst="parallelogram">
            <a:avLst>
              <a:gd name="adj" fmla="val 47603"/>
            </a:avLst>
          </a:prstGeom>
          <a:solidFill>
            <a:srgbClr val="2EADE4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54000" anchor="ctr" wrap="none"/>
          <a:lstStyle/>
          <a:p>
            <a:pPr algn="ctr" defTabSz="914400"/>
            <a:r>
              <a:rPr lang="en-GB" sz="900" dirty="0">
                <a:latin typeface="Montserrat"/>
              </a:rPr>
              <a:t>338 Chains</a:t>
            </a:r>
          </a:p>
        </p:txBody>
      </p:sp>
      <p:sp>
        <p:nvSpPr>
          <p:cNvPr id="38" name="DateRange"/>
          <p:cNvSpPr>
            <a:spLocks/>
          </p:cNvSpPr>
          <p:nvPr/>
        </p:nvSpPr>
        <p:spPr>
          <a:xfrm>
            <a:off x="9887119" y="212020"/>
            <a:ext cx="1891883" cy="352425"/>
          </a:xfrm>
          <a:prstGeom prst="parallelogram">
            <a:avLst>
              <a:gd name="adj" fmla="val 47603"/>
            </a:avLst>
          </a:prstGeom>
          <a:solidFill>
            <a:srgbClr val="2EADE4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54000" anchor="ctr" wrap="none"/>
          <a:lstStyle/>
          <a:p>
            <a:pPr defTabSz="914400"/>
            <a:r>
              <a:rPr lang="en-GB" sz="900" dirty="0">
                <a:latin typeface="Montserrat"/>
              </a:rPr>
              <a:t>29/01/2025 - 21/01/2026</a:t>
            </a:r>
          </a:p>
        </p:txBody>
      </p:sp>
      <p:pic>
        <p:nvPicPr>
          <p:cNvPr id="39" name="Graphic 38"/>
          <p:cNvPicPr>
            <a:picLocks noChangeAspect="1"/>
          </p:cNvPicPr>
          <p:nvPr/>
        </p:nvPicPr>
        <p:blipFill>
          <a:blip r:embed="rId32">
            <a:lum/>
            <a:extLst>
              <a:ext uri="{28A0092B-C50C-407E-A947-70E740481C1C}">
                <a14:useLocalDpi xmlns:a14="http://schemas.microsoft.com/office/drawing/2016/SVG/main" val="0"/>
              </a:ext>
              <a:ext uri="{96DAC541-7B7A-43D3-8B79-37D633B846F1}">
                <asvg:svgBlip xmlns:asvg="http://schemas.microsoft.com/office/drawing/2016/SVG/main" r:embed="rId33"/>
              </a:ext>
            </a:extLst>
          </a:blip>
          <a:srcRect/>
          <a:stretch>
            <a:fillRect/>
          </a:stretch>
        </p:blipFill>
        <p:spPr>
          <a:xfrm>
            <a:off x="11728267" y="314336"/>
            <a:ext cx="123825" cy="13335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VenueName"/>
          <p:cNvSpPr>
            <a:spLocks/>
          </p:cNvSpPr>
          <p:nvPr/>
        </p:nvSpPr>
        <p:spPr>
          <a:xfrm>
            <a:off x="1192682" y="220269"/>
            <a:ext cx="2222500" cy="348914"/>
          </a:xfrm>
          <a:prstGeom prst="rect">
            <a:avLst/>
          </a:prstGeom>
          <a:solidFill>
            <a:srgbClr val="2EADE4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97200" rIns="90000" bIns="118800" anchor="ctr" wrap="none">
            <a:spAutoFit/>
          </a:bodyPr>
          <a:lstStyle/>
          <a:p>
            <a:pPr defTabSz="914400"/>
            <a:r>
              <a:rPr lang="en-GB" sz="850" dirty="0">
                <a:latin typeface="Montserrat"/>
              </a:rPr>
              <a:t>Red Lion Bakewell DE451BT</a:t>
            </a:r>
          </a:p>
        </p:txBody>
      </p:sp>
      <p:sp>
        <p:nvSpPr>
          <p:cNvPr id="3" name="FooterStart"/>
          <p:cNvSpPr>
            <a:spLocks/>
          </p:cNvSpPr>
          <p:nvPr/>
        </p:nvSpPr>
        <p:spPr>
          <a:xfrm>
            <a:off x="0" y="6604080"/>
            <a:ext cx="12192000" cy="254069"/>
          </a:xfrm>
          <a:prstGeom prst="parallelogram">
            <a:avLst>
              <a:gd name="adj" fmla="val 0"/>
            </a:avLst>
          </a:prstGeom>
          <a:solidFill>
            <a:srgbClr val="E7E6E6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54000" anchor="ctr" wrap="none"/>
          <a:lstStyle/>
          <a:p>
            <a:pPr algn="ctr" defTabSz="914400"/>
            <a:endParaRPr lang="en-GB" sz="900" dirty="0">
              <a:latin typeface="Montserrat"/>
            </a:endParaRPr>
          </a:p>
        </p:txBody>
      </p:sp>
      <p:sp>
        <p:nvSpPr>
          <p:cNvPr id="4" name="FooterInfo3"/>
          <p:cNvSpPr>
            <a:spLocks/>
          </p:cNvSpPr>
          <p:nvPr/>
        </p:nvSpPr>
        <p:spPr>
          <a:xfrm>
            <a:off x="8185608" y="6623021"/>
            <a:ext cx="4006392" cy="231018"/>
          </a:xfrm>
          <a:prstGeom prst="parallelogram">
            <a:avLst>
              <a:gd name="adj" fmla="val 47603"/>
            </a:avLst>
          </a:prstGeom>
          <a:solidFill>
            <a:srgbClr val="E7E6E6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54000" anchor="ctr" wrap="none"/>
          <a:lstStyle/>
          <a:p>
            <a:pPr algn="ctr" defTabSz="914400"/>
            <a:r>
              <a:rPr lang="en-GB" sz="850" dirty="0">
                <a:solidFill>
                  <a:schemeClr val="tx1"/>
                </a:solidFill>
                <a:latin typeface="Montserrat"/>
              </a:rPr>
              <a:t/>
            </a:r>
            <a:endParaRPr lang="en-GB" sz="850" dirty="0">
              <a:solidFill>
                <a:schemeClr val="tx1"/>
              </a:solidFill>
              <a:latin typeface="Montserrat"/>
            </a:endParaRPr>
          </a:p>
        </p:txBody>
      </p:sp>
      <p:sp>
        <p:nvSpPr>
          <p:cNvPr id="5" name="FooterInfo2"/>
          <p:cNvSpPr>
            <a:spLocks/>
          </p:cNvSpPr>
          <p:nvPr/>
        </p:nvSpPr>
        <p:spPr>
          <a:xfrm>
            <a:off x="4091236" y="6623021"/>
            <a:ext cx="4006392" cy="231018"/>
          </a:xfrm>
          <a:prstGeom prst="parallelogram">
            <a:avLst>
              <a:gd name="adj" fmla="val 47603"/>
            </a:avLst>
          </a:prstGeom>
          <a:solidFill>
            <a:srgbClr val="E7E6E6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54000" anchor="ctr" wrap="none"/>
          <a:lstStyle/>
          <a:p>
            <a:pPr algn="ctr" defTabSz="914400"/>
            <a:r>
              <a:rPr lang="en-GB" sz="850" dirty="0">
                <a:solidFill>
                  <a:schemeClr val="tx1"/>
                </a:solidFill>
                <a:latin typeface="Montserrat"/>
              </a:rPr>
              <a:t/>
            </a:r>
            <a:endParaRPr lang="en-GB" sz="850" dirty="0">
              <a:solidFill>
                <a:schemeClr val="tx1"/>
              </a:solidFill>
              <a:latin typeface="Montserrat"/>
            </a:endParaRPr>
          </a:p>
        </p:txBody>
      </p:sp>
      <p:sp>
        <p:nvSpPr>
          <p:cNvPr id="11" name="FooterInfo1"/>
          <p:cNvSpPr>
            <a:spLocks/>
          </p:cNvSpPr>
          <p:nvPr/>
        </p:nvSpPr>
        <p:spPr>
          <a:xfrm>
            <a:off x="-8967" y="6619343"/>
            <a:ext cx="4015359" cy="231018"/>
          </a:xfrm>
          <a:prstGeom prst="parallelogram">
            <a:avLst>
              <a:gd name="adj" fmla="val 47603"/>
            </a:avLst>
          </a:prstGeom>
          <a:solidFill>
            <a:srgbClr val="E7E6E6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54000" anchor="ctr" wrap="none"/>
          <a:lstStyle/>
          <a:p>
            <a:pPr algn="ctr" defTabSz="914400"/>
            <a:r>
              <a:rPr lang="en-GB" sz="850" dirty="0">
                <a:solidFill>
                  <a:schemeClr val="tx1"/>
                </a:solidFill>
                <a:latin typeface="Montserrat"/>
              </a:rPr>
              <a:t>4783 Site Customers</a:t>
            </a:r>
            <a:endParaRPr lang="en-GB" sz="850" dirty="0">
              <a:solidFill>
                <a:schemeClr val="tx1"/>
              </a:solidFill>
              <a:latin typeface="Montserrat"/>
            </a:endParaRPr>
          </a:p>
        </p:txBody>
      </p:sp>
      <p:graphicFrame>
        <p:nvGraphicFramePr>
          <p:cNvPr id="0" name=""/>
          <p:cNvGraphicFramePr/>
          <p:nvPr/>
        </p:nvGraphicFramePr>
        <p:xfrm rot="0">
          <a:off x="0" y="0"/>
          <a:ext cx="0" cy="0"/>
        </p:xfrm>
        <a:graphic>
          <a:graphicData uri="http://schemas.openxmlformats.org/drawingml/2006/chart">
            <c:chart xmlns:r="http://schemas.openxmlformats.org/officeDocument/2006/relationships" xmlns:c="http://schemas.openxmlformats.org/drawingml/2006/chart" r:id="rId34"/>
          </a:graphicData>
        </a:graphic>
      </p:graphicFrame>
      <p:graphicFrame>
        <p:nvGraphicFramePr>
          <p:cNvPr id="0" name=""/>
          <p:cNvGraphicFramePr/>
          <p:nvPr/>
        </p:nvGraphicFramePr>
        <p:xfrm rot="0">
          <a:off x="0" y="0"/>
          <a:ext cx="0" cy="0"/>
        </p:xfrm>
        <a:graphic>
          <a:graphicData uri="http://schemas.openxmlformats.org/drawingml/2006/chart">
            <c:chart xmlns:r="http://schemas.openxmlformats.org/officeDocument/2006/relationships" xmlns:c="http://schemas.openxmlformats.org/drawingml/2006/chart" r:id="rId35"/>
          </a:graphicData>
        </a:graphic>
      </p:graphicFrame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Graphic 5"/>
          <p:cNvPicPr>
            <a:picLocks noChangeAspect="1"/>
          </p:cNvPicPr>
          <p:nvPr/>
        </p:nvPicPr>
        <p:blipFill>
          <a:blip r:embed="rId4">
            <a:lum/>
            <a:extLst>
              <a:ext uri="{28A0092B-C50C-407E-A947-70E740481C1C}">
                <a14:useLocalDpi xmlns:a14="http://schemas.microsoft.com/office/drawing/2016/SVG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>
            <a:fillRect/>
          </a:stretch>
        </p:blipFill>
        <p:spPr>
          <a:xfrm>
            <a:off x="7292671" y="1614831"/>
            <a:ext cx="4483693" cy="1883452"/>
          </a:xfrm>
          <a:prstGeom prst="rect">
            <a:avLst/>
          </a:prstGeom>
          <a:ln>
            <a:headEnd type="none"/>
            <a:tailEnd type="none"/>
          </a:ln>
        </p:spPr>
      </p:pic>
      <p:graphicFrame>
        <p:nvGraphicFramePr>
          <p:cNvPr id="9" name="ComparisonChart"/>
          <p:cNvGraphicFramePr/>
          <p:nvPr/>
        </p:nvGraphicFramePr>
        <p:xfrm>
          <a:off x="221673" y="3176795"/>
          <a:ext cx="10853677" cy="3328576"/>
        </p:xfrm>
        <a:graphic>
          <a:graphicData uri="http://schemas.openxmlformats.org/drawingml/2006/chart">
            <c:chart xmlns:r="http://schemas.openxmlformats.org/officeDocument/2006/relationships" xmlns:c="http://schemas.openxmlformats.org/drawingml/2006/chart" r:id="rId18"/>
          </a:graphicData>
        </a:graphic>
      </p:graphicFrame>
      <p:graphicFrame>
        <p:nvGraphicFramePr>
          <p:cNvPr id="8" name="DifferenceChart"/>
          <p:cNvGraphicFramePr/>
          <p:nvPr/>
        </p:nvGraphicFramePr>
        <p:xfrm>
          <a:off x="221673" y="1614831"/>
          <a:ext cx="10853677" cy="1561964"/>
        </p:xfrm>
        <a:graphic>
          <a:graphicData uri="http://schemas.openxmlformats.org/drawingml/2006/chart">
            <c:chart xmlns:r="http://schemas.openxmlformats.org/officeDocument/2006/relationships" xmlns:c="http://schemas.openxmlformats.org/drawingml/2006/chart" r:id="rId19"/>
          </a:graphicData>
        </a:graphic>
      </p:graphicFrame>
      <p:pic>
        <p:nvPicPr>
          <p:cNvPr id="7" name="Graphic 6"/>
          <p:cNvPicPr>
            <a:picLocks noChangeAspect="1"/>
          </p:cNvPicPr>
          <p:nvPr/>
        </p:nvPicPr>
        <p:blipFill>
          <a:blip r:embed="rId20">
            <a:lum/>
            <a:extLst>
              <a:ext uri="{28A0092B-C50C-407E-A947-70E740481C1C}">
                <a14:useLocalDpi xmlns:a14="http://schemas.microsoft.com/office/drawing/2016/SVG/main" val="0"/>
              </a:ext>
              <a:ext uri="{96DAC541-7B7A-43D3-8B79-37D633B846F1}">
                <asvg:svgBlip xmlns:asvg="http://schemas.microsoft.com/office/drawing/2016/SVG/main" r:embed="rId21"/>
              </a:ext>
            </a:extLst>
          </a:blip>
          <a:srcRect/>
          <a:stretch>
            <a:fillRect/>
          </a:stretch>
        </p:blipFill>
        <p:spPr>
          <a:xfrm>
            <a:off x="11439096" y="6204295"/>
            <a:ext cx="559459" cy="23501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4" name="ReportDescription"/>
          <p:cNvSpPr>
            <a:spLocks/>
          </p:cNvSpPr>
          <p:nvPr/>
        </p:nvSpPr>
        <p:spPr>
          <a:xfrm>
            <a:off x="3238499" y="1173576"/>
            <a:ext cx="8760056" cy="302387"/>
          </a:xfrm>
          <a:prstGeom prst="rect">
            <a:avLst/>
          </a:prstGeom>
          <a:solidFill>
            <a:schemeClr val="bg1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wrap="square"/>
          <a:lstStyle/>
          <a:p>
            <a:pPr algn="ctr" defTabSz="914400"/>
            <a:r>
              <a:rPr lang="en-GB" sz="900" dirty="0">
                <a:solidFill>
                  <a:schemeClr val="bg2">
                    <a:lumMod val="25000"/>
                  </a:schemeClr>
                </a:solidFill>
                <a:latin typeface="Montserrat"/>
              </a:rPr>
              <a:t>% of market share spend for Red Lion Bakewell DE451BT and 338 Chains in 1 Miles from 29/01/2025 - 21/01/2026 </a:t>
            </a:r>
            <a:endParaRPr lang="en-GB" sz="900" dirty="0">
              <a:solidFill>
                <a:schemeClr val="bg2">
                  <a:lumMod val="25000"/>
                </a:schemeClr>
              </a:solidFill>
              <a:latin typeface="Montserrat"/>
            </a:endParaRPr>
          </a:p>
        </p:txBody>
      </p:sp>
      <p:sp>
        <p:nvSpPr>
          <p:cNvPr id="25" name="Header"/>
          <p:cNvSpPr>
            <a:spLocks/>
          </p:cNvSpPr>
          <p:nvPr/>
        </p:nvSpPr>
        <p:spPr>
          <a:xfrm>
            <a:off x="-8965" y="168"/>
            <a:ext cx="12200965" cy="751270"/>
          </a:xfrm>
          <a:prstGeom prst="rect">
            <a:avLst/>
          </a:prstGeom>
          <a:solidFill>
            <a:srgbClr val="3A454F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wrap="square"/>
          <a:lstStyle/>
          <a:p>
            <a:pPr algn="ctr" defTabSz="914400"/>
            <a:endParaRPr lang="en-GB" sz="1400" dirty="0">
              <a:latin typeface="Montserrat"/>
            </a:endParaRPr>
          </a:p>
        </p:txBody>
      </p:sp>
      <p:sp>
        <p:nvSpPr>
          <p:cNvPr id="26" name="Rectangle 25"/>
          <p:cNvSpPr>
            <a:spLocks/>
          </p:cNvSpPr>
          <p:nvPr/>
        </p:nvSpPr>
        <p:spPr>
          <a:xfrm>
            <a:off x="-8966" y="739934"/>
            <a:ext cx="838565" cy="497878"/>
          </a:xfrm>
          <a:prstGeom prst="rect">
            <a:avLst/>
          </a:prstGeom>
          <a:solidFill>
            <a:srgbClr val="3A454F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wrap="square"/>
          <a:lstStyle/>
          <a:p>
            <a:pPr algn="ctr" defTabSz="914400"/>
            <a:endParaRPr lang="en-GB" dirty="0"/>
          </a:p>
        </p:txBody>
      </p:sp>
      <p:sp>
        <p:nvSpPr>
          <p:cNvPr id="27" name="ReportHeader"/>
          <p:cNvSpPr>
            <a:spLocks/>
          </p:cNvSpPr>
          <p:nvPr/>
        </p:nvSpPr>
        <p:spPr>
          <a:xfrm>
            <a:off x="3238498" y="807671"/>
            <a:ext cx="8760057" cy="365962"/>
          </a:xfrm>
          <a:prstGeom prst="rect">
            <a:avLst/>
          </a:prstGeom>
          <a:solidFill>
            <a:schemeClr val="bg1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wrap="square"/>
          <a:lstStyle/>
          <a:p>
            <a:pPr algn="ctr" defTabSz="914400"/>
            <a:r>
              <a:rPr lang="en-GB" sz="1000" dirty="0">
                <a:solidFill>
                  <a:schemeClr val="bg2">
                    <a:lumMod val="25000"/>
                  </a:schemeClr>
                </a:solidFill>
                <a:latin typeface="Montserrat"/>
              </a:rPr>
              <a:t>How has market share changed between two date ranges?</a:t>
            </a:r>
            <a:endParaRPr lang="en-GB" sz="1000" dirty="0">
              <a:solidFill>
                <a:schemeClr val="bg2">
                  <a:lumMod val="25000"/>
                </a:schemeClr>
              </a:solidFill>
              <a:latin typeface="Montserrat"/>
            </a:endParaRPr>
          </a:p>
        </p:txBody>
      </p:sp>
      <p:sp>
        <p:nvSpPr>
          <p:cNvPr id="28" name="SubHeader"/>
          <p:cNvSpPr>
            <a:spLocks/>
          </p:cNvSpPr>
          <p:nvPr/>
        </p:nvSpPr>
        <p:spPr>
          <a:xfrm>
            <a:off x="488839" y="739934"/>
            <a:ext cx="2749661" cy="497878"/>
          </a:xfrm>
          <a:prstGeom prst="parallelogram">
            <a:avLst>
              <a:gd name="adj" fmla="val 54111"/>
            </a:avLst>
          </a:prstGeom>
          <a:solidFill>
            <a:srgbClr val="3A454F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anchor="t" wrap="square"/>
          <a:lstStyle/>
          <a:p>
            <a:pPr defTabSz="914400"/>
            <a:r>
              <a:rPr lang="en-GB" sz="1100" dirty="0">
                <a:latin typeface="Montserrat"/>
              </a:rPr>
              <a:t>Market Share Change</a:t>
            </a:r>
          </a:p>
        </p:txBody>
      </p:sp>
      <p:pic>
        <p:nvPicPr>
          <p:cNvPr id="29" name="Graphic 28"/>
          <p:cNvPicPr>
            <a:picLocks noChangeAspect="1"/>
          </p:cNvPicPr>
          <p:nvPr/>
        </p:nvPicPr>
        <p:blipFill>
          <a:blip r:embed="rId22">
            <a:lum/>
            <a:extLst>
              <a:ext uri="{28A0092B-C50C-407E-A947-70E740481C1C}">
                <a14:useLocalDpi xmlns:a14="http://schemas.microsoft.com/office/drawing/2016/SVG/main" val="0"/>
              </a:ext>
              <a:ext uri="{96DAC541-7B7A-43D3-8B79-37D633B846F1}">
                <asvg:svgBlip xmlns:asvg="http://schemas.microsoft.com/office/drawing/2016/SVG/main" r:embed="rId23"/>
              </a:ext>
            </a:extLst>
          </a:blip>
          <a:srcRect/>
          <a:stretch>
            <a:fillRect/>
          </a:stretch>
        </p:blipFill>
        <p:spPr>
          <a:xfrm>
            <a:off x="209043" y="215718"/>
            <a:ext cx="908910" cy="353465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30" name="Rectangle 29"/>
          <p:cNvSpPr>
            <a:spLocks/>
          </p:cNvSpPr>
          <p:nvPr/>
        </p:nvSpPr>
        <p:spPr>
          <a:xfrm>
            <a:off x="216914" y="253920"/>
            <a:ext cx="783762" cy="270940"/>
          </a:xfrm>
          <a:prstGeom prst="rect">
            <a:avLst/>
          </a:prstGeom>
          <a:noFill/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wrap="square"/>
          <a:lstStyle/>
          <a:p>
            <a:pPr algn="ctr" defTabSz="914400"/>
            <a:r>
              <a:rPr lang="en-GB" sz="850" spc="20" dirty="0">
                <a:latin typeface="Montserrat"/>
              </a:rPr>
              <a:t>Site </a:t>
            </a:r>
            <a:r>
              <a:rPr lang="en-GB" sz="850" spc="20" kern="800" dirty="0">
                <a:latin typeface="Montserrat"/>
              </a:rPr>
              <a:t>Intel</a:t>
            </a:r>
          </a:p>
        </p:txBody>
      </p:sp>
      <p:pic>
        <p:nvPicPr>
          <p:cNvPr id="31" name="Graphic 30"/>
          <p:cNvPicPr>
            <a:picLocks noChangeAspect="1"/>
          </p:cNvPicPr>
          <p:nvPr/>
        </p:nvPicPr>
        <p:blipFill>
          <a:blip r:embed="rId24">
            <a:lum/>
            <a:extLst>
              <a:ext uri="{28A0092B-C50C-407E-A947-70E740481C1C}">
                <a14:useLocalDpi xmlns:a14="http://schemas.microsoft.com/office/drawing/2016/SVG/main" val="0"/>
              </a:ext>
              <a:ext uri="{96DAC541-7B7A-43D3-8B79-37D633B846F1}">
                <asvg:svgBlip xmlns:asvg="http://schemas.microsoft.com/office/drawing/2016/SVG/main" r:embed="rId25"/>
              </a:ext>
            </a:extLst>
          </a:blip>
          <a:srcRect/>
          <a:stretch>
            <a:fillRect/>
          </a:stretch>
        </p:blipFill>
        <p:spPr>
          <a:xfrm rot="10800000">
            <a:off x="1015089" y="215718"/>
            <a:ext cx="908910" cy="353465"/>
          </a:xfrm>
          <a:prstGeom prst="rect">
            <a:avLst/>
          </a:prstGeom>
          <a:ln>
            <a:headEnd type="none"/>
            <a:tailEnd type="none"/>
          </a:ln>
        </p:spPr>
      </p:pic>
      <p:pic>
        <p:nvPicPr>
          <p:cNvPr id="33" name="Graphic 32"/>
          <p:cNvPicPr>
            <a:picLocks noChangeAspect="1"/>
          </p:cNvPicPr>
          <p:nvPr/>
        </p:nvPicPr>
        <p:blipFill>
          <a:blip r:embed="rId26">
            <a:lum/>
            <a:extLst>
              <a:ext uri="{28A0092B-C50C-407E-A947-70E740481C1C}">
                <a14:useLocalDpi xmlns:a14="http://schemas.microsoft.com/office/drawing/2016/SVG/main" val="0"/>
              </a:ext>
              <a:ext uri="{96DAC541-7B7A-43D3-8B79-37D633B846F1}">
                <asvg:svgBlip xmlns:asvg="http://schemas.microsoft.com/office/drawing/2016/SVG/main" r:embed="rId27"/>
              </a:ext>
            </a:extLst>
          </a:blip>
          <a:srcRect/>
          <a:stretch>
            <a:fillRect/>
          </a:stretch>
        </p:blipFill>
        <p:spPr>
          <a:xfrm>
            <a:off x="11427055" y="212020"/>
            <a:ext cx="571500" cy="352425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34" name="Radius"/>
          <p:cNvSpPr>
            <a:spLocks/>
          </p:cNvSpPr>
          <p:nvPr/>
        </p:nvSpPr>
        <p:spPr>
          <a:xfrm>
            <a:off x="7642381" y="209428"/>
            <a:ext cx="1143727" cy="346966"/>
          </a:xfrm>
          <a:prstGeom prst="parallelogram">
            <a:avLst>
              <a:gd name="adj" fmla="val 47603"/>
            </a:avLst>
          </a:prstGeom>
          <a:solidFill>
            <a:srgbClr val="2EADE4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54000" anchor="ctr" wrap="none"/>
          <a:lstStyle/>
          <a:p>
            <a:pPr algn="ctr" defTabSz="914400"/>
            <a:r>
              <a:rPr lang="en-GB" sz="900" dirty="0">
                <a:latin typeface="Montserrat"/>
              </a:rPr>
              <a:t>1 Miles</a:t>
            </a:r>
          </a:p>
        </p:txBody>
      </p:sp>
      <p:pic>
        <p:nvPicPr>
          <p:cNvPr id="35" name="Graphic 34"/>
          <p:cNvPicPr>
            <a:picLocks noChangeAspect="1"/>
          </p:cNvPicPr>
          <p:nvPr/>
        </p:nvPicPr>
        <p:blipFill>
          <a:blip r:embed="rId28">
            <a:lum/>
            <a:extLst>
              <a:ext uri="{28A0092B-C50C-407E-A947-70E740481C1C}">
                <a14:useLocalDpi xmlns:a14="http://schemas.microsoft.com/office/drawing/2016/SVG/main" val="0"/>
              </a:ext>
              <a:ext uri="{96DAC541-7B7A-43D3-8B79-37D633B846F1}">
                <asvg:svgBlip xmlns:asvg="http://schemas.microsoft.com/office/drawing/2016/SVG/main" r:embed="rId29"/>
              </a:ext>
            </a:extLst>
          </a:blip>
          <a:srcRect/>
          <a:stretch>
            <a:fillRect/>
          </a:stretch>
        </p:blipFill>
        <p:spPr>
          <a:xfrm>
            <a:off x="5959533" y="174526"/>
            <a:ext cx="474606" cy="304492"/>
          </a:xfrm>
          <a:prstGeom prst="rect">
            <a:avLst/>
          </a:prstGeom>
          <a:ln>
            <a:headEnd type="none"/>
            <a:tailEnd type="none"/>
          </a:ln>
        </p:spPr>
      </p:pic>
      <p:pic>
        <p:nvPicPr>
          <p:cNvPr id="36" name="Graphic 35"/>
          <p:cNvPicPr>
            <a:picLocks noChangeAspect="1"/>
          </p:cNvPicPr>
          <p:nvPr/>
        </p:nvPicPr>
        <p:blipFill>
          <a:blip r:embed="rId30">
            <a:lum/>
            <a:extLst>
              <a:ext uri="{28A0092B-C50C-407E-A947-70E740481C1C}">
                <a14:useLocalDpi xmlns:a14="http://schemas.microsoft.com/office/drawing/2016/SVG/main" val="0"/>
              </a:ext>
              <a:ext uri="{96DAC541-7B7A-43D3-8B79-37D633B846F1}">
                <asvg:svgBlip xmlns:asvg="http://schemas.microsoft.com/office/drawing/2016/SVG/main" r:embed="rId31"/>
              </a:ext>
            </a:extLst>
          </a:blip>
          <a:srcRect/>
          <a:stretch>
            <a:fillRect/>
          </a:stretch>
        </p:blipFill>
        <p:spPr>
          <a:xfrm>
            <a:off x="300137" y="760427"/>
            <a:ext cx="278402" cy="2784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37" name="Chains"/>
          <p:cNvSpPr>
            <a:spLocks/>
          </p:cNvSpPr>
          <p:nvPr/>
        </p:nvSpPr>
        <p:spPr>
          <a:xfrm>
            <a:off x="8695793" y="212019"/>
            <a:ext cx="1283473" cy="349835"/>
          </a:xfrm>
          <a:prstGeom prst="parallelogram">
            <a:avLst>
              <a:gd name="adj" fmla="val 47603"/>
            </a:avLst>
          </a:prstGeom>
          <a:solidFill>
            <a:srgbClr val="2EADE4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54000" anchor="ctr" wrap="none"/>
          <a:lstStyle/>
          <a:p>
            <a:pPr algn="ctr" defTabSz="914400"/>
            <a:r>
              <a:rPr lang="en-GB" sz="900" dirty="0">
                <a:latin typeface="Montserrat"/>
              </a:rPr>
              <a:t>338 Chains</a:t>
            </a:r>
          </a:p>
        </p:txBody>
      </p:sp>
      <p:sp>
        <p:nvSpPr>
          <p:cNvPr id="38" name="DateRange"/>
          <p:cNvSpPr>
            <a:spLocks/>
          </p:cNvSpPr>
          <p:nvPr/>
        </p:nvSpPr>
        <p:spPr>
          <a:xfrm>
            <a:off x="9887119" y="212020"/>
            <a:ext cx="1891883" cy="352425"/>
          </a:xfrm>
          <a:prstGeom prst="parallelogram">
            <a:avLst>
              <a:gd name="adj" fmla="val 47603"/>
            </a:avLst>
          </a:prstGeom>
          <a:solidFill>
            <a:srgbClr val="2EADE4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54000" anchor="ctr" wrap="none"/>
          <a:lstStyle/>
          <a:p>
            <a:pPr defTabSz="914400"/>
            <a:r>
              <a:rPr lang="en-GB" sz="900" dirty="0">
                <a:latin typeface="Montserrat"/>
              </a:rPr>
              <a:t>29/01/2025 - 21/01/2026</a:t>
            </a:r>
          </a:p>
        </p:txBody>
      </p:sp>
      <p:pic>
        <p:nvPicPr>
          <p:cNvPr id="39" name="Graphic 38"/>
          <p:cNvPicPr>
            <a:picLocks noChangeAspect="1"/>
          </p:cNvPicPr>
          <p:nvPr/>
        </p:nvPicPr>
        <p:blipFill>
          <a:blip r:embed="rId32">
            <a:lum/>
            <a:extLst>
              <a:ext uri="{28A0092B-C50C-407E-A947-70E740481C1C}">
                <a14:useLocalDpi xmlns:a14="http://schemas.microsoft.com/office/drawing/2016/SVG/main" val="0"/>
              </a:ext>
              <a:ext uri="{96DAC541-7B7A-43D3-8B79-37D633B846F1}">
                <asvg:svgBlip xmlns:asvg="http://schemas.microsoft.com/office/drawing/2016/SVG/main" r:embed="rId33"/>
              </a:ext>
            </a:extLst>
          </a:blip>
          <a:srcRect/>
          <a:stretch>
            <a:fillRect/>
          </a:stretch>
        </p:blipFill>
        <p:spPr>
          <a:xfrm>
            <a:off x="11728267" y="314336"/>
            <a:ext cx="123825" cy="13335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VenueName"/>
          <p:cNvSpPr>
            <a:spLocks/>
          </p:cNvSpPr>
          <p:nvPr/>
        </p:nvSpPr>
        <p:spPr>
          <a:xfrm>
            <a:off x="1192682" y="220269"/>
            <a:ext cx="2222500" cy="348914"/>
          </a:xfrm>
          <a:prstGeom prst="rect">
            <a:avLst/>
          </a:prstGeom>
          <a:solidFill>
            <a:srgbClr val="2EADE4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97200" rIns="90000" bIns="118800" anchor="ctr" wrap="none">
            <a:spAutoFit/>
          </a:bodyPr>
          <a:lstStyle/>
          <a:p>
            <a:pPr defTabSz="914400"/>
            <a:r>
              <a:rPr lang="en-GB" sz="850" dirty="0">
                <a:latin typeface="Montserrat"/>
              </a:rPr>
              <a:t>Red Lion Bakewell DE451BT</a:t>
            </a:r>
          </a:p>
        </p:txBody>
      </p:sp>
      <p:sp>
        <p:nvSpPr>
          <p:cNvPr id="3" name="FooterStart"/>
          <p:cNvSpPr>
            <a:spLocks/>
          </p:cNvSpPr>
          <p:nvPr/>
        </p:nvSpPr>
        <p:spPr>
          <a:xfrm>
            <a:off x="0" y="6604080"/>
            <a:ext cx="12192000" cy="254069"/>
          </a:xfrm>
          <a:prstGeom prst="parallelogram">
            <a:avLst>
              <a:gd name="adj" fmla="val 0"/>
            </a:avLst>
          </a:prstGeom>
          <a:solidFill>
            <a:srgbClr val="E7E6E6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54000" anchor="ctr" wrap="none"/>
          <a:lstStyle/>
          <a:p>
            <a:pPr algn="ctr" defTabSz="914400"/>
            <a:endParaRPr lang="en-GB" sz="900" dirty="0">
              <a:latin typeface="Montserrat"/>
            </a:endParaRPr>
          </a:p>
        </p:txBody>
      </p:sp>
      <p:sp>
        <p:nvSpPr>
          <p:cNvPr id="4" name="FooterInfo3"/>
          <p:cNvSpPr>
            <a:spLocks/>
          </p:cNvSpPr>
          <p:nvPr/>
        </p:nvSpPr>
        <p:spPr>
          <a:xfrm>
            <a:off x="8185608" y="6623021"/>
            <a:ext cx="4006392" cy="231018"/>
          </a:xfrm>
          <a:prstGeom prst="parallelogram">
            <a:avLst>
              <a:gd name="adj" fmla="val 47603"/>
            </a:avLst>
          </a:prstGeom>
          <a:solidFill>
            <a:srgbClr val="E7E6E6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54000" anchor="ctr" wrap="none"/>
          <a:lstStyle/>
          <a:p>
            <a:pPr algn="ctr" defTabSz="914400"/>
            <a:r>
              <a:rPr lang="en-GB" sz="850" dirty="0">
                <a:solidFill>
                  <a:schemeClr val="tx1"/>
                </a:solidFill>
                <a:latin typeface="Montserrat"/>
              </a:rPr>
              <a:t/>
            </a:r>
            <a:endParaRPr lang="en-GB" sz="850" dirty="0">
              <a:solidFill>
                <a:schemeClr val="tx1"/>
              </a:solidFill>
              <a:latin typeface="Montserrat"/>
            </a:endParaRPr>
          </a:p>
        </p:txBody>
      </p:sp>
      <p:sp>
        <p:nvSpPr>
          <p:cNvPr id="5" name="FooterInfo2"/>
          <p:cNvSpPr>
            <a:spLocks/>
          </p:cNvSpPr>
          <p:nvPr/>
        </p:nvSpPr>
        <p:spPr>
          <a:xfrm>
            <a:off x="4091236" y="6623021"/>
            <a:ext cx="4006392" cy="231018"/>
          </a:xfrm>
          <a:prstGeom prst="parallelogram">
            <a:avLst>
              <a:gd name="adj" fmla="val 47603"/>
            </a:avLst>
          </a:prstGeom>
          <a:solidFill>
            <a:srgbClr val="E7E6E6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54000" anchor="ctr" wrap="none"/>
          <a:lstStyle/>
          <a:p>
            <a:pPr algn="ctr" defTabSz="914400"/>
            <a:r>
              <a:rPr lang="en-GB" sz="850" dirty="0">
                <a:solidFill>
                  <a:schemeClr val="tx1"/>
                </a:solidFill>
                <a:latin typeface="Montserrat"/>
              </a:rPr>
              <a:t/>
            </a:r>
            <a:endParaRPr lang="en-GB" sz="850" dirty="0">
              <a:solidFill>
                <a:schemeClr val="tx1"/>
              </a:solidFill>
              <a:latin typeface="Montserrat"/>
            </a:endParaRPr>
          </a:p>
        </p:txBody>
      </p:sp>
      <p:sp>
        <p:nvSpPr>
          <p:cNvPr id="11" name="FooterInfo1"/>
          <p:cNvSpPr>
            <a:spLocks/>
          </p:cNvSpPr>
          <p:nvPr/>
        </p:nvSpPr>
        <p:spPr>
          <a:xfrm>
            <a:off x="-8967" y="6619343"/>
            <a:ext cx="4015359" cy="231018"/>
          </a:xfrm>
          <a:prstGeom prst="parallelogram">
            <a:avLst>
              <a:gd name="adj" fmla="val 47603"/>
            </a:avLst>
          </a:prstGeom>
          <a:solidFill>
            <a:srgbClr val="E7E6E6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54000" anchor="ctr" wrap="none"/>
          <a:lstStyle/>
          <a:p>
            <a:pPr algn="ctr" defTabSz="914400"/>
            <a:r>
              <a:rPr lang="en-GB" sz="850" dirty="0">
                <a:solidFill>
                  <a:schemeClr val="tx1"/>
                </a:solidFill>
                <a:latin typeface="Montserrat"/>
              </a:rPr>
              <a:t>4783 Site Customers</a:t>
            </a:r>
            <a:endParaRPr lang="en-GB" sz="850" dirty="0">
              <a:solidFill>
                <a:schemeClr val="tx1"/>
              </a:solidFill>
              <a:latin typeface="Montserrat"/>
            </a:endParaRPr>
          </a:p>
        </p:txBody>
      </p:sp>
      <p:graphicFrame>
        <p:nvGraphicFramePr>
          <p:cNvPr id="0" name=""/>
          <p:cNvGraphicFramePr/>
          <p:nvPr/>
        </p:nvGraphicFramePr>
        <p:xfrm rot="0">
          <a:off x="0" y="0"/>
          <a:ext cx="0" cy="0"/>
        </p:xfrm>
        <a:graphic>
          <a:graphicData uri="http://schemas.openxmlformats.org/drawingml/2006/chart">
            <c:chart xmlns:r="http://schemas.openxmlformats.org/officeDocument/2006/relationships" xmlns:c="http://schemas.openxmlformats.org/drawingml/2006/chart" r:id="rId34"/>
          </a:graphicData>
        </a:graphic>
      </p:graphicFrame>
      <p:graphicFrame>
        <p:nvGraphicFramePr>
          <p:cNvPr id="0" name=""/>
          <p:cNvGraphicFramePr/>
          <p:nvPr/>
        </p:nvGraphicFramePr>
        <p:xfrm rot="0">
          <a:off x="0" y="0"/>
          <a:ext cx="0" cy="0"/>
        </p:xfrm>
        <a:graphic>
          <a:graphicData uri="http://schemas.openxmlformats.org/drawingml/2006/chart">
            <c:chart xmlns:r="http://schemas.openxmlformats.org/officeDocument/2006/relationships" xmlns:c="http://schemas.openxmlformats.org/drawingml/2006/chart" r:id="rId35"/>
          </a:graphicData>
        </a:graphic>
      </p:graphicFrame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Graphic 5"/>
          <p:cNvPicPr>
            <a:picLocks noChangeAspect="1"/>
          </p:cNvPicPr>
          <p:nvPr/>
        </p:nvPicPr>
        <p:blipFill>
          <a:blip r:embed="rId4">
            <a:lum/>
            <a:extLst>
              <a:ext uri="{28A0092B-C50C-407E-A947-70E740481C1C}">
                <a14:useLocalDpi xmlns:a14="http://schemas.microsoft.com/office/drawing/2016/SVG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>
            <a:fillRect/>
          </a:stretch>
        </p:blipFill>
        <p:spPr>
          <a:xfrm>
            <a:off x="7292671" y="1614831"/>
            <a:ext cx="4483693" cy="1883452"/>
          </a:xfrm>
          <a:prstGeom prst="rect">
            <a:avLst/>
          </a:prstGeom>
          <a:ln>
            <a:headEnd type="none"/>
            <a:tailEnd type="none"/>
          </a:ln>
        </p:spPr>
      </p:pic>
      <p:graphicFrame>
        <p:nvGraphicFramePr>
          <p:cNvPr id="9" name="ComparisonChart"/>
          <p:cNvGraphicFramePr/>
          <p:nvPr/>
        </p:nvGraphicFramePr>
        <p:xfrm>
          <a:off x="221673" y="3176795"/>
          <a:ext cx="10853677" cy="3328576"/>
        </p:xfrm>
        <a:graphic>
          <a:graphicData uri="http://schemas.openxmlformats.org/drawingml/2006/chart">
            <c:chart xmlns:r="http://schemas.openxmlformats.org/officeDocument/2006/relationships" xmlns:c="http://schemas.openxmlformats.org/drawingml/2006/chart" r:id="rId18"/>
          </a:graphicData>
        </a:graphic>
      </p:graphicFrame>
      <p:graphicFrame>
        <p:nvGraphicFramePr>
          <p:cNvPr id="8" name="DifferenceChart"/>
          <p:cNvGraphicFramePr/>
          <p:nvPr/>
        </p:nvGraphicFramePr>
        <p:xfrm>
          <a:off x="221673" y="1614831"/>
          <a:ext cx="10853677" cy="1561964"/>
        </p:xfrm>
        <a:graphic>
          <a:graphicData uri="http://schemas.openxmlformats.org/drawingml/2006/chart">
            <c:chart xmlns:r="http://schemas.openxmlformats.org/officeDocument/2006/relationships" xmlns:c="http://schemas.openxmlformats.org/drawingml/2006/chart" r:id="rId19"/>
          </a:graphicData>
        </a:graphic>
      </p:graphicFrame>
      <p:pic>
        <p:nvPicPr>
          <p:cNvPr id="7" name="Graphic 6"/>
          <p:cNvPicPr>
            <a:picLocks noChangeAspect="1"/>
          </p:cNvPicPr>
          <p:nvPr/>
        </p:nvPicPr>
        <p:blipFill>
          <a:blip r:embed="rId20">
            <a:lum/>
            <a:extLst>
              <a:ext uri="{28A0092B-C50C-407E-A947-70E740481C1C}">
                <a14:useLocalDpi xmlns:a14="http://schemas.microsoft.com/office/drawing/2016/SVG/main" val="0"/>
              </a:ext>
              <a:ext uri="{96DAC541-7B7A-43D3-8B79-37D633B846F1}">
                <asvg:svgBlip xmlns:asvg="http://schemas.microsoft.com/office/drawing/2016/SVG/main" r:embed="rId21"/>
              </a:ext>
            </a:extLst>
          </a:blip>
          <a:srcRect/>
          <a:stretch>
            <a:fillRect/>
          </a:stretch>
        </p:blipFill>
        <p:spPr>
          <a:xfrm>
            <a:off x="11439096" y="6204295"/>
            <a:ext cx="559459" cy="23501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4" name="ReportDescription"/>
          <p:cNvSpPr>
            <a:spLocks/>
          </p:cNvSpPr>
          <p:nvPr/>
        </p:nvSpPr>
        <p:spPr>
          <a:xfrm>
            <a:off x="3238499" y="1173576"/>
            <a:ext cx="8760056" cy="302387"/>
          </a:xfrm>
          <a:prstGeom prst="rect">
            <a:avLst/>
          </a:prstGeom>
          <a:solidFill>
            <a:schemeClr val="bg1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wrap="square"/>
          <a:lstStyle/>
          <a:p>
            <a:pPr algn="ctr" defTabSz="914400"/>
            <a:r>
              <a:rPr lang="en-GB" sz="900" dirty="0">
                <a:solidFill>
                  <a:schemeClr val="bg2">
                    <a:lumMod val="25000"/>
                  </a:schemeClr>
                </a:solidFill>
                <a:latin typeface="Montserrat"/>
              </a:rPr>
              <a:t>% of spend for Red Lion Bakewell DE451BT and 338 Chains in 1 Miles from 29/01/2025 - 21/01/2026 split by Age Range</a:t>
            </a:r>
            <a:endParaRPr lang="en-GB" sz="900" dirty="0">
              <a:solidFill>
                <a:schemeClr val="bg2">
                  <a:lumMod val="25000"/>
                </a:schemeClr>
              </a:solidFill>
              <a:latin typeface="Montserrat"/>
            </a:endParaRPr>
          </a:p>
        </p:txBody>
      </p:sp>
      <p:sp>
        <p:nvSpPr>
          <p:cNvPr id="25" name="Header"/>
          <p:cNvSpPr>
            <a:spLocks/>
          </p:cNvSpPr>
          <p:nvPr/>
        </p:nvSpPr>
        <p:spPr>
          <a:xfrm>
            <a:off x="-8965" y="168"/>
            <a:ext cx="12200965" cy="751270"/>
          </a:xfrm>
          <a:prstGeom prst="rect">
            <a:avLst/>
          </a:prstGeom>
          <a:solidFill>
            <a:srgbClr val="3A454F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wrap="square"/>
          <a:lstStyle/>
          <a:p>
            <a:pPr algn="ctr" defTabSz="914400"/>
            <a:endParaRPr lang="en-GB" sz="1400" dirty="0">
              <a:latin typeface="Montserrat"/>
            </a:endParaRPr>
          </a:p>
        </p:txBody>
      </p:sp>
      <p:sp>
        <p:nvSpPr>
          <p:cNvPr id="26" name="Rectangle 25"/>
          <p:cNvSpPr>
            <a:spLocks/>
          </p:cNvSpPr>
          <p:nvPr/>
        </p:nvSpPr>
        <p:spPr>
          <a:xfrm>
            <a:off x="-8966" y="739934"/>
            <a:ext cx="838565" cy="497878"/>
          </a:xfrm>
          <a:prstGeom prst="rect">
            <a:avLst/>
          </a:prstGeom>
          <a:solidFill>
            <a:srgbClr val="3A454F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wrap="square"/>
          <a:lstStyle/>
          <a:p>
            <a:pPr algn="ctr" defTabSz="914400"/>
            <a:endParaRPr lang="en-GB" dirty="0"/>
          </a:p>
        </p:txBody>
      </p:sp>
      <p:sp>
        <p:nvSpPr>
          <p:cNvPr id="27" name="ReportHeader"/>
          <p:cNvSpPr>
            <a:spLocks/>
          </p:cNvSpPr>
          <p:nvPr/>
        </p:nvSpPr>
        <p:spPr>
          <a:xfrm>
            <a:off x="3238498" y="807671"/>
            <a:ext cx="8760057" cy="365962"/>
          </a:xfrm>
          <a:prstGeom prst="rect">
            <a:avLst/>
          </a:prstGeom>
          <a:solidFill>
            <a:schemeClr val="bg1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wrap="square"/>
          <a:lstStyle/>
          <a:p>
            <a:pPr algn="ctr" defTabSz="914400"/>
            <a:r>
              <a:rPr lang="en-GB" sz="1000" dirty="0">
                <a:solidFill>
                  <a:schemeClr val="bg2">
                    <a:lumMod val="25000"/>
                  </a:schemeClr>
                </a:solidFill>
                <a:latin typeface="Montserrat"/>
              </a:rPr>
              <a:t>How does the age profile of customers who visit Red Lion Bakewell DE451BT compare versus its competitors?</a:t>
            </a:r>
            <a:endParaRPr lang="en-GB" sz="1000" dirty="0">
              <a:solidFill>
                <a:schemeClr val="bg2">
                  <a:lumMod val="25000"/>
                </a:schemeClr>
              </a:solidFill>
              <a:latin typeface="Montserrat"/>
            </a:endParaRPr>
          </a:p>
        </p:txBody>
      </p:sp>
      <p:sp>
        <p:nvSpPr>
          <p:cNvPr id="28" name="SubHeader"/>
          <p:cNvSpPr>
            <a:spLocks/>
          </p:cNvSpPr>
          <p:nvPr/>
        </p:nvSpPr>
        <p:spPr>
          <a:xfrm>
            <a:off x="488839" y="739934"/>
            <a:ext cx="2749661" cy="497878"/>
          </a:xfrm>
          <a:prstGeom prst="parallelogram">
            <a:avLst>
              <a:gd name="adj" fmla="val 54111"/>
            </a:avLst>
          </a:prstGeom>
          <a:solidFill>
            <a:srgbClr val="3A454F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anchor="t" wrap="square"/>
          <a:lstStyle/>
          <a:p>
            <a:pPr defTabSz="914400"/>
            <a:r>
              <a:rPr lang="en-GB" sz="1100" dirty="0">
                <a:latin typeface="Montserrat"/>
              </a:rPr>
              <a:t>Age</a:t>
            </a:r>
          </a:p>
        </p:txBody>
      </p:sp>
      <p:pic>
        <p:nvPicPr>
          <p:cNvPr id="29" name="Graphic 28"/>
          <p:cNvPicPr>
            <a:picLocks noChangeAspect="1"/>
          </p:cNvPicPr>
          <p:nvPr/>
        </p:nvPicPr>
        <p:blipFill>
          <a:blip r:embed="rId22">
            <a:lum/>
            <a:extLst>
              <a:ext uri="{28A0092B-C50C-407E-A947-70E740481C1C}">
                <a14:useLocalDpi xmlns:a14="http://schemas.microsoft.com/office/drawing/2016/SVG/main" val="0"/>
              </a:ext>
              <a:ext uri="{96DAC541-7B7A-43D3-8B79-37D633B846F1}">
                <asvg:svgBlip xmlns:asvg="http://schemas.microsoft.com/office/drawing/2016/SVG/main" r:embed="rId23"/>
              </a:ext>
            </a:extLst>
          </a:blip>
          <a:srcRect/>
          <a:stretch>
            <a:fillRect/>
          </a:stretch>
        </p:blipFill>
        <p:spPr>
          <a:xfrm>
            <a:off x="209043" y="215718"/>
            <a:ext cx="908910" cy="353465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30" name="Rectangle 29"/>
          <p:cNvSpPr>
            <a:spLocks/>
          </p:cNvSpPr>
          <p:nvPr/>
        </p:nvSpPr>
        <p:spPr>
          <a:xfrm>
            <a:off x="216914" y="253920"/>
            <a:ext cx="783762" cy="270940"/>
          </a:xfrm>
          <a:prstGeom prst="rect">
            <a:avLst/>
          </a:prstGeom>
          <a:noFill/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wrap="square"/>
          <a:lstStyle/>
          <a:p>
            <a:pPr algn="ctr" defTabSz="914400"/>
            <a:r>
              <a:rPr lang="en-GB" sz="850" spc="20" dirty="0">
                <a:latin typeface="Montserrat"/>
              </a:rPr>
              <a:t>Site </a:t>
            </a:r>
            <a:r>
              <a:rPr lang="en-GB" sz="850" spc="20" kern="800" dirty="0">
                <a:latin typeface="Montserrat"/>
              </a:rPr>
              <a:t>Intel</a:t>
            </a:r>
          </a:p>
        </p:txBody>
      </p:sp>
      <p:pic>
        <p:nvPicPr>
          <p:cNvPr id="31" name="Graphic 30"/>
          <p:cNvPicPr>
            <a:picLocks noChangeAspect="1"/>
          </p:cNvPicPr>
          <p:nvPr/>
        </p:nvPicPr>
        <p:blipFill>
          <a:blip r:embed="rId24">
            <a:lum/>
            <a:extLst>
              <a:ext uri="{28A0092B-C50C-407E-A947-70E740481C1C}">
                <a14:useLocalDpi xmlns:a14="http://schemas.microsoft.com/office/drawing/2016/SVG/main" val="0"/>
              </a:ext>
              <a:ext uri="{96DAC541-7B7A-43D3-8B79-37D633B846F1}">
                <asvg:svgBlip xmlns:asvg="http://schemas.microsoft.com/office/drawing/2016/SVG/main" r:embed="rId25"/>
              </a:ext>
            </a:extLst>
          </a:blip>
          <a:srcRect/>
          <a:stretch>
            <a:fillRect/>
          </a:stretch>
        </p:blipFill>
        <p:spPr>
          <a:xfrm rot="10800000">
            <a:off x="1015089" y="215718"/>
            <a:ext cx="908910" cy="353465"/>
          </a:xfrm>
          <a:prstGeom prst="rect">
            <a:avLst/>
          </a:prstGeom>
          <a:ln>
            <a:headEnd type="none"/>
            <a:tailEnd type="none"/>
          </a:ln>
        </p:spPr>
      </p:pic>
      <p:pic>
        <p:nvPicPr>
          <p:cNvPr id="33" name="Graphic 32"/>
          <p:cNvPicPr>
            <a:picLocks noChangeAspect="1"/>
          </p:cNvPicPr>
          <p:nvPr/>
        </p:nvPicPr>
        <p:blipFill>
          <a:blip r:embed="rId26">
            <a:lum/>
            <a:extLst>
              <a:ext uri="{28A0092B-C50C-407E-A947-70E740481C1C}">
                <a14:useLocalDpi xmlns:a14="http://schemas.microsoft.com/office/drawing/2016/SVG/main" val="0"/>
              </a:ext>
              <a:ext uri="{96DAC541-7B7A-43D3-8B79-37D633B846F1}">
                <asvg:svgBlip xmlns:asvg="http://schemas.microsoft.com/office/drawing/2016/SVG/main" r:embed="rId27"/>
              </a:ext>
            </a:extLst>
          </a:blip>
          <a:srcRect/>
          <a:stretch>
            <a:fillRect/>
          </a:stretch>
        </p:blipFill>
        <p:spPr>
          <a:xfrm>
            <a:off x="11427055" y="212020"/>
            <a:ext cx="571500" cy="352425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34" name="Radius"/>
          <p:cNvSpPr>
            <a:spLocks/>
          </p:cNvSpPr>
          <p:nvPr/>
        </p:nvSpPr>
        <p:spPr>
          <a:xfrm>
            <a:off x="7642381" y="209428"/>
            <a:ext cx="1143727" cy="346966"/>
          </a:xfrm>
          <a:prstGeom prst="parallelogram">
            <a:avLst>
              <a:gd name="adj" fmla="val 47603"/>
            </a:avLst>
          </a:prstGeom>
          <a:solidFill>
            <a:srgbClr val="2EADE4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54000" anchor="ctr" wrap="none"/>
          <a:lstStyle/>
          <a:p>
            <a:pPr algn="ctr" defTabSz="914400"/>
            <a:r>
              <a:rPr lang="en-GB" sz="900" dirty="0">
                <a:latin typeface="Montserrat"/>
              </a:rPr>
              <a:t>1 Miles</a:t>
            </a:r>
          </a:p>
        </p:txBody>
      </p:sp>
      <p:pic>
        <p:nvPicPr>
          <p:cNvPr id="35" name="Graphic 34"/>
          <p:cNvPicPr>
            <a:picLocks noChangeAspect="1"/>
          </p:cNvPicPr>
          <p:nvPr/>
        </p:nvPicPr>
        <p:blipFill>
          <a:blip r:embed="rId28">
            <a:lum/>
            <a:extLst>
              <a:ext uri="{28A0092B-C50C-407E-A947-70E740481C1C}">
                <a14:useLocalDpi xmlns:a14="http://schemas.microsoft.com/office/drawing/2016/SVG/main" val="0"/>
              </a:ext>
              <a:ext uri="{96DAC541-7B7A-43D3-8B79-37D633B846F1}">
                <asvg:svgBlip xmlns:asvg="http://schemas.microsoft.com/office/drawing/2016/SVG/main" r:embed="rId29"/>
              </a:ext>
            </a:extLst>
          </a:blip>
          <a:srcRect/>
          <a:stretch>
            <a:fillRect/>
          </a:stretch>
        </p:blipFill>
        <p:spPr>
          <a:xfrm>
            <a:off x="5959533" y="174526"/>
            <a:ext cx="474606" cy="304492"/>
          </a:xfrm>
          <a:prstGeom prst="rect">
            <a:avLst/>
          </a:prstGeom>
          <a:ln>
            <a:headEnd type="none"/>
            <a:tailEnd type="none"/>
          </a:ln>
        </p:spPr>
      </p:pic>
      <p:pic>
        <p:nvPicPr>
          <p:cNvPr id="36" name="Graphic 35"/>
          <p:cNvPicPr>
            <a:picLocks noChangeAspect="1"/>
          </p:cNvPicPr>
          <p:nvPr/>
        </p:nvPicPr>
        <p:blipFill>
          <a:blip r:embed="rId30">
            <a:lum/>
            <a:extLst>
              <a:ext uri="{28A0092B-C50C-407E-A947-70E740481C1C}">
                <a14:useLocalDpi xmlns:a14="http://schemas.microsoft.com/office/drawing/2016/SVG/main" val="0"/>
              </a:ext>
              <a:ext uri="{96DAC541-7B7A-43D3-8B79-37D633B846F1}">
                <asvg:svgBlip xmlns:asvg="http://schemas.microsoft.com/office/drawing/2016/SVG/main" r:embed="rId31"/>
              </a:ext>
            </a:extLst>
          </a:blip>
          <a:srcRect/>
          <a:stretch>
            <a:fillRect/>
          </a:stretch>
        </p:blipFill>
        <p:spPr>
          <a:xfrm>
            <a:off x="300137" y="760427"/>
            <a:ext cx="278402" cy="2784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37" name="Chains"/>
          <p:cNvSpPr>
            <a:spLocks/>
          </p:cNvSpPr>
          <p:nvPr/>
        </p:nvSpPr>
        <p:spPr>
          <a:xfrm>
            <a:off x="8695793" y="212019"/>
            <a:ext cx="1283473" cy="349835"/>
          </a:xfrm>
          <a:prstGeom prst="parallelogram">
            <a:avLst>
              <a:gd name="adj" fmla="val 47603"/>
            </a:avLst>
          </a:prstGeom>
          <a:solidFill>
            <a:srgbClr val="2EADE4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54000" anchor="ctr" wrap="none"/>
          <a:lstStyle/>
          <a:p>
            <a:pPr algn="ctr" defTabSz="914400"/>
            <a:r>
              <a:rPr lang="en-GB" sz="900" dirty="0">
                <a:latin typeface="Montserrat"/>
              </a:rPr>
              <a:t>338 Chains</a:t>
            </a:r>
          </a:p>
        </p:txBody>
      </p:sp>
      <p:sp>
        <p:nvSpPr>
          <p:cNvPr id="38" name="DateRange"/>
          <p:cNvSpPr>
            <a:spLocks/>
          </p:cNvSpPr>
          <p:nvPr/>
        </p:nvSpPr>
        <p:spPr>
          <a:xfrm>
            <a:off x="9887119" y="212020"/>
            <a:ext cx="1891883" cy="352425"/>
          </a:xfrm>
          <a:prstGeom prst="parallelogram">
            <a:avLst>
              <a:gd name="adj" fmla="val 47603"/>
            </a:avLst>
          </a:prstGeom>
          <a:solidFill>
            <a:srgbClr val="2EADE4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54000" anchor="ctr" wrap="none"/>
          <a:lstStyle/>
          <a:p>
            <a:pPr defTabSz="914400"/>
            <a:r>
              <a:rPr lang="en-GB" sz="900" dirty="0">
                <a:latin typeface="Montserrat"/>
              </a:rPr>
              <a:t>29/01/2025 - 21/01/2026</a:t>
            </a:r>
          </a:p>
        </p:txBody>
      </p:sp>
      <p:pic>
        <p:nvPicPr>
          <p:cNvPr id="39" name="Graphic 38"/>
          <p:cNvPicPr>
            <a:picLocks noChangeAspect="1"/>
          </p:cNvPicPr>
          <p:nvPr/>
        </p:nvPicPr>
        <p:blipFill>
          <a:blip r:embed="rId32">
            <a:lum/>
            <a:extLst>
              <a:ext uri="{28A0092B-C50C-407E-A947-70E740481C1C}">
                <a14:useLocalDpi xmlns:a14="http://schemas.microsoft.com/office/drawing/2016/SVG/main" val="0"/>
              </a:ext>
              <a:ext uri="{96DAC541-7B7A-43D3-8B79-37D633B846F1}">
                <asvg:svgBlip xmlns:asvg="http://schemas.microsoft.com/office/drawing/2016/SVG/main" r:embed="rId33"/>
              </a:ext>
            </a:extLst>
          </a:blip>
          <a:srcRect/>
          <a:stretch>
            <a:fillRect/>
          </a:stretch>
        </p:blipFill>
        <p:spPr>
          <a:xfrm>
            <a:off x="11728267" y="314336"/>
            <a:ext cx="123825" cy="13335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VenueName"/>
          <p:cNvSpPr>
            <a:spLocks/>
          </p:cNvSpPr>
          <p:nvPr/>
        </p:nvSpPr>
        <p:spPr>
          <a:xfrm>
            <a:off x="1192682" y="220269"/>
            <a:ext cx="2222500" cy="348914"/>
          </a:xfrm>
          <a:prstGeom prst="rect">
            <a:avLst/>
          </a:prstGeom>
          <a:solidFill>
            <a:srgbClr val="2EADE4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97200" rIns="90000" bIns="118800" anchor="ctr" wrap="none">
            <a:spAutoFit/>
          </a:bodyPr>
          <a:lstStyle/>
          <a:p>
            <a:pPr defTabSz="914400"/>
            <a:r>
              <a:rPr lang="en-GB" sz="850" dirty="0">
                <a:latin typeface="Montserrat"/>
              </a:rPr>
              <a:t>Red Lion Bakewell DE451BT</a:t>
            </a:r>
          </a:p>
        </p:txBody>
      </p:sp>
      <p:sp>
        <p:nvSpPr>
          <p:cNvPr id="3" name="FooterStart"/>
          <p:cNvSpPr>
            <a:spLocks/>
          </p:cNvSpPr>
          <p:nvPr/>
        </p:nvSpPr>
        <p:spPr>
          <a:xfrm>
            <a:off x="0" y="6604080"/>
            <a:ext cx="12192000" cy="254069"/>
          </a:xfrm>
          <a:prstGeom prst="parallelogram">
            <a:avLst>
              <a:gd name="adj" fmla="val 0"/>
            </a:avLst>
          </a:prstGeom>
          <a:solidFill>
            <a:srgbClr val="E7E6E6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54000" anchor="ctr" wrap="none"/>
          <a:lstStyle/>
          <a:p>
            <a:pPr algn="ctr" defTabSz="914400"/>
            <a:endParaRPr lang="en-GB" sz="900" dirty="0">
              <a:latin typeface="Montserrat"/>
            </a:endParaRPr>
          </a:p>
        </p:txBody>
      </p:sp>
      <p:sp>
        <p:nvSpPr>
          <p:cNvPr id="4" name="FooterInfo3"/>
          <p:cNvSpPr>
            <a:spLocks/>
          </p:cNvSpPr>
          <p:nvPr/>
        </p:nvSpPr>
        <p:spPr>
          <a:xfrm>
            <a:off x="8185608" y="6623021"/>
            <a:ext cx="4006392" cy="231018"/>
          </a:xfrm>
          <a:prstGeom prst="parallelogram">
            <a:avLst>
              <a:gd name="adj" fmla="val 47603"/>
            </a:avLst>
          </a:prstGeom>
          <a:solidFill>
            <a:srgbClr val="E7E6E6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54000" anchor="ctr" wrap="none"/>
          <a:lstStyle/>
          <a:p>
            <a:pPr algn="ctr" defTabSz="914400"/>
            <a:r>
              <a:rPr lang="en-GB" sz="850" dirty="0">
                <a:solidFill>
                  <a:schemeClr val="tx1"/>
                </a:solidFill>
                <a:latin typeface="Montserrat"/>
              </a:rPr>
              <a:t>39305 Competitor Customers</a:t>
            </a:r>
            <a:endParaRPr lang="en-GB" sz="850" dirty="0">
              <a:solidFill>
                <a:schemeClr val="tx1"/>
              </a:solidFill>
              <a:latin typeface="Montserrat"/>
            </a:endParaRPr>
          </a:p>
        </p:txBody>
      </p:sp>
      <p:sp>
        <p:nvSpPr>
          <p:cNvPr id="5" name="FooterInfo2"/>
          <p:cNvSpPr>
            <a:spLocks/>
          </p:cNvSpPr>
          <p:nvPr/>
        </p:nvSpPr>
        <p:spPr>
          <a:xfrm>
            <a:off x="4091236" y="6623021"/>
            <a:ext cx="4006392" cy="231018"/>
          </a:xfrm>
          <a:prstGeom prst="parallelogram">
            <a:avLst>
              <a:gd name="adj" fmla="val 47603"/>
            </a:avLst>
          </a:prstGeom>
          <a:solidFill>
            <a:srgbClr val="E7E6E6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54000" anchor="ctr" wrap="none"/>
          <a:lstStyle/>
          <a:p>
            <a:pPr algn="ctr" defTabSz="914400"/>
            <a:r>
              <a:rPr lang="en-GB" sz="850" dirty="0">
                <a:solidFill>
                  <a:schemeClr val="tx1"/>
                </a:solidFill>
                <a:latin typeface="Montserrat"/>
              </a:rPr>
              <a:t>64 Competitors</a:t>
            </a:r>
            <a:endParaRPr lang="en-GB" sz="850" dirty="0">
              <a:solidFill>
                <a:schemeClr val="tx1"/>
              </a:solidFill>
              <a:latin typeface="Montserrat"/>
            </a:endParaRPr>
          </a:p>
        </p:txBody>
      </p:sp>
      <p:sp>
        <p:nvSpPr>
          <p:cNvPr id="11" name="FooterInfo1"/>
          <p:cNvSpPr>
            <a:spLocks/>
          </p:cNvSpPr>
          <p:nvPr/>
        </p:nvSpPr>
        <p:spPr>
          <a:xfrm>
            <a:off x="-8967" y="6619343"/>
            <a:ext cx="4015359" cy="231018"/>
          </a:xfrm>
          <a:prstGeom prst="parallelogram">
            <a:avLst>
              <a:gd name="adj" fmla="val 47603"/>
            </a:avLst>
          </a:prstGeom>
          <a:solidFill>
            <a:srgbClr val="E7E6E6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54000" anchor="ctr" wrap="none"/>
          <a:lstStyle/>
          <a:p>
            <a:pPr algn="ctr" defTabSz="914400"/>
            <a:r>
              <a:rPr lang="en-GB" sz="850" dirty="0">
                <a:solidFill>
                  <a:schemeClr val="tx1"/>
                </a:solidFill>
                <a:latin typeface="Montserrat"/>
              </a:rPr>
              <a:t>2285 Site Customers</a:t>
            </a:r>
            <a:endParaRPr lang="en-GB" sz="850" dirty="0">
              <a:solidFill>
                <a:schemeClr val="tx1"/>
              </a:solidFill>
              <a:latin typeface="Montserrat"/>
            </a:endParaRPr>
          </a:p>
        </p:txBody>
      </p:sp>
      <p:graphicFrame>
        <p:nvGraphicFramePr>
          <p:cNvPr id="0" name=""/>
          <p:cNvGraphicFramePr/>
          <p:nvPr/>
        </p:nvGraphicFramePr>
        <p:xfrm rot="0">
          <a:off x="0" y="0"/>
          <a:ext cx="0" cy="0"/>
        </p:xfrm>
        <a:graphic>
          <a:graphicData uri="http://schemas.openxmlformats.org/drawingml/2006/chart">
            <c:chart xmlns:r="http://schemas.openxmlformats.org/officeDocument/2006/relationships" xmlns:c="http://schemas.openxmlformats.org/drawingml/2006/chart" r:id="rId34"/>
          </a:graphicData>
        </a:graphic>
      </p:graphicFrame>
      <p:graphicFrame>
        <p:nvGraphicFramePr>
          <p:cNvPr id="0" name=""/>
          <p:cNvGraphicFramePr/>
          <p:nvPr/>
        </p:nvGraphicFramePr>
        <p:xfrm rot="0">
          <a:off x="0" y="0"/>
          <a:ext cx="0" cy="0"/>
        </p:xfrm>
        <a:graphic>
          <a:graphicData uri="http://schemas.openxmlformats.org/drawingml/2006/chart">
            <c:chart xmlns:r="http://schemas.openxmlformats.org/officeDocument/2006/relationships" xmlns:c="http://schemas.openxmlformats.org/drawingml/2006/chart" r:id="rId35"/>
          </a:graphicData>
        </a:graphic>
      </p:graphicFrame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Graphic 5"/>
          <p:cNvPicPr>
            <a:picLocks noChangeAspect="1"/>
          </p:cNvPicPr>
          <p:nvPr/>
        </p:nvPicPr>
        <p:blipFill>
          <a:blip r:embed="rId4">
            <a:lum/>
            <a:extLst>
              <a:ext uri="{28A0092B-C50C-407E-A947-70E740481C1C}">
                <a14:useLocalDpi xmlns:a14="http://schemas.microsoft.com/office/drawing/2016/SVG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>
            <a:fillRect/>
          </a:stretch>
        </p:blipFill>
        <p:spPr>
          <a:xfrm>
            <a:off x="7292671" y="1614831"/>
            <a:ext cx="4483693" cy="1883452"/>
          </a:xfrm>
          <a:prstGeom prst="rect">
            <a:avLst/>
          </a:prstGeom>
          <a:ln>
            <a:headEnd type="none"/>
            <a:tailEnd type="none"/>
          </a:ln>
        </p:spPr>
      </p:pic>
      <p:graphicFrame>
        <p:nvGraphicFramePr>
          <p:cNvPr id="9" name="ComparisonChart"/>
          <p:cNvGraphicFramePr/>
          <p:nvPr/>
        </p:nvGraphicFramePr>
        <p:xfrm>
          <a:off x="221673" y="3176795"/>
          <a:ext cx="10853677" cy="3328576"/>
        </p:xfrm>
        <a:graphic>
          <a:graphicData uri="http://schemas.openxmlformats.org/drawingml/2006/chart">
            <c:chart xmlns:r="http://schemas.openxmlformats.org/officeDocument/2006/relationships" xmlns:c="http://schemas.openxmlformats.org/drawingml/2006/chart" r:id="rId18"/>
          </a:graphicData>
        </a:graphic>
      </p:graphicFrame>
      <p:graphicFrame>
        <p:nvGraphicFramePr>
          <p:cNvPr id="8" name="DifferenceChart"/>
          <p:cNvGraphicFramePr/>
          <p:nvPr/>
        </p:nvGraphicFramePr>
        <p:xfrm>
          <a:off x="221673" y="1614831"/>
          <a:ext cx="10853677" cy="1561964"/>
        </p:xfrm>
        <a:graphic>
          <a:graphicData uri="http://schemas.openxmlformats.org/drawingml/2006/chart">
            <c:chart xmlns:r="http://schemas.openxmlformats.org/officeDocument/2006/relationships" xmlns:c="http://schemas.openxmlformats.org/drawingml/2006/chart" r:id="rId19"/>
          </a:graphicData>
        </a:graphic>
      </p:graphicFrame>
      <p:pic>
        <p:nvPicPr>
          <p:cNvPr id="7" name="Graphic 6"/>
          <p:cNvPicPr>
            <a:picLocks noChangeAspect="1"/>
          </p:cNvPicPr>
          <p:nvPr/>
        </p:nvPicPr>
        <p:blipFill>
          <a:blip r:embed="rId20">
            <a:lum/>
            <a:extLst>
              <a:ext uri="{28A0092B-C50C-407E-A947-70E740481C1C}">
                <a14:useLocalDpi xmlns:a14="http://schemas.microsoft.com/office/drawing/2016/SVG/main" val="0"/>
              </a:ext>
              <a:ext uri="{96DAC541-7B7A-43D3-8B79-37D633B846F1}">
                <asvg:svgBlip xmlns:asvg="http://schemas.microsoft.com/office/drawing/2016/SVG/main" r:embed="rId21"/>
              </a:ext>
            </a:extLst>
          </a:blip>
          <a:srcRect/>
          <a:stretch>
            <a:fillRect/>
          </a:stretch>
        </p:blipFill>
        <p:spPr>
          <a:xfrm>
            <a:off x="11439096" y="6204295"/>
            <a:ext cx="559459" cy="23501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4" name="ReportDescription"/>
          <p:cNvSpPr>
            <a:spLocks/>
          </p:cNvSpPr>
          <p:nvPr/>
        </p:nvSpPr>
        <p:spPr>
          <a:xfrm>
            <a:off x="3238499" y="1173576"/>
            <a:ext cx="8760056" cy="302387"/>
          </a:xfrm>
          <a:prstGeom prst="rect">
            <a:avLst/>
          </a:prstGeom>
          <a:solidFill>
            <a:schemeClr val="bg1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wrap="square"/>
          <a:lstStyle/>
          <a:p>
            <a:pPr algn="ctr" defTabSz="914400"/>
            <a:r>
              <a:rPr lang="en-GB" sz="900" dirty="0">
                <a:solidFill>
                  <a:schemeClr val="bg2">
                    <a:lumMod val="25000"/>
                  </a:schemeClr>
                </a:solidFill>
                <a:latin typeface="Montserrat"/>
              </a:rPr>
              <a:t>% of spend for Red Lion Bakewell DE451BT and 338 Chains in 1 Miles from 29/01/2025 - 21/01/2026 split by Affluence</a:t>
            </a:r>
            <a:endParaRPr lang="en-GB" sz="900" dirty="0">
              <a:solidFill>
                <a:schemeClr val="bg2">
                  <a:lumMod val="25000"/>
                </a:schemeClr>
              </a:solidFill>
              <a:latin typeface="Montserrat"/>
            </a:endParaRPr>
          </a:p>
        </p:txBody>
      </p:sp>
      <p:sp>
        <p:nvSpPr>
          <p:cNvPr id="25" name="Header"/>
          <p:cNvSpPr>
            <a:spLocks/>
          </p:cNvSpPr>
          <p:nvPr/>
        </p:nvSpPr>
        <p:spPr>
          <a:xfrm>
            <a:off x="-8965" y="168"/>
            <a:ext cx="12200965" cy="751270"/>
          </a:xfrm>
          <a:prstGeom prst="rect">
            <a:avLst/>
          </a:prstGeom>
          <a:solidFill>
            <a:srgbClr val="3A454F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wrap="square"/>
          <a:lstStyle/>
          <a:p>
            <a:pPr algn="ctr" defTabSz="914400"/>
            <a:endParaRPr lang="en-GB" sz="1400" dirty="0">
              <a:latin typeface="Montserrat"/>
            </a:endParaRPr>
          </a:p>
        </p:txBody>
      </p:sp>
      <p:sp>
        <p:nvSpPr>
          <p:cNvPr id="26" name="Rectangle 25"/>
          <p:cNvSpPr>
            <a:spLocks/>
          </p:cNvSpPr>
          <p:nvPr/>
        </p:nvSpPr>
        <p:spPr>
          <a:xfrm>
            <a:off x="-8966" y="739934"/>
            <a:ext cx="838565" cy="497878"/>
          </a:xfrm>
          <a:prstGeom prst="rect">
            <a:avLst/>
          </a:prstGeom>
          <a:solidFill>
            <a:srgbClr val="3A454F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wrap="square"/>
          <a:lstStyle/>
          <a:p>
            <a:pPr algn="ctr" defTabSz="914400"/>
            <a:endParaRPr lang="en-GB" dirty="0"/>
          </a:p>
        </p:txBody>
      </p:sp>
      <p:sp>
        <p:nvSpPr>
          <p:cNvPr id="27" name="ReportHeader"/>
          <p:cNvSpPr>
            <a:spLocks/>
          </p:cNvSpPr>
          <p:nvPr/>
        </p:nvSpPr>
        <p:spPr>
          <a:xfrm>
            <a:off x="3238498" y="807671"/>
            <a:ext cx="8760057" cy="365962"/>
          </a:xfrm>
          <a:prstGeom prst="rect">
            <a:avLst/>
          </a:prstGeom>
          <a:solidFill>
            <a:schemeClr val="bg1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wrap="square"/>
          <a:lstStyle/>
          <a:p>
            <a:pPr algn="ctr" defTabSz="914400"/>
            <a:r>
              <a:rPr lang="en-GB" sz="1000" dirty="0">
                <a:solidFill>
                  <a:schemeClr val="bg2">
                    <a:lumMod val="25000"/>
                  </a:schemeClr>
                </a:solidFill>
                <a:latin typeface="Montserrat"/>
              </a:rPr>
              <a:t>How does the affluence of customers who visit Red Lion Bakewell DE451BT compare versus its competitors?</a:t>
            </a:r>
            <a:endParaRPr lang="en-GB" sz="1000" dirty="0">
              <a:solidFill>
                <a:schemeClr val="bg2">
                  <a:lumMod val="25000"/>
                </a:schemeClr>
              </a:solidFill>
              <a:latin typeface="Montserrat"/>
            </a:endParaRPr>
          </a:p>
        </p:txBody>
      </p:sp>
      <p:sp>
        <p:nvSpPr>
          <p:cNvPr id="28" name="SubHeader"/>
          <p:cNvSpPr>
            <a:spLocks/>
          </p:cNvSpPr>
          <p:nvPr/>
        </p:nvSpPr>
        <p:spPr>
          <a:xfrm>
            <a:off x="488839" y="739934"/>
            <a:ext cx="2749661" cy="497878"/>
          </a:xfrm>
          <a:prstGeom prst="parallelogram">
            <a:avLst>
              <a:gd name="adj" fmla="val 54111"/>
            </a:avLst>
          </a:prstGeom>
          <a:solidFill>
            <a:srgbClr val="3A454F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anchor="t" wrap="square"/>
          <a:lstStyle/>
          <a:p>
            <a:pPr defTabSz="914400"/>
            <a:r>
              <a:rPr lang="en-GB" sz="1100" dirty="0">
                <a:latin typeface="Montserrat"/>
              </a:rPr>
              <a:t>Affluence</a:t>
            </a:r>
          </a:p>
        </p:txBody>
      </p:sp>
      <p:pic>
        <p:nvPicPr>
          <p:cNvPr id="29" name="Graphic 28"/>
          <p:cNvPicPr>
            <a:picLocks noChangeAspect="1"/>
          </p:cNvPicPr>
          <p:nvPr/>
        </p:nvPicPr>
        <p:blipFill>
          <a:blip r:embed="rId22">
            <a:lum/>
            <a:extLst>
              <a:ext uri="{28A0092B-C50C-407E-A947-70E740481C1C}">
                <a14:useLocalDpi xmlns:a14="http://schemas.microsoft.com/office/drawing/2016/SVG/main" val="0"/>
              </a:ext>
              <a:ext uri="{96DAC541-7B7A-43D3-8B79-37D633B846F1}">
                <asvg:svgBlip xmlns:asvg="http://schemas.microsoft.com/office/drawing/2016/SVG/main" r:embed="rId23"/>
              </a:ext>
            </a:extLst>
          </a:blip>
          <a:srcRect/>
          <a:stretch>
            <a:fillRect/>
          </a:stretch>
        </p:blipFill>
        <p:spPr>
          <a:xfrm>
            <a:off x="209043" y="215718"/>
            <a:ext cx="908910" cy="353465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30" name="Rectangle 29"/>
          <p:cNvSpPr>
            <a:spLocks/>
          </p:cNvSpPr>
          <p:nvPr/>
        </p:nvSpPr>
        <p:spPr>
          <a:xfrm>
            <a:off x="216914" y="253920"/>
            <a:ext cx="783762" cy="270940"/>
          </a:xfrm>
          <a:prstGeom prst="rect">
            <a:avLst/>
          </a:prstGeom>
          <a:noFill/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wrap="square"/>
          <a:lstStyle/>
          <a:p>
            <a:pPr algn="ctr" defTabSz="914400"/>
            <a:r>
              <a:rPr lang="en-GB" sz="850" spc="20" dirty="0">
                <a:latin typeface="Montserrat"/>
              </a:rPr>
              <a:t>Site </a:t>
            </a:r>
            <a:r>
              <a:rPr lang="en-GB" sz="850" spc="20" kern="800" dirty="0">
                <a:latin typeface="Montserrat"/>
              </a:rPr>
              <a:t>Intel</a:t>
            </a:r>
          </a:p>
        </p:txBody>
      </p:sp>
      <p:pic>
        <p:nvPicPr>
          <p:cNvPr id="31" name="Graphic 30"/>
          <p:cNvPicPr>
            <a:picLocks noChangeAspect="1"/>
          </p:cNvPicPr>
          <p:nvPr/>
        </p:nvPicPr>
        <p:blipFill>
          <a:blip r:embed="rId24">
            <a:lum/>
            <a:extLst>
              <a:ext uri="{28A0092B-C50C-407E-A947-70E740481C1C}">
                <a14:useLocalDpi xmlns:a14="http://schemas.microsoft.com/office/drawing/2016/SVG/main" val="0"/>
              </a:ext>
              <a:ext uri="{96DAC541-7B7A-43D3-8B79-37D633B846F1}">
                <asvg:svgBlip xmlns:asvg="http://schemas.microsoft.com/office/drawing/2016/SVG/main" r:embed="rId25"/>
              </a:ext>
            </a:extLst>
          </a:blip>
          <a:srcRect/>
          <a:stretch>
            <a:fillRect/>
          </a:stretch>
        </p:blipFill>
        <p:spPr>
          <a:xfrm rot="10800000">
            <a:off x="1015089" y="215718"/>
            <a:ext cx="908910" cy="353465"/>
          </a:xfrm>
          <a:prstGeom prst="rect">
            <a:avLst/>
          </a:prstGeom>
          <a:ln>
            <a:headEnd type="none"/>
            <a:tailEnd type="none"/>
          </a:ln>
        </p:spPr>
      </p:pic>
      <p:pic>
        <p:nvPicPr>
          <p:cNvPr id="33" name="Graphic 32"/>
          <p:cNvPicPr>
            <a:picLocks noChangeAspect="1"/>
          </p:cNvPicPr>
          <p:nvPr/>
        </p:nvPicPr>
        <p:blipFill>
          <a:blip r:embed="rId26">
            <a:lum/>
            <a:extLst>
              <a:ext uri="{28A0092B-C50C-407E-A947-70E740481C1C}">
                <a14:useLocalDpi xmlns:a14="http://schemas.microsoft.com/office/drawing/2016/SVG/main" val="0"/>
              </a:ext>
              <a:ext uri="{96DAC541-7B7A-43D3-8B79-37D633B846F1}">
                <asvg:svgBlip xmlns:asvg="http://schemas.microsoft.com/office/drawing/2016/SVG/main" r:embed="rId27"/>
              </a:ext>
            </a:extLst>
          </a:blip>
          <a:srcRect/>
          <a:stretch>
            <a:fillRect/>
          </a:stretch>
        </p:blipFill>
        <p:spPr>
          <a:xfrm>
            <a:off x="11427055" y="212020"/>
            <a:ext cx="571500" cy="352425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34" name="Radius"/>
          <p:cNvSpPr>
            <a:spLocks/>
          </p:cNvSpPr>
          <p:nvPr/>
        </p:nvSpPr>
        <p:spPr>
          <a:xfrm>
            <a:off x="7642381" y="209428"/>
            <a:ext cx="1143727" cy="346966"/>
          </a:xfrm>
          <a:prstGeom prst="parallelogram">
            <a:avLst>
              <a:gd name="adj" fmla="val 47603"/>
            </a:avLst>
          </a:prstGeom>
          <a:solidFill>
            <a:srgbClr val="2EADE4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54000" anchor="ctr" wrap="none"/>
          <a:lstStyle/>
          <a:p>
            <a:pPr algn="ctr" defTabSz="914400"/>
            <a:r>
              <a:rPr lang="en-GB" sz="900" dirty="0">
                <a:latin typeface="Montserrat"/>
              </a:rPr>
              <a:t>1 Miles</a:t>
            </a:r>
          </a:p>
        </p:txBody>
      </p:sp>
      <p:pic>
        <p:nvPicPr>
          <p:cNvPr id="35" name="Graphic 34"/>
          <p:cNvPicPr>
            <a:picLocks noChangeAspect="1"/>
          </p:cNvPicPr>
          <p:nvPr/>
        </p:nvPicPr>
        <p:blipFill>
          <a:blip r:embed="rId28">
            <a:lum/>
            <a:extLst>
              <a:ext uri="{28A0092B-C50C-407E-A947-70E740481C1C}">
                <a14:useLocalDpi xmlns:a14="http://schemas.microsoft.com/office/drawing/2016/SVG/main" val="0"/>
              </a:ext>
              <a:ext uri="{96DAC541-7B7A-43D3-8B79-37D633B846F1}">
                <asvg:svgBlip xmlns:asvg="http://schemas.microsoft.com/office/drawing/2016/SVG/main" r:embed="rId29"/>
              </a:ext>
            </a:extLst>
          </a:blip>
          <a:srcRect/>
          <a:stretch>
            <a:fillRect/>
          </a:stretch>
        </p:blipFill>
        <p:spPr>
          <a:xfrm>
            <a:off x="5959533" y="174526"/>
            <a:ext cx="474606" cy="304492"/>
          </a:xfrm>
          <a:prstGeom prst="rect">
            <a:avLst/>
          </a:prstGeom>
          <a:ln>
            <a:headEnd type="none"/>
            <a:tailEnd type="none"/>
          </a:ln>
        </p:spPr>
      </p:pic>
      <p:pic>
        <p:nvPicPr>
          <p:cNvPr id="36" name="Graphic 35"/>
          <p:cNvPicPr>
            <a:picLocks noChangeAspect="1"/>
          </p:cNvPicPr>
          <p:nvPr/>
        </p:nvPicPr>
        <p:blipFill>
          <a:blip r:embed="rId30">
            <a:lum/>
            <a:extLst>
              <a:ext uri="{28A0092B-C50C-407E-A947-70E740481C1C}">
                <a14:useLocalDpi xmlns:a14="http://schemas.microsoft.com/office/drawing/2016/SVG/main" val="0"/>
              </a:ext>
              <a:ext uri="{96DAC541-7B7A-43D3-8B79-37D633B846F1}">
                <asvg:svgBlip xmlns:asvg="http://schemas.microsoft.com/office/drawing/2016/SVG/main" r:embed="rId31"/>
              </a:ext>
            </a:extLst>
          </a:blip>
          <a:srcRect/>
          <a:stretch>
            <a:fillRect/>
          </a:stretch>
        </p:blipFill>
        <p:spPr>
          <a:xfrm>
            <a:off x="300137" y="760427"/>
            <a:ext cx="278402" cy="2784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37" name="Chains"/>
          <p:cNvSpPr>
            <a:spLocks/>
          </p:cNvSpPr>
          <p:nvPr/>
        </p:nvSpPr>
        <p:spPr>
          <a:xfrm>
            <a:off x="8695793" y="212019"/>
            <a:ext cx="1283473" cy="349835"/>
          </a:xfrm>
          <a:prstGeom prst="parallelogram">
            <a:avLst>
              <a:gd name="adj" fmla="val 47603"/>
            </a:avLst>
          </a:prstGeom>
          <a:solidFill>
            <a:srgbClr val="2EADE4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54000" anchor="ctr" wrap="none"/>
          <a:lstStyle/>
          <a:p>
            <a:pPr algn="ctr" defTabSz="914400"/>
            <a:r>
              <a:rPr lang="en-GB" sz="900" dirty="0">
                <a:latin typeface="Montserrat"/>
              </a:rPr>
              <a:t>338 Chains</a:t>
            </a:r>
          </a:p>
        </p:txBody>
      </p:sp>
      <p:sp>
        <p:nvSpPr>
          <p:cNvPr id="38" name="DateRange"/>
          <p:cNvSpPr>
            <a:spLocks/>
          </p:cNvSpPr>
          <p:nvPr/>
        </p:nvSpPr>
        <p:spPr>
          <a:xfrm>
            <a:off x="9887119" y="212020"/>
            <a:ext cx="1891883" cy="352425"/>
          </a:xfrm>
          <a:prstGeom prst="parallelogram">
            <a:avLst>
              <a:gd name="adj" fmla="val 47603"/>
            </a:avLst>
          </a:prstGeom>
          <a:solidFill>
            <a:srgbClr val="2EADE4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54000" anchor="ctr" wrap="none"/>
          <a:lstStyle/>
          <a:p>
            <a:pPr defTabSz="914400"/>
            <a:r>
              <a:rPr lang="en-GB" sz="900" dirty="0">
                <a:latin typeface="Montserrat"/>
              </a:rPr>
              <a:t>29/01/2025 - 21/01/2026</a:t>
            </a:r>
          </a:p>
        </p:txBody>
      </p:sp>
      <p:pic>
        <p:nvPicPr>
          <p:cNvPr id="39" name="Graphic 38"/>
          <p:cNvPicPr>
            <a:picLocks noChangeAspect="1"/>
          </p:cNvPicPr>
          <p:nvPr/>
        </p:nvPicPr>
        <p:blipFill>
          <a:blip r:embed="rId32">
            <a:lum/>
            <a:extLst>
              <a:ext uri="{28A0092B-C50C-407E-A947-70E740481C1C}">
                <a14:useLocalDpi xmlns:a14="http://schemas.microsoft.com/office/drawing/2016/SVG/main" val="0"/>
              </a:ext>
              <a:ext uri="{96DAC541-7B7A-43D3-8B79-37D633B846F1}">
                <asvg:svgBlip xmlns:asvg="http://schemas.microsoft.com/office/drawing/2016/SVG/main" r:embed="rId33"/>
              </a:ext>
            </a:extLst>
          </a:blip>
          <a:srcRect/>
          <a:stretch>
            <a:fillRect/>
          </a:stretch>
        </p:blipFill>
        <p:spPr>
          <a:xfrm>
            <a:off x="11728267" y="314336"/>
            <a:ext cx="123825" cy="13335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VenueName"/>
          <p:cNvSpPr>
            <a:spLocks/>
          </p:cNvSpPr>
          <p:nvPr/>
        </p:nvSpPr>
        <p:spPr>
          <a:xfrm>
            <a:off x="1192682" y="220269"/>
            <a:ext cx="2222500" cy="348914"/>
          </a:xfrm>
          <a:prstGeom prst="rect">
            <a:avLst/>
          </a:prstGeom>
          <a:solidFill>
            <a:srgbClr val="2EADE4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97200" rIns="90000" bIns="118800" anchor="ctr" wrap="none">
            <a:spAutoFit/>
          </a:bodyPr>
          <a:lstStyle/>
          <a:p>
            <a:pPr defTabSz="914400"/>
            <a:r>
              <a:rPr lang="en-GB" sz="850" dirty="0">
                <a:latin typeface="Montserrat"/>
              </a:rPr>
              <a:t>Red Lion Bakewell DE451BT</a:t>
            </a:r>
          </a:p>
        </p:txBody>
      </p:sp>
      <p:sp>
        <p:nvSpPr>
          <p:cNvPr id="3" name="FooterStart"/>
          <p:cNvSpPr>
            <a:spLocks/>
          </p:cNvSpPr>
          <p:nvPr/>
        </p:nvSpPr>
        <p:spPr>
          <a:xfrm>
            <a:off x="0" y="6604080"/>
            <a:ext cx="12192000" cy="254069"/>
          </a:xfrm>
          <a:prstGeom prst="parallelogram">
            <a:avLst>
              <a:gd name="adj" fmla="val 0"/>
            </a:avLst>
          </a:prstGeom>
          <a:solidFill>
            <a:srgbClr val="E7E6E6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54000" anchor="ctr" wrap="none"/>
          <a:lstStyle/>
          <a:p>
            <a:pPr algn="ctr" defTabSz="914400"/>
            <a:endParaRPr lang="en-GB" sz="900" dirty="0">
              <a:latin typeface="Montserrat"/>
            </a:endParaRPr>
          </a:p>
        </p:txBody>
      </p:sp>
      <p:sp>
        <p:nvSpPr>
          <p:cNvPr id="4" name="FooterInfo3"/>
          <p:cNvSpPr>
            <a:spLocks/>
          </p:cNvSpPr>
          <p:nvPr/>
        </p:nvSpPr>
        <p:spPr>
          <a:xfrm>
            <a:off x="8185608" y="6623021"/>
            <a:ext cx="4006392" cy="231018"/>
          </a:xfrm>
          <a:prstGeom prst="parallelogram">
            <a:avLst>
              <a:gd name="adj" fmla="val 47603"/>
            </a:avLst>
          </a:prstGeom>
          <a:solidFill>
            <a:srgbClr val="E7E6E6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54000" anchor="ctr" wrap="none"/>
          <a:lstStyle/>
          <a:p>
            <a:pPr algn="ctr" defTabSz="914400"/>
            <a:r>
              <a:rPr lang="en-GB" sz="850" dirty="0">
                <a:solidFill>
                  <a:schemeClr val="tx1"/>
                </a:solidFill>
                <a:latin typeface="Montserrat"/>
              </a:rPr>
              <a:t>36738 Competitor Customers</a:t>
            </a:r>
            <a:endParaRPr lang="en-GB" sz="850" dirty="0">
              <a:solidFill>
                <a:schemeClr val="tx1"/>
              </a:solidFill>
              <a:latin typeface="Montserrat"/>
            </a:endParaRPr>
          </a:p>
        </p:txBody>
      </p:sp>
      <p:sp>
        <p:nvSpPr>
          <p:cNvPr id="5" name="FooterInfo2"/>
          <p:cNvSpPr>
            <a:spLocks/>
          </p:cNvSpPr>
          <p:nvPr/>
        </p:nvSpPr>
        <p:spPr>
          <a:xfrm>
            <a:off x="4091236" y="6623021"/>
            <a:ext cx="4006392" cy="231018"/>
          </a:xfrm>
          <a:prstGeom prst="parallelogram">
            <a:avLst>
              <a:gd name="adj" fmla="val 47603"/>
            </a:avLst>
          </a:prstGeom>
          <a:solidFill>
            <a:srgbClr val="E7E6E6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54000" anchor="ctr" wrap="none"/>
          <a:lstStyle/>
          <a:p>
            <a:pPr algn="ctr" defTabSz="914400"/>
            <a:r>
              <a:rPr lang="en-GB" sz="850" dirty="0">
                <a:solidFill>
                  <a:schemeClr val="tx1"/>
                </a:solidFill>
                <a:latin typeface="Montserrat"/>
              </a:rPr>
              <a:t>64 Competitors</a:t>
            </a:r>
            <a:endParaRPr lang="en-GB" sz="850" dirty="0">
              <a:solidFill>
                <a:schemeClr val="tx1"/>
              </a:solidFill>
              <a:latin typeface="Montserrat"/>
            </a:endParaRPr>
          </a:p>
        </p:txBody>
      </p:sp>
      <p:sp>
        <p:nvSpPr>
          <p:cNvPr id="11" name="FooterInfo1"/>
          <p:cNvSpPr>
            <a:spLocks/>
          </p:cNvSpPr>
          <p:nvPr/>
        </p:nvSpPr>
        <p:spPr>
          <a:xfrm>
            <a:off x="-8967" y="6619343"/>
            <a:ext cx="4015359" cy="231018"/>
          </a:xfrm>
          <a:prstGeom prst="parallelogram">
            <a:avLst>
              <a:gd name="adj" fmla="val 47603"/>
            </a:avLst>
          </a:prstGeom>
          <a:solidFill>
            <a:srgbClr val="E7E6E6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54000" anchor="ctr" wrap="none"/>
          <a:lstStyle/>
          <a:p>
            <a:pPr algn="ctr" defTabSz="914400"/>
            <a:r>
              <a:rPr lang="en-GB" sz="850" dirty="0">
                <a:solidFill>
                  <a:schemeClr val="tx1"/>
                </a:solidFill>
                <a:latin typeface="Montserrat"/>
              </a:rPr>
              <a:t>2142 Site Customers</a:t>
            </a:r>
            <a:endParaRPr lang="en-GB" sz="850" dirty="0">
              <a:solidFill>
                <a:schemeClr val="tx1"/>
              </a:solidFill>
              <a:latin typeface="Montserrat"/>
            </a:endParaRPr>
          </a:p>
        </p:txBody>
      </p:sp>
      <p:graphicFrame>
        <p:nvGraphicFramePr>
          <p:cNvPr id="0" name=""/>
          <p:cNvGraphicFramePr/>
          <p:nvPr/>
        </p:nvGraphicFramePr>
        <p:xfrm rot="0">
          <a:off x="0" y="0"/>
          <a:ext cx="0" cy="0"/>
        </p:xfrm>
        <a:graphic>
          <a:graphicData uri="http://schemas.openxmlformats.org/drawingml/2006/chart">
            <c:chart xmlns:r="http://schemas.openxmlformats.org/officeDocument/2006/relationships" xmlns:c="http://schemas.openxmlformats.org/drawingml/2006/chart" r:id="rId34"/>
          </a:graphicData>
        </a:graphic>
      </p:graphicFrame>
      <p:graphicFrame>
        <p:nvGraphicFramePr>
          <p:cNvPr id="0" name=""/>
          <p:cNvGraphicFramePr/>
          <p:nvPr/>
        </p:nvGraphicFramePr>
        <p:xfrm rot="0">
          <a:off x="0" y="0"/>
          <a:ext cx="0" cy="0"/>
        </p:xfrm>
        <a:graphic>
          <a:graphicData uri="http://schemas.openxmlformats.org/drawingml/2006/chart">
            <c:chart xmlns:r="http://schemas.openxmlformats.org/officeDocument/2006/relationships" xmlns:c="http://schemas.openxmlformats.org/drawingml/2006/chart" r:id="rId35"/>
          </a:graphicData>
        </a:graphic>
      </p:graphicFrame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Graphic 5"/>
          <p:cNvPicPr>
            <a:picLocks noChangeAspect="1"/>
          </p:cNvPicPr>
          <p:nvPr/>
        </p:nvPicPr>
        <p:blipFill>
          <a:blip r:embed="rId4">
            <a:lum/>
            <a:extLst>
              <a:ext uri="{28A0092B-C50C-407E-A947-70E740481C1C}">
                <a14:useLocalDpi xmlns:a14="http://schemas.microsoft.com/office/drawing/2016/SVG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>
            <a:fillRect/>
          </a:stretch>
        </p:blipFill>
        <p:spPr>
          <a:xfrm>
            <a:off x="7292671" y="1614831"/>
            <a:ext cx="4483693" cy="1883452"/>
          </a:xfrm>
          <a:prstGeom prst="rect">
            <a:avLst/>
          </a:prstGeom>
          <a:ln>
            <a:headEnd type="none"/>
            <a:tailEnd type="none"/>
          </a:ln>
        </p:spPr>
      </p:pic>
      <p:graphicFrame>
        <p:nvGraphicFramePr>
          <p:cNvPr id="9" name="ComparisonChart"/>
          <p:cNvGraphicFramePr/>
          <p:nvPr/>
        </p:nvGraphicFramePr>
        <p:xfrm>
          <a:off x="221673" y="3176795"/>
          <a:ext cx="10853677" cy="3328576"/>
        </p:xfrm>
        <a:graphic>
          <a:graphicData uri="http://schemas.openxmlformats.org/drawingml/2006/chart">
            <c:chart xmlns:r="http://schemas.openxmlformats.org/officeDocument/2006/relationships" xmlns:c="http://schemas.openxmlformats.org/drawingml/2006/chart" r:id="rId18"/>
          </a:graphicData>
        </a:graphic>
      </p:graphicFrame>
      <p:graphicFrame>
        <p:nvGraphicFramePr>
          <p:cNvPr id="8" name="DifferenceChart"/>
          <p:cNvGraphicFramePr/>
          <p:nvPr/>
        </p:nvGraphicFramePr>
        <p:xfrm>
          <a:off x="221673" y="1614831"/>
          <a:ext cx="10853677" cy="1561964"/>
        </p:xfrm>
        <a:graphic>
          <a:graphicData uri="http://schemas.openxmlformats.org/drawingml/2006/chart">
            <c:chart xmlns:r="http://schemas.openxmlformats.org/officeDocument/2006/relationships" xmlns:c="http://schemas.openxmlformats.org/drawingml/2006/chart" r:id="rId19"/>
          </a:graphicData>
        </a:graphic>
      </p:graphicFrame>
      <p:pic>
        <p:nvPicPr>
          <p:cNvPr id="7" name="Graphic 6"/>
          <p:cNvPicPr>
            <a:picLocks noChangeAspect="1"/>
          </p:cNvPicPr>
          <p:nvPr/>
        </p:nvPicPr>
        <p:blipFill>
          <a:blip r:embed="rId20">
            <a:lum/>
            <a:extLst>
              <a:ext uri="{28A0092B-C50C-407E-A947-70E740481C1C}">
                <a14:useLocalDpi xmlns:a14="http://schemas.microsoft.com/office/drawing/2016/SVG/main" val="0"/>
              </a:ext>
              <a:ext uri="{96DAC541-7B7A-43D3-8B79-37D633B846F1}">
                <asvg:svgBlip xmlns:asvg="http://schemas.microsoft.com/office/drawing/2016/SVG/main" r:embed="rId21"/>
              </a:ext>
            </a:extLst>
          </a:blip>
          <a:srcRect/>
          <a:stretch>
            <a:fillRect/>
          </a:stretch>
        </p:blipFill>
        <p:spPr>
          <a:xfrm>
            <a:off x="11439096" y="6204295"/>
            <a:ext cx="559459" cy="23501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4" name="ReportDescription"/>
          <p:cNvSpPr>
            <a:spLocks/>
          </p:cNvSpPr>
          <p:nvPr/>
        </p:nvSpPr>
        <p:spPr>
          <a:xfrm>
            <a:off x="3238499" y="1173576"/>
            <a:ext cx="8760056" cy="302387"/>
          </a:xfrm>
          <a:prstGeom prst="rect">
            <a:avLst/>
          </a:prstGeom>
          <a:solidFill>
            <a:schemeClr val="bg1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wrap="square"/>
          <a:lstStyle/>
          <a:p>
            <a:pPr algn="ctr" defTabSz="914400"/>
            <a:r>
              <a:rPr lang="en-GB" sz="900" dirty="0">
                <a:solidFill>
                  <a:schemeClr val="bg2">
                    <a:lumMod val="25000"/>
                  </a:schemeClr>
                </a:solidFill>
                <a:latin typeface="Montserrat"/>
              </a:rPr>
              <a:t>% of spend for Red Lion Bakewell DE451BT and 338 Chains in 1 Miles from 29/01/2025 - 21/01/2026 split by Gender</a:t>
            </a:r>
            <a:endParaRPr lang="en-GB" sz="900" dirty="0">
              <a:solidFill>
                <a:schemeClr val="bg2">
                  <a:lumMod val="25000"/>
                </a:schemeClr>
              </a:solidFill>
              <a:latin typeface="Montserrat"/>
            </a:endParaRPr>
          </a:p>
        </p:txBody>
      </p:sp>
      <p:sp>
        <p:nvSpPr>
          <p:cNvPr id="25" name="Header"/>
          <p:cNvSpPr>
            <a:spLocks/>
          </p:cNvSpPr>
          <p:nvPr/>
        </p:nvSpPr>
        <p:spPr>
          <a:xfrm>
            <a:off x="-8965" y="168"/>
            <a:ext cx="12200965" cy="751270"/>
          </a:xfrm>
          <a:prstGeom prst="rect">
            <a:avLst/>
          </a:prstGeom>
          <a:solidFill>
            <a:srgbClr val="3A454F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wrap="square"/>
          <a:lstStyle/>
          <a:p>
            <a:pPr algn="ctr" defTabSz="914400"/>
            <a:endParaRPr lang="en-GB" sz="1400" dirty="0">
              <a:latin typeface="Montserrat"/>
            </a:endParaRPr>
          </a:p>
        </p:txBody>
      </p:sp>
      <p:sp>
        <p:nvSpPr>
          <p:cNvPr id="26" name="Rectangle 25"/>
          <p:cNvSpPr>
            <a:spLocks/>
          </p:cNvSpPr>
          <p:nvPr/>
        </p:nvSpPr>
        <p:spPr>
          <a:xfrm>
            <a:off x="-8966" y="739934"/>
            <a:ext cx="838565" cy="497878"/>
          </a:xfrm>
          <a:prstGeom prst="rect">
            <a:avLst/>
          </a:prstGeom>
          <a:solidFill>
            <a:srgbClr val="3A454F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wrap="square"/>
          <a:lstStyle/>
          <a:p>
            <a:pPr algn="ctr" defTabSz="914400"/>
            <a:endParaRPr lang="en-GB" dirty="0"/>
          </a:p>
        </p:txBody>
      </p:sp>
      <p:sp>
        <p:nvSpPr>
          <p:cNvPr id="27" name="ReportHeader"/>
          <p:cNvSpPr>
            <a:spLocks/>
          </p:cNvSpPr>
          <p:nvPr/>
        </p:nvSpPr>
        <p:spPr>
          <a:xfrm>
            <a:off x="3238498" y="807671"/>
            <a:ext cx="8760057" cy="365962"/>
          </a:xfrm>
          <a:prstGeom prst="rect">
            <a:avLst/>
          </a:prstGeom>
          <a:solidFill>
            <a:schemeClr val="bg1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wrap="square"/>
          <a:lstStyle/>
          <a:p>
            <a:pPr algn="ctr" defTabSz="914400"/>
            <a:r>
              <a:rPr lang="en-GB" sz="1000" dirty="0">
                <a:solidFill>
                  <a:schemeClr val="bg2">
                    <a:lumMod val="25000"/>
                  </a:schemeClr>
                </a:solidFill>
                <a:latin typeface="Montserrat"/>
              </a:rPr>
              <a:t>How does the gender profile of customers who visit Red Lion Bakewell DE451BT compare versus its competitors?</a:t>
            </a:r>
            <a:endParaRPr lang="en-GB" sz="1000" dirty="0">
              <a:solidFill>
                <a:schemeClr val="bg2">
                  <a:lumMod val="25000"/>
                </a:schemeClr>
              </a:solidFill>
              <a:latin typeface="Montserrat"/>
            </a:endParaRPr>
          </a:p>
        </p:txBody>
      </p:sp>
      <p:sp>
        <p:nvSpPr>
          <p:cNvPr id="28" name="SubHeader"/>
          <p:cNvSpPr>
            <a:spLocks/>
          </p:cNvSpPr>
          <p:nvPr/>
        </p:nvSpPr>
        <p:spPr>
          <a:xfrm>
            <a:off x="488839" y="739934"/>
            <a:ext cx="2749661" cy="497878"/>
          </a:xfrm>
          <a:prstGeom prst="parallelogram">
            <a:avLst>
              <a:gd name="adj" fmla="val 54111"/>
            </a:avLst>
          </a:prstGeom>
          <a:solidFill>
            <a:srgbClr val="3A454F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anchor="t" wrap="square"/>
          <a:lstStyle/>
          <a:p>
            <a:pPr defTabSz="914400"/>
            <a:r>
              <a:rPr lang="en-GB" sz="1100" dirty="0">
                <a:latin typeface="Montserrat"/>
              </a:rPr>
              <a:t>Gender</a:t>
            </a:r>
          </a:p>
        </p:txBody>
      </p:sp>
      <p:pic>
        <p:nvPicPr>
          <p:cNvPr id="29" name="Graphic 28"/>
          <p:cNvPicPr>
            <a:picLocks noChangeAspect="1"/>
          </p:cNvPicPr>
          <p:nvPr/>
        </p:nvPicPr>
        <p:blipFill>
          <a:blip r:embed="rId22">
            <a:lum/>
            <a:extLst>
              <a:ext uri="{28A0092B-C50C-407E-A947-70E740481C1C}">
                <a14:useLocalDpi xmlns:a14="http://schemas.microsoft.com/office/drawing/2016/SVG/main" val="0"/>
              </a:ext>
              <a:ext uri="{96DAC541-7B7A-43D3-8B79-37D633B846F1}">
                <asvg:svgBlip xmlns:asvg="http://schemas.microsoft.com/office/drawing/2016/SVG/main" r:embed="rId23"/>
              </a:ext>
            </a:extLst>
          </a:blip>
          <a:srcRect/>
          <a:stretch>
            <a:fillRect/>
          </a:stretch>
        </p:blipFill>
        <p:spPr>
          <a:xfrm>
            <a:off x="209043" y="215718"/>
            <a:ext cx="908910" cy="353465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30" name="Rectangle 29"/>
          <p:cNvSpPr>
            <a:spLocks/>
          </p:cNvSpPr>
          <p:nvPr/>
        </p:nvSpPr>
        <p:spPr>
          <a:xfrm>
            <a:off x="216914" y="253920"/>
            <a:ext cx="783762" cy="270940"/>
          </a:xfrm>
          <a:prstGeom prst="rect">
            <a:avLst/>
          </a:prstGeom>
          <a:noFill/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wrap="square"/>
          <a:lstStyle/>
          <a:p>
            <a:pPr algn="ctr" defTabSz="914400"/>
            <a:r>
              <a:rPr lang="en-GB" sz="850" spc="20" dirty="0">
                <a:latin typeface="Montserrat"/>
              </a:rPr>
              <a:t>Site </a:t>
            </a:r>
            <a:r>
              <a:rPr lang="en-GB" sz="850" spc="20" kern="800" dirty="0">
                <a:latin typeface="Montserrat"/>
              </a:rPr>
              <a:t>Intel</a:t>
            </a:r>
          </a:p>
        </p:txBody>
      </p:sp>
      <p:pic>
        <p:nvPicPr>
          <p:cNvPr id="31" name="Graphic 30"/>
          <p:cNvPicPr>
            <a:picLocks noChangeAspect="1"/>
          </p:cNvPicPr>
          <p:nvPr/>
        </p:nvPicPr>
        <p:blipFill>
          <a:blip r:embed="rId24">
            <a:lum/>
            <a:extLst>
              <a:ext uri="{28A0092B-C50C-407E-A947-70E740481C1C}">
                <a14:useLocalDpi xmlns:a14="http://schemas.microsoft.com/office/drawing/2016/SVG/main" val="0"/>
              </a:ext>
              <a:ext uri="{96DAC541-7B7A-43D3-8B79-37D633B846F1}">
                <asvg:svgBlip xmlns:asvg="http://schemas.microsoft.com/office/drawing/2016/SVG/main" r:embed="rId25"/>
              </a:ext>
            </a:extLst>
          </a:blip>
          <a:srcRect/>
          <a:stretch>
            <a:fillRect/>
          </a:stretch>
        </p:blipFill>
        <p:spPr>
          <a:xfrm rot="10800000">
            <a:off x="1015089" y="215718"/>
            <a:ext cx="908910" cy="353465"/>
          </a:xfrm>
          <a:prstGeom prst="rect">
            <a:avLst/>
          </a:prstGeom>
          <a:ln>
            <a:headEnd type="none"/>
            <a:tailEnd type="none"/>
          </a:ln>
        </p:spPr>
      </p:pic>
      <p:pic>
        <p:nvPicPr>
          <p:cNvPr id="33" name="Graphic 32"/>
          <p:cNvPicPr>
            <a:picLocks noChangeAspect="1"/>
          </p:cNvPicPr>
          <p:nvPr/>
        </p:nvPicPr>
        <p:blipFill>
          <a:blip r:embed="rId26">
            <a:lum/>
            <a:extLst>
              <a:ext uri="{28A0092B-C50C-407E-A947-70E740481C1C}">
                <a14:useLocalDpi xmlns:a14="http://schemas.microsoft.com/office/drawing/2016/SVG/main" val="0"/>
              </a:ext>
              <a:ext uri="{96DAC541-7B7A-43D3-8B79-37D633B846F1}">
                <asvg:svgBlip xmlns:asvg="http://schemas.microsoft.com/office/drawing/2016/SVG/main" r:embed="rId27"/>
              </a:ext>
            </a:extLst>
          </a:blip>
          <a:srcRect/>
          <a:stretch>
            <a:fillRect/>
          </a:stretch>
        </p:blipFill>
        <p:spPr>
          <a:xfrm>
            <a:off x="11427055" y="212020"/>
            <a:ext cx="571500" cy="352425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34" name="Radius"/>
          <p:cNvSpPr>
            <a:spLocks/>
          </p:cNvSpPr>
          <p:nvPr/>
        </p:nvSpPr>
        <p:spPr>
          <a:xfrm>
            <a:off x="7642381" y="209428"/>
            <a:ext cx="1143727" cy="346966"/>
          </a:xfrm>
          <a:prstGeom prst="parallelogram">
            <a:avLst>
              <a:gd name="adj" fmla="val 47603"/>
            </a:avLst>
          </a:prstGeom>
          <a:solidFill>
            <a:srgbClr val="2EADE4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54000" anchor="ctr" wrap="none"/>
          <a:lstStyle/>
          <a:p>
            <a:pPr algn="ctr" defTabSz="914400"/>
            <a:r>
              <a:rPr lang="en-GB" sz="900" dirty="0">
                <a:latin typeface="Montserrat"/>
              </a:rPr>
              <a:t>1 Miles</a:t>
            </a:r>
          </a:p>
        </p:txBody>
      </p:sp>
      <p:pic>
        <p:nvPicPr>
          <p:cNvPr id="35" name="Graphic 34"/>
          <p:cNvPicPr>
            <a:picLocks noChangeAspect="1"/>
          </p:cNvPicPr>
          <p:nvPr/>
        </p:nvPicPr>
        <p:blipFill>
          <a:blip r:embed="rId28">
            <a:lum/>
            <a:extLst>
              <a:ext uri="{28A0092B-C50C-407E-A947-70E740481C1C}">
                <a14:useLocalDpi xmlns:a14="http://schemas.microsoft.com/office/drawing/2016/SVG/main" val="0"/>
              </a:ext>
              <a:ext uri="{96DAC541-7B7A-43D3-8B79-37D633B846F1}">
                <asvg:svgBlip xmlns:asvg="http://schemas.microsoft.com/office/drawing/2016/SVG/main" r:embed="rId29"/>
              </a:ext>
            </a:extLst>
          </a:blip>
          <a:srcRect/>
          <a:stretch>
            <a:fillRect/>
          </a:stretch>
        </p:blipFill>
        <p:spPr>
          <a:xfrm>
            <a:off x="5959533" y="174526"/>
            <a:ext cx="474606" cy="304492"/>
          </a:xfrm>
          <a:prstGeom prst="rect">
            <a:avLst/>
          </a:prstGeom>
          <a:ln>
            <a:headEnd type="none"/>
            <a:tailEnd type="none"/>
          </a:ln>
        </p:spPr>
      </p:pic>
      <p:pic>
        <p:nvPicPr>
          <p:cNvPr id="36" name="Graphic 35"/>
          <p:cNvPicPr>
            <a:picLocks noChangeAspect="1"/>
          </p:cNvPicPr>
          <p:nvPr/>
        </p:nvPicPr>
        <p:blipFill>
          <a:blip r:embed="rId30">
            <a:lum/>
            <a:extLst>
              <a:ext uri="{28A0092B-C50C-407E-A947-70E740481C1C}">
                <a14:useLocalDpi xmlns:a14="http://schemas.microsoft.com/office/drawing/2016/SVG/main" val="0"/>
              </a:ext>
              <a:ext uri="{96DAC541-7B7A-43D3-8B79-37D633B846F1}">
                <asvg:svgBlip xmlns:asvg="http://schemas.microsoft.com/office/drawing/2016/SVG/main" r:embed="rId31"/>
              </a:ext>
            </a:extLst>
          </a:blip>
          <a:srcRect/>
          <a:stretch>
            <a:fillRect/>
          </a:stretch>
        </p:blipFill>
        <p:spPr>
          <a:xfrm>
            <a:off x="300137" y="760427"/>
            <a:ext cx="278402" cy="2784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37" name="Chains"/>
          <p:cNvSpPr>
            <a:spLocks/>
          </p:cNvSpPr>
          <p:nvPr/>
        </p:nvSpPr>
        <p:spPr>
          <a:xfrm>
            <a:off x="8695793" y="212019"/>
            <a:ext cx="1283473" cy="349835"/>
          </a:xfrm>
          <a:prstGeom prst="parallelogram">
            <a:avLst>
              <a:gd name="adj" fmla="val 47603"/>
            </a:avLst>
          </a:prstGeom>
          <a:solidFill>
            <a:srgbClr val="2EADE4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54000" anchor="ctr" wrap="none"/>
          <a:lstStyle/>
          <a:p>
            <a:pPr algn="ctr" defTabSz="914400"/>
            <a:r>
              <a:rPr lang="en-GB" sz="900" dirty="0">
                <a:latin typeface="Montserrat"/>
              </a:rPr>
              <a:t>338 Chains</a:t>
            </a:r>
          </a:p>
        </p:txBody>
      </p:sp>
      <p:sp>
        <p:nvSpPr>
          <p:cNvPr id="38" name="DateRange"/>
          <p:cNvSpPr>
            <a:spLocks/>
          </p:cNvSpPr>
          <p:nvPr/>
        </p:nvSpPr>
        <p:spPr>
          <a:xfrm>
            <a:off x="9887119" y="212020"/>
            <a:ext cx="1891883" cy="352425"/>
          </a:xfrm>
          <a:prstGeom prst="parallelogram">
            <a:avLst>
              <a:gd name="adj" fmla="val 47603"/>
            </a:avLst>
          </a:prstGeom>
          <a:solidFill>
            <a:srgbClr val="2EADE4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54000" anchor="ctr" wrap="none"/>
          <a:lstStyle/>
          <a:p>
            <a:pPr defTabSz="914400"/>
            <a:r>
              <a:rPr lang="en-GB" sz="900" dirty="0">
                <a:latin typeface="Montserrat"/>
              </a:rPr>
              <a:t>29/01/2025 - 21/01/2026</a:t>
            </a:r>
          </a:p>
        </p:txBody>
      </p:sp>
      <p:pic>
        <p:nvPicPr>
          <p:cNvPr id="39" name="Graphic 38"/>
          <p:cNvPicPr>
            <a:picLocks noChangeAspect="1"/>
          </p:cNvPicPr>
          <p:nvPr/>
        </p:nvPicPr>
        <p:blipFill>
          <a:blip r:embed="rId32">
            <a:lum/>
            <a:extLst>
              <a:ext uri="{28A0092B-C50C-407E-A947-70E740481C1C}">
                <a14:useLocalDpi xmlns:a14="http://schemas.microsoft.com/office/drawing/2016/SVG/main" val="0"/>
              </a:ext>
              <a:ext uri="{96DAC541-7B7A-43D3-8B79-37D633B846F1}">
                <asvg:svgBlip xmlns:asvg="http://schemas.microsoft.com/office/drawing/2016/SVG/main" r:embed="rId33"/>
              </a:ext>
            </a:extLst>
          </a:blip>
          <a:srcRect/>
          <a:stretch>
            <a:fillRect/>
          </a:stretch>
        </p:blipFill>
        <p:spPr>
          <a:xfrm>
            <a:off x="11728267" y="314336"/>
            <a:ext cx="123825" cy="13335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VenueName"/>
          <p:cNvSpPr>
            <a:spLocks/>
          </p:cNvSpPr>
          <p:nvPr/>
        </p:nvSpPr>
        <p:spPr>
          <a:xfrm>
            <a:off x="1192682" y="220269"/>
            <a:ext cx="2222500" cy="348914"/>
          </a:xfrm>
          <a:prstGeom prst="rect">
            <a:avLst/>
          </a:prstGeom>
          <a:solidFill>
            <a:srgbClr val="2EADE4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97200" rIns="90000" bIns="118800" anchor="ctr" wrap="none">
            <a:spAutoFit/>
          </a:bodyPr>
          <a:lstStyle/>
          <a:p>
            <a:pPr defTabSz="914400"/>
            <a:r>
              <a:rPr lang="en-GB" sz="850" dirty="0">
                <a:latin typeface="Montserrat"/>
              </a:rPr>
              <a:t>Red Lion Bakewell DE451BT</a:t>
            </a:r>
          </a:p>
        </p:txBody>
      </p:sp>
      <p:sp>
        <p:nvSpPr>
          <p:cNvPr id="3" name="FooterStart"/>
          <p:cNvSpPr>
            <a:spLocks/>
          </p:cNvSpPr>
          <p:nvPr/>
        </p:nvSpPr>
        <p:spPr>
          <a:xfrm>
            <a:off x="0" y="6604080"/>
            <a:ext cx="12192000" cy="254069"/>
          </a:xfrm>
          <a:prstGeom prst="parallelogram">
            <a:avLst>
              <a:gd name="adj" fmla="val 0"/>
            </a:avLst>
          </a:prstGeom>
          <a:solidFill>
            <a:srgbClr val="E7E6E6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54000" anchor="ctr" wrap="none"/>
          <a:lstStyle/>
          <a:p>
            <a:pPr algn="ctr" defTabSz="914400"/>
            <a:endParaRPr lang="en-GB" sz="900" dirty="0">
              <a:latin typeface="Montserrat"/>
            </a:endParaRPr>
          </a:p>
        </p:txBody>
      </p:sp>
      <p:sp>
        <p:nvSpPr>
          <p:cNvPr id="4" name="FooterInfo3"/>
          <p:cNvSpPr>
            <a:spLocks/>
          </p:cNvSpPr>
          <p:nvPr/>
        </p:nvSpPr>
        <p:spPr>
          <a:xfrm>
            <a:off x="8185608" y="6623021"/>
            <a:ext cx="4006392" cy="231018"/>
          </a:xfrm>
          <a:prstGeom prst="parallelogram">
            <a:avLst>
              <a:gd name="adj" fmla="val 47603"/>
            </a:avLst>
          </a:prstGeom>
          <a:solidFill>
            <a:srgbClr val="E7E6E6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54000" anchor="ctr" wrap="none"/>
          <a:lstStyle/>
          <a:p>
            <a:pPr algn="ctr" defTabSz="914400"/>
            <a:r>
              <a:rPr lang="en-GB" sz="850" dirty="0">
                <a:solidFill>
                  <a:schemeClr val="tx1"/>
                </a:solidFill>
                <a:latin typeface="Montserrat"/>
              </a:rPr>
              <a:t>38257 Competitor Customers</a:t>
            </a:r>
            <a:endParaRPr lang="en-GB" sz="850" dirty="0">
              <a:solidFill>
                <a:schemeClr val="tx1"/>
              </a:solidFill>
              <a:latin typeface="Montserrat"/>
            </a:endParaRPr>
          </a:p>
        </p:txBody>
      </p:sp>
      <p:sp>
        <p:nvSpPr>
          <p:cNvPr id="5" name="FooterInfo2"/>
          <p:cNvSpPr>
            <a:spLocks/>
          </p:cNvSpPr>
          <p:nvPr/>
        </p:nvSpPr>
        <p:spPr>
          <a:xfrm>
            <a:off x="4091236" y="6623021"/>
            <a:ext cx="4006392" cy="231018"/>
          </a:xfrm>
          <a:prstGeom prst="parallelogram">
            <a:avLst>
              <a:gd name="adj" fmla="val 47603"/>
            </a:avLst>
          </a:prstGeom>
          <a:solidFill>
            <a:srgbClr val="E7E6E6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54000" anchor="ctr" wrap="none"/>
          <a:lstStyle/>
          <a:p>
            <a:pPr algn="ctr" defTabSz="914400"/>
            <a:r>
              <a:rPr lang="en-GB" sz="850" dirty="0">
                <a:solidFill>
                  <a:schemeClr val="tx1"/>
                </a:solidFill>
                <a:latin typeface="Montserrat"/>
              </a:rPr>
              <a:t>64 Competitors</a:t>
            </a:r>
            <a:endParaRPr lang="en-GB" sz="850" dirty="0">
              <a:solidFill>
                <a:schemeClr val="tx1"/>
              </a:solidFill>
              <a:latin typeface="Montserrat"/>
            </a:endParaRPr>
          </a:p>
        </p:txBody>
      </p:sp>
      <p:sp>
        <p:nvSpPr>
          <p:cNvPr id="11" name="FooterInfo1"/>
          <p:cNvSpPr>
            <a:spLocks/>
          </p:cNvSpPr>
          <p:nvPr/>
        </p:nvSpPr>
        <p:spPr>
          <a:xfrm>
            <a:off x="-8967" y="6619343"/>
            <a:ext cx="4015359" cy="231018"/>
          </a:xfrm>
          <a:prstGeom prst="parallelogram">
            <a:avLst>
              <a:gd name="adj" fmla="val 47603"/>
            </a:avLst>
          </a:prstGeom>
          <a:solidFill>
            <a:srgbClr val="E7E6E6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54000" anchor="ctr" wrap="none"/>
          <a:lstStyle/>
          <a:p>
            <a:pPr algn="ctr" defTabSz="914400"/>
            <a:r>
              <a:rPr lang="en-GB" sz="850" dirty="0">
                <a:solidFill>
                  <a:schemeClr val="tx1"/>
                </a:solidFill>
                <a:latin typeface="Montserrat"/>
              </a:rPr>
              <a:t>2224 Site Customers</a:t>
            </a:r>
            <a:endParaRPr lang="en-GB" sz="850" dirty="0">
              <a:solidFill>
                <a:schemeClr val="tx1"/>
              </a:solidFill>
              <a:latin typeface="Montserrat"/>
            </a:endParaRPr>
          </a:p>
        </p:txBody>
      </p:sp>
      <p:graphicFrame>
        <p:nvGraphicFramePr>
          <p:cNvPr id="0" name=""/>
          <p:cNvGraphicFramePr/>
          <p:nvPr/>
        </p:nvGraphicFramePr>
        <p:xfrm rot="0">
          <a:off x="0" y="0"/>
          <a:ext cx="0" cy="0"/>
        </p:xfrm>
        <a:graphic>
          <a:graphicData uri="http://schemas.openxmlformats.org/drawingml/2006/chart">
            <c:chart xmlns:r="http://schemas.openxmlformats.org/officeDocument/2006/relationships" xmlns:c="http://schemas.openxmlformats.org/drawingml/2006/chart" r:id="rId34"/>
          </a:graphicData>
        </a:graphic>
      </p:graphicFrame>
      <p:graphicFrame>
        <p:nvGraphicFramePr>
          <p:cNvPr id="0" name=""/>
          <p:cNvGraphicFramePr/>
          <p:nvPr/>
        </p:nvGraphicFramePr>
        <p:xfrm rot="0">
          <a:off x="0" y="0"/>
          <a:ext cx="0" cy="0"/>
        </p:xfrm>
        <a:graphic>
          <a:graphicData uri="http://schemas.openxmlformats.org/drawingml/2006/chart">
            <c:chart xmlns:r="http://schemas.openxmlformats.org/officeDocument/2006/relationships" xmlns:c="http://schemas.openxmlformats.org/drawingml/2006/chart" r:id="rId35"/>
          </a:graphicData>
        </a:graphic>
      </p:graphicFrame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Graphic 5"/>
          <p:cNvPicPr>
            <a:picLocks noChangeAspect="1"/>
          </p:cNvPicPr>
          <p:nvPr/>
        </p:nvPicPr>
        <p:blipFill>
          <a:blip r:embed="rId4">
            <a:lum/>
            <a:extLst>
              <a:ext uri="{28A0092B-C50C-407E-A947-70E740481C1C}">
                <a14:useLocalDpi xmlns:a14="http://schemas.microsoft.com/office/drawing/2016/SVG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>
            <a:fillRect/>
          </a:stretch>
        </p:blipFill>
        <p:spPr>
          <a:xfrm>
            <a:off x="7292671" y="1614831"/>
            <a:ext cx="4483693" cy="1883452"/>
          </a:xfrm>
          <a:prstGeom prst="rect">
            <a:avLst/>
          </a:prstGeom>
          <a:ln>
            <a:headEnd type="none"/>
            <a:tailEnd type="none"/>
          </a:ln>
        </p:spPr>
      </p:pic>
      <p:graphicFrame>
        <p:nvGraphicFramePr>
          <p:cNvPr id="9" name="ComparisonChart"/>
          <p:cNvGraphicFramePr/>
          <p:nvPr/>
        </p:nvGraphicFramePr>
        <p:xfrm>
          <a:off x="221673" y="3176795"/>
          <a:ext cx="10853677" cy="3328576"/>
        </p:xfrm>
        <a:graphic>
          <a:graphicData uri="http://schemas.openxmlformats.org/drawingml/2006/chart">
            <c:chart xmlns:r="http://schemas.openxmlformats.org/officeDocument/2006/relationships" xmlns:c="http://schemas.openxmlformats.org/drawingml/2006/chart" r:id="rId18"/>
          </a:graphicData>
        </a:graphic>
      </p:graphicFrame>
      <p:graphicFrame>
        <p:nvGraphicFramePr>
          <p:cNvPr id="8" name="DifferenceChart"/>
          <p:cNvGraphicFramePr/>
          <p:nvPr/>
        </p:nvGraphicFramePr>
        <p:xfrm>
          <a:off x="221673" y="1614831"/>
          <a:ext cx="10853677" cy="1561964"/>
        </p:xfrm>
        <a:graphic>
          <a:graphicData uri="http://schemas.openxmlformats.org/drawingml/2006/chart">
            <c:chart xmlns:r="http://schemas.openxmlformats.org/officeDocument/2006/relationships" xmlns:c="http://schemas.openxmlformats.org/drawingml/2006/chart" r:id="rId19"/>
          </a:graphicData>
        </a:graphic>
      </p:graphicFrame>
      <p:pic>
        <p:nvPicPr>
          <p:cNvPr id="7" name="Graphic 6"/>
          <p:cNvPicPr>
            <a:picLocks noChangeAspect="1"/>
          </p:cNvPicPr>
          <p:nvPr/>
        </p:nvPicPr>
        <p:blipFill>
          <a:blip r:embed="rId20">
            <a:lum/>
            <a:extLst>
              <a:ext uri="{28A0092B-C50C-407E-A947-70E740481C1C}">
                <a14:useLocalDpi xmlns:a14="http://schemas.microsoft.com/office/drawing/2016/SVG/main" val="0"/>
              </a:ext>
              <a:ext uri="{96DAC541-7B7A-43D3-8B79-37D633B846F1}">
                <asvg:svgBlip xmlns:asvg="http://schemas.microsoft.com/office/drawing/2016/SVG/main" r:embed="rId21"/>
              </a:ext>
            </a:extLst>
          </a:blip>
          <a:srcRect/>
          <a:stretch>
            <a:fillRect/>
          </a:stretch>
        </p:blipFill>
        <p:spPr>
          <a:xfrm>
            <a:off x="11439096" y="6204295"/>
            <a:ext cx="559459" cy="23501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4" name="ReportDescription"/>
          <p:cNvSpPr>
            <a:spLocks/>
          </p:cNvSpPr>
          <p:nvPr/>
        </p:nvSpPr>
        <p:spPr>
          <a:xfrm>
            <a:off x="3238499" y="1173576"/>
            <a:ext cx="8760056" cy="302387"/>
          </a:xfrm>
          <a:prstGeom prst="rect">
            <a:avLst/>
          </a:prstGeom>
          <a:solidFill>
            <a:schemeClr val="bg1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wrap="square"/>
          <a:lstStyle/>
          <a:p>
            <a:pPr algn="ctr" defTabSz="914400"/>
            <a:r>
              <a:rPr lang="en-GB" sz="900" dirty="0">
                <a:solidFill>
                  <a:schemeClr val="bg2">
                    <a:lumMod val="25000"/>
                  </a:schemeClr>
                </a:solidFill>
                <a:latin typeface="Montserrat"/>
              </a:rPr>
              <a:t>% of spend for Red Lion Bakewell DE451BT and 338 Chains in 1 Miles from 29/01/2025 - 21/01/2026 split by Segment</a:t>
            </a:r>
            <a:endParaRPr lang="en-GB" sz="900" dirty="0">
              <a:solidFill>
                <a:schemeClr val="bg2">
                  <a:lumMod val="25000"/>
                </a:schemeClr>
              </a:solidFill>
              <a:latin typeface="Montserrat"/>
            </a:endParaRPr>
          </a:p>
        </p:txBody>
      </p:sp>
      <p:sp>
        <p:nvSpPr>
          <p:cNvPr id="25" name="Header"/>
          <p:cNvSpPr>
            <a:spLocks/>
          </p:cNvSpPr>
          <p:nvPr/>
        </p:nvSpPr>
        <p:spPr>
          <a:xfrm>
            <a:off x="-8965" y="168"/>
            <a:ext cx="12200965" cy="751270"/>
          </a:xfrm>
          <a:prstGeom prst="rect">
            <a:avLst/>
          </a:prstGeom>
          <a:solidFill>
            <a:srgbClr val="3A454F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wrap="square"/>
          <a:lstStyle/>
          <a:p>
            <a:pPr algn="ctr" defTabSz="914400"/>
            <a:endParaRPr lang="en-GB" sz="1400" dirty="0">
              <a:latin typeface="Montserrat"/>
            </a:endParaRPr>
          </a:p>
        </p:txBody>
      </p:sp>
      <p:sp>
        <p:nvSpPr>
          <p:cNvPr id="26" name="Rectangle 25"/>
          <p:cNvSpPr>
            <a:spLocks/>
          </p:cNvSpPr>
          <p:nvPr/>
        </p:nvSpPr>
        <p:spPr>
          <a:xfrm>
            <a:off x="-8966" y="739934"/>
            <a:ext cx="838565" cy="497878"/>
          </a:xfrm>
          <a:prstGeom prst="rect">
            <a:avLst/>
          </a:prstGeom>
          <a:solidFill>
            <a:srgbClr val="3A454F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wrap="square"/>
          <a:lstStyle/>
          <a:p>
            <a:pPr algn="ctr" defTabSz="914400"/>
            <a:endParaRPr lang="en-GB" dirty="0"/>
          </a:p>
        </p:txBody>
      </p:sp>
      <p:sp>
        <p:nvSpPr>
          <p:cNvPr id="27" name="ReportHeader"/>
          <p:cNvSpPr>
            <a:spLocks/>
          </p:cNvSpPr>
          <p:nvPr/>
        </p:nvSpPr>
        <p:spPr>
          <a:xfrm>
            <a:off x="3238498" y="807671"/>
            <a:ext cx="8760057" cy="365962"/>
          </a:xfrm>
          <a:prstGeom prst="rect">
            <a:avLst/>
          </a:prstGeom>
          <a:solidFill>
            <a:schemeClr val="bg1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wrap="square"/>
          <a:lstStyle/>
          <a:p>
            <a:pPr algn="ctr" defTabSz="914400"/>
            <a:r>
              <a:rPr lang="en-GB" sz="1000" dirty="0">
                <a:solidFill>
                  <a:schemeClr val="bg2">
                    <a:lumMod val="25000"/>
                  </a:schemeClr>
                </a:solidFill>
                <a:latin typeface="Montserrat"/>
              </a:rPr>
              <a:t>How does the Custom segmentation profile of customers who visit Red Lion Bakewell DE451BT compare versus its competitors?</a:t>
            </a:r>
            <a:endParaRPr lang="en-GB" sz="1000" dirty="0">
              <a:solidFill>
                <a:schemeClr val="bg2">
                  <a:lumMod val="25000"/>
                </a:schemeClr>
              </a:solidFill>
              <a:latin typeface="Montserrat"/>
            </a:endParaRPr>
          </a:p>
        </p:txBody>
      </p:sp>
      <p:sp>
        <p:nvSpPr>
          <p:cNvPr id="28" name="SubHeader"/>
          <p:cNvSpPr>
            <a:spLocks/>
          </p:cNvSpPr>
          <p:nvPr/>
        </p:nvSpPr>
        <p:spPr>
          <a:xfrm>
            <a:off x="488839" y="739934"/>
            <a:ext cx="2749661" cy="497878"/>
          </a:xfrm>
          <a:prstGeom prst="parallelogram">
            <a:avLst>
              <a:gd name="adj" fmla="val 54111"/>
            </a:avLst>
          </a:prstGeom>
          <a:solidFill>
            <a:srgbClr val="3A454F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anchor="t" wrap="square"/>
          <a:lstStyle/>
          <a:p>
            <a:pPr defTabSz="914400"/>
            <a:r>
              <a:rPr lang="en-GB" sz="1100" dirty="0">
                <a:latin typeface="Montserrat"/>
              </a:rPr>
              <a:t>Punch Segmentation</a:t>
            </a:r>
          </a:p>
        </p:txBody>
      </p:sp>
      <p:pic>
        <p:nvPicPr>
          <p:cNvPr id="29" name="Graphic 28"/>
          <p:cNvPicPr>
            <a:picLocks noChangeAspect="1"/>
          </p:cNvPicPr>
          <p:nvPr/>
        </p:nvPicPr>
        <p:blipFill>
          <a:blip r:embed="rId22">
            <a:lum/>
            <a:extLst>
              <a:ext uri="{28A0092B-C50C-407E-A947-70E740481C1C}">
                <a14:useLocalDpi xmlns:a14="http://schemas.microsoft.com/office/drawing/2016/SVG/main" val="0"/>
              </a:ext>
              <a:ext uri="{96DAC541-7B7A-43D3-8B79-37D633B846F1}">
                <asvg:svgBlip xmlns:asvg="http://schemas.microsoft.com/office/drawing/2016/SVG/main" r:embed="rId23"/>
              </a:ext>
            </a:extLst>
          </a:blip>
          <a:srcRect/>
          <a:stretch>
            <a:fillRect/>
          </a:stretch>
        </p:blipFill>
        <p:spPr>
          <a:xfrm>
            <a:off x="209043" y="215718"/>
            <a:ext cx="908910" cy="353465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30" name="Rectangle 29"/>
          <p:cNvSpPr>
            <a:spLocks/>
          </p:cNvSpPr>
          <p:nvPr/>
        </p:nvSpPr>
        <p:spPr>
          <a:xfrm>
            <a:off x="216914" y="253920"/>
            <a:ext cx="783762" cy="270940"/>
          </a:xfrm>
          <a:prstGeom prst="rect">
            <a:avLst/>
          </a:prstGeom>
          <a:noFill/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wrap="square"/>
          <a:lstStyle/>
          <a:p>
            <a:pPr algn="ctr" defTabSz="914400"/>
            <a:r>
              <a:rPr lang="en-GB" sz="850" spc="20" dirty="0">
                <a:latin typeface="Montserrat"/>
              </a:rPr>
              <a:t>Site </a:t>
            </a:r>
            <a:r>
              <a:rPr lang="en-GB" sz="850" spc="20" kern="800" dirty="0">
                <a:latin typeface="Montserrat"/>
              </a:rPr>
              <a:t>Intel</a:t>
            </a:r>
          </a:p>
        </p:txBody>
      </p:sp>
      <p:pic>
        <p:nvPicPr>
          <p:cNvPr id="31" name="Graphic 30"/>
          <p:cNvPicPr>
            <a:picLocks noChangeAspect="1"/>
          </p:cNvPicPr>
          <p:nvPr/>
        </p:nvPicPr>
        <p:blipFill>
          <a:blip r:embed="rId24">
            <a:lum/>
            <a:extLst>
              <a:ext uri="{28A0092B-C50C-407E-A947-70E740481C1C}">
                <a14:useLocalDpi xmlns:a14="http://schemas.microsoft.com/office/drawing/2016/SVG/main" val="0"/>
              </a:ext>
              <a:ext uri="{96DAC541-7B7A-43D3-8B79-37D633B846F1}">
                <asvg:svgBlip xmlns:asvg="http://schemas.microsoft.com/office/drawing/2016/SVG/main" r:embed="rId25"/>
              </a:ext>
            </a:extLst>
          </a:blip>
          <a:srcRect/>
          <a:stretch>
            <a:fillRect/>
          </a:stretch>
        </p:blipFill>
        <p:spPr>
          <a:xfrm rot="10800000">
            <a:off x="1015089" y="215718"/>
            <a:ext cx="908910" cy="353465"/>
          </a:xfrm>
          <a:prstGeom prst="rect">
            <a:avLst/>
          </a:prstGeom>
          <a:ln>
            <a:headEnd type="none"/>
            <a:tailEnd type="none"/>
          </a:ln>
        </p:spPr>
      </p:pic>
      <p:pic>
        <p:nvPicPr>
          <p:cNvPr id="33" name="Graphic 32"/>
          <p:cNvPicPr>
            <a:picLocks noChangeAspect="1"/>
          </p:cNvPicPr>
          <p:nvPr/>
        </p:nvPicPr>
        <p:blipFill>
          <a:blip r:embed="rId26">
            <a:lum/>
            <a:extLst>
              <a:ext uri="{28A0092B-C50C-407E-A947-70E740481C1C}">
                <a14:useLocalDpi xmlns:a14="http://schemas.microsoft.com/office/drawing/2016/SVG/main" val="0"/>
              </a:ext>
              <a:ext uri="{96DAC541-7B7A-43D3-8B79-37D633B846F1}">
                <asvg:svgBlip xmlns:asvg="http://schemas.microsoft.com/office/drawing/2016/SVG/main" r:embed="rId27"/>
              </a:ext>
            </a:extLst>
          </a:blip>
          <a:srcRect/>
          <a:stretch>
            <a:fillRect/>
          </a:stretch>
        </p:blipFill>
        <p:spPr>
          <a:xfrm>
            <a:off x="11427055" y="212020"/>
            <a:ext cx="571500" cy="352425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34" name="Radius"/>
          <p:cNvSpPr>
            <a:spLocks/>
          </p:cNvSpPr>
          <p:nvPr/>
        </p:nvSpPr>
        <p:spPr>
          <a:xfrm>
            <a:off x="7642381" y="209428"/>
            <a:ext cx="1143727" cy="346966"/>
          </a:xfrm>
          <a:prstGeom prst="parallelogram">
            <a:avLst>
              <a:gd name="adj" fmla="val 47603"/>
            </a:avLst>
          </a:prstGeom>
          <a:solidFill>
            <a:srgbClr val="2EADE4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54000" anchor="ctr" wrap="none"/>
          <a:lstStyle/>
          <a:p>
            <a:pPr algn="ctr" defTabSz="914400"/>
            <a:r>
              <a:rPr lang="en-GB" sz="900" dirty="0">
                <a:latin typeface="Montserrat"/>
              </a:rPr>
              <a:t>1 Miles</a:t>
            </a:r>
          </a:p>
        </p:txBody>
      </p:sp>
      <p:pic>
        <p:nvPicPr>
          <p:cNvPr id="35" name="Graphic 34"/>
          <p:cNvPicPr>
            <a:picLocks noChangeAspect="1"/>
          </p:cNvPicPr>
          <p:nvPr/>
        </p:nvPicPr>
        <p:blipFill>
          <a:blip r:embed="rId28">
            <a:lum/>
            <a:extLst>
              <a:ext uri="{28A0092B-C50C-407E-A947-70E740481C1C}">
                <a14:useLocalDpi xmlns:a14="http://schemas.microsoft.com/office/drawing/2016/SVG/main" val="0"/>
              </a:ext>
              <a:ext uri="{96DAC541-7B7A-43D3-8B79-37D633B846F1}">
                <asvg:svgBlip xmlns:asvg="http://schemas.microsoft.com/office/drawing/2016/SVG/main" r:embed="rId29"/>
              </a:ext>
            </a:extLst>
          </a:blip>
          <a:srcRect/>
          <a:stretch>
            <a:fillRect/>
          </a:stretch>
        </p:blipFill>
        <p:spPr>
          <a:xfrm>
            <a:off x="5959533" y="174526"/>
            <a:ext cx="474606" cy="304492"/>
          </a:xfrm>
          <a:prstGeom prst="rect">
            <a:avLst/>
          </a:prstGeom>
          <a:ln>
            <a:headEnd type="none"/>
            <a:tailEnd type="none"/>
          </a:ln>
        </p:spPr>
      </p:pic>
      <p:pic>
        <p:nvPicPr>
          <p:cNvPr id="36" name="Graphic 35"/>
          <p:cNvPicPr>
            <a:picLocks noChangeAspect="1"/>
          </p:cNvPicPr>
          <p:nvPr/>
        </p:nvPicPr>
        <p:blipFill>
          <a:blip r:embed="rId30">
            <a:lum/>
            <a:extLst>
              <a:ext uri="{28A0092B-C50C-407E-A947-70E740481C1C}">
                <a14:useLocalDpi xmlns:a14="http://schemas.microsoft.com/office/drawing/2016/SVG/main" val="0"/>
              </a:ext>
              <a:ext uri="{96DAC541-7B7A-43D3-8B79-37D633B846F1}">
                <asvg:svgBlip xmlns:asvg="http://schemas.microsoft.com/office/drawing/2016/SVG/main" r:embed="rId31"/>
              </a:ext>
            </a:extLst>
          </a:blip>
          <a:srcRect/>
          <a:stretch>
            <a:fillRect/>
          </a:stretch>
        </p:blipFill>
        <p:spPr>
          <a:xfrm>
            <a:off x="300137" y="760427"/>
            <a:ext cx="278402" cy="2784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37" name="Chains"/>
          <p:cNvSpPr>
            <a:spLocks/>
          </p:cNvSpPr>
          <p:nvPr/>
        </p:nvSpPr>
        <p:spPr>
          <a:xfrm>
            <a:off x="8695793" y="212019"/>
            <a:ext cx="1283473" cy="349835"/>
          </a:xfrm>
          <a:prstGeom prst="parallelogram">
            <a:avLst>
              <a:gd name="adj" fmla="val 47603"/>
            </a:avLst>
          </a:prstGeom>
          <a:solidFill>
            <a:srgbClr val="2EADE4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54000" anchor="ctr" wrap="none"/>
          <a:lstStyle/>
          <a:p>
            <a:pPr algn="ctr" defTabSz="914400"/>
            <a:r>
              <a:rPr lang="en-GB" sz="900" dirty="0">
                <a:latin typeface="Montserrat"/>
              </a:rPr>
              <a:t>338 Chains</a:t>
            </a:r>
          </a:p>
        </p:txBody>
      </p:sp>
      <p:sp>
        <p:nvSpPr>
          <p:cNvPr id="38" name="DateRange"/>
          <p:cNvSpPr>
            <a:spLocks/>
          </p:cNvSpPr>
          <p:nvPr/>
        </p:nvSpPr>
        <p:spPr>
          <a:xfrm>
            <a:off x="9887119" y="212020"/>
            <a:ext cx="1891883" cy="352425"/>
          </a:xfrm>
          <a:prstGeom prst="parallelogram">
            <a:avLst>
              <a:gd name="adj" fmla="val 47603"/>
            </a:avLst>
          </a:prstGeom>
          <a:solidFill>
            <a:srgbClr val="2EADE4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54000" anchor="ctr" wrap="none"/>
          <a:lstStyle/>
          <a:p>
            <a:pPr defTabSz="914400"/>
            <a:r>
              <a:rPr lang="en-GB" sz="900" dirty="0">
                <a:latin typeface="Montserrat"/>
              </a:rPr>
              <a:t>29/01/2025 - 21/01/2026</a:t>
            </a:r>
          </a:p>
        </p:txBody>
      </p:sp>
      <p:pic>
        <p:nvPicPr>
          <p:cNvPr id="39" name="Graphic 38"/>
          <p:cNvPicPr>
            <a:picLocks noChangeAspect="1"/>
          </p:cNvPicPr>
          <p:nvPr/>
        </p:nvPicPr>
        <p:blipFill>
          <a:blip r:embed="rId32">
            <a:lum/>
            <a:extLst>
              <a:ext uri="{28A0092B-C50C-407E-A947-70E740481C1C}">
                <a14:useLocalDpi xmlns:a14="http://schemas.microsoft.com/office/drawing/2016/SVG/main" val="0"/>
              </a:ext>
              <a:ext uri="{96DAC541-7B7A-43D3-8B79-37D633B846F1}">
                <asvg:svgBlip xmlns:asvg="http://schemas.microsoft.com/office/drawing/2016/SVG/main" r:embed="rId33"/>
              </a:ext>
            </a:extLst>
          </a:blip>
          <a:srcRect/>
          <a:stretch>
            <a:fillRect/>
          </a:stretch>
        </p:blipFill>
        <p:spPr>
          <a:xfrm>
            <a:off x="11728267" y="314336"/>
            <a:ext cx="123825" cy="13335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VenueName"/>
          <p:cNvSpPr>
            <a:spLocks/>
          </p:cNvSpPr>
          <p:nvPr/>
        </p:nvSpPr>
        <p:spPr>
          <a:xfrm>
            <a:off x="1192682" y="220269"/>
            <a:ext cx="2222500" cy="348914"/>
          </a:xfrm>
          <a:prstGeom prst="rect">
            <a:avLst/>
          </a:prstGeom>
          <a:solidFill>
            <a:srgbClr val="2EADE4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97200" rIns="90000" bIns="118800" anchor="ctr" wrap="none">
            <a:spAutoFit/>
          </a:bodyPr>
          <a:lstStyle/>
          <a:p>
            <a:pPr defTabSz="914400"/>
            <a:r>
              <a:rPr lang="en-GB" sz="850" dirty="0">
                <a:latin typeface="Montserrat"/>
              </a:rPr>
              <a:t>Red Lion Bakewell DE451BT</a:t>
            </a:r>
          </a:p>
        </p:txBody>
      </p:sp>
      <p:sp>
        <p:nvSpPr>
          <p:cNvPr id="3" name="FooterStart"/>
          <p:cNvSpPr>
            <a:spLocks/>
          </p:cNvSpPr>
          <p:nvPr/>
        </p:nvSpPr>
        <p:spPr>
          <a:xfrm>
            <a:off x="0" y="6604080"/>
            <a:ext cx="12192000" cy="254069"/>
          </a:xfrm>
          <a:prstGeom prst="parallelogram">
            <a:avLst>
              <a:gd name="adj" fmla="val 0"/>
            </a:avLst>
          </a:prstGeom>
          <a:solidFill>
            <a:srgbClr val="E7E6E6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54000" anchor="ctr" wrap="none"/>
          <a:lstStyle/>
          <a:p>
            <a:pPr algn="ctr" defTabSz="914400"/>
            <a:endParaRPr lang="en-GB" sz="900" dirty="0">
              <a:latin typeface="Montserrat"/>
            </a:endParaRPr>
          </a:p>
        </p:txBody>
      </p:sp>
      <p:sp>
        <p:nvSpPr>
          <p:cNvPr id="4" name="FooterInfo3"/>
          <p:cNvSpPr>
            <a:spLocks/>
          </p:cNvSpPr>
          <p:nvPr/>
        </p:nvSpPr>
        <p:spPr>
          <a:xfrm>
            <a:off x="8185608" y="6623021"/>
            <a:ext cx="4006392" cy="231018"/>
          </a:xfrm>
          <a:prstGeom prst="parallelogram">
            <a:avLst>
              <a:gd name="adj" fmla="val 47603"/>
            </a:avLst>
          </a:prstGeom>
          <a:solidFill>
            <a:srgbClr val="E7E6E6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54000" anchor="ctr" wrap="none"/>
          <a:lstStyle/>
          <a:p>
            <a:pPr algn="ctr" defTabSz="914400"/>
            <a:r>
              <a:rPr lang="en-GB" sz="850" dirty="0">
                <a:solidFill>
                  <a:schemeClr val="tx1"/>
                </a:solidFill>
                <a:latin typeface="Montserrat"/>
              </a:rPr>
              <a:t>83265 Competitor Customers</a:t>
            </a:r>
            <a:endParaRPr lang="en-GB" sz="850" dirty="0">
              <a:solidFill>
                <a:schemeClr val="tx1"/>
              </a:solidFill>
              <a:latin typeface="Montserrat"/>
            </a:endParaRPr>
          </a:p>
        </p:txBody>
      </p:sp>
      <p:sp>
        <p:nvSpPr>
          <p:cNvPr id="5" name="FooterInfo2"/>
          <p:cNvSpPr>
            <a:spLocks/>
          </p:cNvSpPr>
          <p:nvPr/>
        </p:nvSpPr>
        <p:spPr>
          <a:xfrm>
            <a:off x="4091236" y="6623021"/>
            <a:ext cx="4006392" cy="231018"/>
          </a:xfrm>
          <a:prstGeom prst="parallelogram">
            <a:avLst>
              <a:gd name="adj" fmla="val 47603"/>
            </a:avLst>
          </a:prstGeom>
          <a:solidFill>
            <a:srgbClr val="E7E6E6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54000" anchor="ctr" wrap="none"/>
          <a:lstStyle/>
          <a:p>
            <a:pPr algn="ctr" defTabSz="914400"/>
            <a:r>
              <a:rPr lang="en-GB" sz="850" dirty="0">
                <a:solidFill>
                  <a:schemeClr val="tx1"/>
                </a:solidFill>
                <a:latin typeface="Montserrat"/>
              </a:rPr>
              <a:t>64 Competitors</a:t>
            </a:r>
            <a:endParaRPr lang="en-GB" sz="850" dirty="0">
              <a:solidFill>
                <a:schemeClr val="tx1"/>
              </a:solidFill>
              <a:latin typeface="Montserrat"/>
            </a:endParaRPr>
          </a:p>
        </p:txBody>
      </p:sp>
      <p:sp>
        <p:nvSpPr>
          <p:cNvPr id="11" name="FooterInfo1"/>
          <p:cNvSpPr>
            <a:spLocks/>
          </p:cNvSpPr>
          <p:nvPr/>
        </p:nvSpPr>
        <p:spPr>
          <a:xfrm>
            <a:off x="-8967" y="6619343"/>
            <a:ext cx="4015359" cy="231018"/>
          </a:xfrm>
          <a:prstGeom prst="parallelogram">
            <a:avLst>
              <a:gd name="adj" fmla="val 47603"/>
            </a:avLst>
          </a:prstGeom>
          <a:solidFill>
            <a:srgbClr val="E7E6E6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54000" anchor="ctr" wrap="none"/>
          <a:lstStyle/>
          <a:p>
            <a:pPr algn="ctr" defTabSz="914400"/>
            <a:r>
              <a:rPr lang="en-GB" sz="850" dirty="0">
                <a:solidFill>
                  <a:schemeClr val="tx1"/>
                </a:solidFill>
                <a:latin typeface="Montserrat"/>
              </a:rPr>
              <a:t>4783 Site Customers</a:t>
            </a:r>
            <a:endParaRPr lang="en-GB" sz="850" dirty="0">
              <a:solidFill>
                <a:schemeClr val="tx1"/>
              </a:solidFill>
              <a:latin typeface="Montserrat"/>
            </a:endParaRPr>
          </a:p>
        </p:txBody>
      </p:sp>
      <p:graphicFrame>
        <p:nvGraphicFramePr>
          <p:cNvPr id="0" name=""/>
          <p:cNvGraphicFramePr/>
          <p:nvPr/>
        </p:nvGraphicFramePr>
        <p:xfrm rot="0">
          <a:off x="0" y="0"/>
          <a:ext cx="0" cy="0"/>
        </p:xfrm>
        <a:graphic>
          <a:graphicData uri="http://schemas.openxmlformats.org/drawingml/2006/chart">
            <c:chart xmlns:r="http://schemas.openxmlformats.org/officeDocument/2006/relationships" xmlns:c="http://schemas.openxmlformats.org/drawingml/2006/chart" r:id="rId34"/>
          </a:graphicData>
        </a:graphic>
      </p:graphicFrame>
      <p:graphicFrame>
        <p:nvGraphicFramePr>
          <p:cNvPr id="0" name=""/>
          <p:cNvGraphicFramePr/>
          <p:nvPr/>
        </p:nvGraphicFramePr>
        <p:xfrm rot="0">
          <a:off x="0" y="0"/>
          <a:ext cx="0" cy="0"/>
        </p:xfrm>
        <a:graphic>
          <a:graphicData uri="http://schemas.openxmlformats.org/drawingml/2006/chart">
            <c:chart xmlns:r="http://schemas.openxmlformats.org/officeDocument/2006/relationships" xmlns:c="http://schemas.openxmlformats.org/drawingml/2006/chart" r:id="rId35"/>
          </a:graphicData>
        </a:graphic>
      </p:graphicFrame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Graphic 5"/>
          <p:cNvPicPr>
            <a:picLocks noChangeAspect="1"/>
          </p:cNvPicPr>
          <p:nvPr/>
        </p:nvPicPr>
        <p:blipFill>
          <a:blip r:embed="rId4">
            <a:lum/>
            <a:extLst>
              <a:ext uri="{28A0092B-C50C-407E-A947-70E740481C1C}">
                <a14:useLocalDpi xmlns:a14="http://schemas.microsoft.com/office/drawing/2016/SVG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>
            <a:fillRect/>
          </a:stretch>
        </p:blipFill>
        <p:spPr>
          <a:xfrm>
            <a:off x="7292671" y="1614831"/>
            <a:ext cx="4483693" cy="1883452"/>
          </a:xfrm>
          <a:prstGeom prst="rect">
            <a:avLst/>
          </a:prstGeom>
          <a:ln>
            <a:headEnd type="none"/>
            <a:tailEnd type="none"/>
          </a:ln>
        </p:spPr>
      </p:pic>
      <p:graphicFrame>
        <p:nvGraphicFramePr>
          <p:cNvPr id="9" name="ComparisonChart"/>
          <p:cNvGraphicFramePr/>
          <p:nvPr/>
        </p:nvGraphicFramePr>
        <p:xfrm>
          <a:off x="221673" y="3176795"/>
          <a:ext cx="10853677" cy="3328576"/>
        </p:xfrm>
        <a:graphic>
          <a:graphicData uri="http://schemas.openxmlformats.org/drawingml/2006/chart">
            <c:chart xmlns:r="http://schemas.openxmlformats.org/officeDocument/2006/relationships" xmlns:c="http://schemas.openxmlformats.org/drawingml/2006/chart" r:id="rId18"/>
          </a:graphicData>
        </a:graphic>
      </p:graphicFrame>
      <p:graphicFrame>
        <p:nvGraphicFramePr>
          <p:cNvPr id="8" name="DifferenceChart"/>
          <p:cNvGraphicFramePr/>
          <p:nvPr/>
        </p:nvGraphicFramePr>
        <p:xfrm>
          <a:off x="221673" y="1614831"/>
          <a:ext cx="10853677" cy="1561964"/>
        </p:xfrm>
        <a:graphic>
          <a:graphicData uri="http://schemas.openxmlformats.org/drawingml/2006/chart">
            <c:chart xmlns:r="http://schemas.openxmlformats.org/officeDocument/2006/relationships" xmlns:c="http://schemas.openxmlformats.org/drawingml/2006/chart" r:id="rId19"/>
          </a:graphicData>
        </a:graphic>
      </p:graphicFrame>
      <p:pic>
        <p:nvPicPr>
          <p:cNvPr id="7" name="Graphic 6"/>
          <p:cNvPicPr>
            <a:picLocks noChangeAspect="1"/>
          </p:cNvPicPr>
          <p:nvPr/>
        </p:nvPicPr>
        <p:blipFill>
          <a:blip r:embed="rId20">
            <a:lum/>
            <a:extLst>
              <a:ext uri="{28A0092B-C50C-407E-A947-70E740481C1C}">
                <a14:useLocalDpi xmlns:a14="http://schemas.microsoft.com/office/drawing/2016/SVG/main" val="0"/>
              </a:ext>
              <a:ext uri="{96DAC541-7B7A-43D3-8B79-37D633B846F1}">
                <asvg:svgBlip xmlns:asvg="http://schemas.microsoft.com/office/drawing/2016/SVG/main" r:embed="rId21"/>
              </a:ext>
            </a:extLst>
          </a:blip>
          <a:srcRect/>
          <a:stretch>
            <a:fillRect/>
          </a:stretch>
        </p:blipFill>
        <p:spPr>
          <a:xfrm>
            <a:off x="11439096" y="6204295"/>
            <a:ext cx="559459" cy="23501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4" name="ReportDescription"/>
          <p:cNvSpPr>
            <a:spLocks/>
          </p:cNvSpPr>
          <p:nvPr/>
        </p:nvSpPr>
        <p:spPr>
          <a:xfrm>
            <a:off x="3238499" y="1173576"/>
            <a:ext cx="8760056" cy="302387"/>
          </a:xfrm>
          <a:prstGeom prst="rect">
            <a:avLst/>
          </a:prstGeom>
          <a:solidFill>
            <a:schemeClr val="bg1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wrap="square"/>
          <a:lstStyle/>
          <a:p>
            <a:pPr algn="ctr" defTabSz="914400"/>
            <a:r>
              <a:rPr lang="en-GB" sz="900" dirty="0">
                <a:solidFill>
                  <a:schemeClr val="bg2">
                    <a:lumMod val="25000"/>
                  </a:schemeClr>
                </a:solidFill>
                <a:latin typeface="Montserrat"/>
              </a:rPr>
              <a:t>% of spend for Red Lion Bakewell DE451BT and 338 Chains in 1 Miles from 29/01/2025 - 21/01/2026 split by Distance travelled</a:t>
            </a:r>
            <a:endParaRPr lang="en-GB" sz="900" dirty="0">
              <a:solidFill>
                <a:schemeClr val="bg2">
                  <a:lumMod val="25000"/>
                </a:schemeClr>
              </a:solidFill>
              <a:latin typeface="Montserrat"/>
            </a:endParaRPr>
          </a:p>
        </p:txBody>
      </p:sp>
      <p:sp>
        <p:nvSpPr>
          <p:cNvPr id="25" name="Header"/>
          <p:cNvSpPr>
            <a:spLocks/>
          </p:cNvSpPr>
          <p:nvPr/>
        </p:nvSpPr>
        <p:spPr>
          <a:xfrm>
            <a:off x="-8965" y="168"/>
            <a:ext cx="12200965" cy="751270"/>
          </a:xfrm>
          <a:prstGeom prst="rect">
            <a:avLst/>
          </a:prstGeom>
          <a:solidFill>
            <a:srgbClr val="3A454F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wrap="square"/>
          <a:lstStyle/>
          <a:p>
            <a:pPr algn="ctr" defTabSz="914400"/>
            <a:endParaRPr lang="en-GB" sz="1400" dirty="0">
              <a:latin typeface="Montserrat"/>
            </a:endParaRPr>
          </a:p>
        </p:txBody>
      </p:sp>
      <p:sp>
        <p:nvSpPr>
          <p:cNvPr id="26" name="Rectangle 25"/>
          <p:cNvSpPr>
            <a:spLocks/>
          </p:cNvSpPr>
          <p:nvPr/>
        </p:nvSpPr>
        <p:spPr>
          <a:xfrm>
            <a:off x="-8966" y="739934"/>
            <a:ext cx="838565" cy="497878"/>
          </a:xfrm>
          <a:prstGeom prst="rect">
            <a:avLst/>
          </a:prstGeom>
          <a:solidFill>
            <a:srgbClr val="3A454F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wrap="square"/>
          <a:lstStyle/>
          <a:p>
            <a:pPr algn="ctr" defTabSz="914400"/>
            <a:endParaRPr lang="en-GB" dirty="0"/>
          </a:p>
        </p:txBody>
      </p:sp>
      <p:sp>
        <p:nvSpPr>
          <p:cNvPr id="27" name="ReportHeader"/>
          <p:cNvSpPr>
            <a:spLocks/>
          </p:cNvSpPr>
          <p:nvPr/>
        </p:nvSpPr>
        <p:spPr>
          <a:xfrm>
            <a:off x="3238498" y="807671"/>
            <a:ext cx="8760057" cy="365962"/>
          </a:xfrm>
          <a:prstGeom prst="rect">
            <a:avLst/>
          </a:prstGeom>
          <a:solidFill>
            <a:schemeClr val="bg1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wrap="square"/>
          <a:lstStyle/>
          <a:p>
            <a:pPr algn="ctr" defTabSz="914400"/>
            <a:r>
              <a:rPr lang="en-GB" sz="1000" dirty="0">
                <a:solidFill>
                  <a:schemeClr val="bg2">
                    <a:lumMod val="25000"/>
                  </a:schemeClr>
                </a:solidFill>
                <a:latin typeface="Montserrat"/>
              </a:rPr>
              <a:t>How does the spend profile of Red Lion Bakewell DE451BT compare versus its competitors based on travel distances?</a:t>
            </a:r>
            <a:endParaRPr lang="en-GB" sz="1000" dirty="0">
              <a:solidFill>
                <a:schemeClr val="bg2">
                  <a:lumMod val="25000"/>
                </a:schemeClr>
              </a:solidFill>
              <a:latin typeface="Montserrat"/>
            </a:endParaRPr>
          </a:p>
        </p:txBody>
      </p:sp>
      <p:sp>
        <p:nvSpPr>
          <p:cNvPr id="28" name="SubHeader"/>
          <p:cNvSpPr>
            <a:spLocks/>
          </p:cNvSpPr>
          <p:nvPr/>
        </p:nvSpPr>
        <p:spPr>
          <a:xfrm>
            <a:off x="488839" y="739934"/>
            <a:ext cx="2749661" cy="497878"/>
          </a:xfrm>
          <a:prstGeom prst="parallelogram">
            <a:avLst>
              <a:gd name="adj" fmla="val 54111"/>
            </a:avLst>
          </a:prstGeom>
          <a:solidFill>
            <a:srgbClr val="3A454F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anchor="t" wrap="square"/>
          <a:lstStyle/>
          <a:p>
            <a:pPr defTabSz="914400"/>
            <a:r>
              <a:rPr lang="en-GB" sz="1100" dirty="0">
                <a:latin typeface="Montserrat"/>
              </a:rPr>
              <a:t>Spend by Distance</a:t>
            </a:r>
          </a:p>
        </p:txBody>
      </p:sp>
      <p:pic>
        <p:nvPicPr>
          <p:cNvPr id="29" name="Graphic 28"/>
          <p:cNvPicPr>
            <a:picLocks noChangeAspect="1"/>
          </p:cNvPicPr>
          <p:nvPr/>
        </p:nvPicPr>
        <p:blipFill>
          <a:blip r:embed="rId22">
            <a:lum/>
            <a:extLst>
              <a:ext uri="{28A0092B-C50C-407E-A947-70E740481C1C}">
                <a14:useLocalDpi xmlns:a14="http://schemas.microsoft.com/office/drawing/2016/SVG/main" val="0"/>
              </a:ext>
              <a:ext uri="{96DAC541-7B7A-43D3-8B79-37D633B846F1}">
                <asvg:svgBlip xmlns:asvg="http://schemas.microsoft.com/office/drawing/2016/SVG/main" r:embed="rId23"/>
              </a:ext>
            </a:extLst>
          </a:blip>
          <a:srcRect/>
          <a:stretch>
            <a:fillRect/>
          </a:stretch>
        </p:blipFill>
        <p:spPr>
          <a:xfrm>
            <a:off x="209043" y="215718"/>
            <a:ext cx="908910" cy="353465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30" name="Rectangle 29"/>
          <p:cNvSpPr>
            <a:spLocks/>
          </p:cNvSpPr>
          <p:nvPr/>
        </p:nvSpPr>
        <p:spPr>
          <a:xfrm>
            <a:off x="216914" y="253920"/>
            <a:ext cx="783762" cy="270940"/>
          </a:xfrm>
          <a:prstGeom prst="rect">
            <a:avLst/>
          </a:prstGeom>
          <a:noFill/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wrap="square"/>
          <a:lstStyle/>
          <a:p>
            <a:pPr algn="ctr" defTabSz="914400"/>
            <a:r>
              <a:rPr lang="en-GB" sz="850" spc="20" dirty="0">
                <a:latin typeface="Montserrat"/>
              </a:rPr>
              <a:t>Site </a:t>
            </a:r>
            <a:r>
              <a:rPr lang="en-GB" sz="850" spc="20" kern="800" dirty="0">
                <a:latin typeface="Montserrat"/>
              </a:rPr>
              <a:t>Intel</a:t>
            </a:r>
          </a:p>
        </p:txBody>
      </p:sp>
      <p:pic>
        <p:nvPicPr>
          <p:cNvPr id="31" name="Graphic 30"/>
          <p:cNvPicPr>
            <a:picLocks noChangeAspect="1"/>
          </p:cNvPicPr>
          <p:nvPr/>
        </p:nvPicPr>
        <p:blipFill>
          <a:blip r:embed="rId24">
            <a:lum/>
            <a:extLst>
              <a:ext uri="{28A0092B-C50C-407E-A947-70E740481C1C}">
                <a14:useLocalDpi xmlns:a14="http://schemas.microsoft.com/office/drawing/2016/SVG/main" val="0"/>
              </a:ext>
              <a:ext uri="{96DAC541-7B7A-43D3-8B79-37D633B846F1}">
                <asvg:svgBlip xmlns:asvg="http://schemas.microsoft.com/office/drawing/2016/SVG/main" r:embed="rId25"/>
              </a:ext>
            </a:extLst>
          </a:blip>
          <a:srcRect/>
          <a:stretch>
            <a:fillRect/>
          </a:stretch>
        </p:blipFill>
        <p:spPr>
          <a:xfrm rot="10800000">
            <a:off x="1015089" y="215718"/>
            <a:ext cx="908910" cy="353465"/>
          </a:xfrm>
          <a:prstGeom prst="rect">
            <a:avLst/>
          </a:prstGeom>
          <a:ln>
            <a:headEnd type="none"/>
            <a:tailEnd type="none"/>
          </a:ln>
        </p:spPr>
      </p:pic>
      <p:pic>
        <p:nvPicPr>
          <p:cNvPr id="33" name="Graphic 32"/>
          <p:cNvPicPr>
            <a:picLocks noChangeAspect="1"/>
          </p:cNvPicPr>
          <p:nvPr/>
        </p:nvPicPr>
        <p:blipFill>
          <a:blip r:embed="rId26">
            <a:lum/>
            <a:extLst>
              <a:ext uri="{28A0092B-C50C-407E-A947-70E740481C1C}">
                <a14:useLocalDpi xmlns:a14="http://schemas.microsoft.com/office/drawing/2016/SVG/main" val="0"/>
              </a:ext>
              <a:ext uri="{96DAC541-7B7A-43D3-8B79-37D633B846F1}">
                <asvg:svgBlip xmlns:asvg="http://schemas.microsoft.com/office/drawing/2016/SVG/main" r:embed="rId27"/>
              </a:ext>
            </a:extLst>
          </a:blip>
          <a:srcRect/>
          <a:stretch>
            <a:fillRect/>
          </a:stretch>
        </p:blipFill>
        <p:spPr>
          <a:xfrm>
            <a:off x="11427055" y="212020"/>
            <a:ext cx="571500" cy="352425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34" name="Radius"/>
          <p:cNvSpPr>
            <a:spLocks/>
          </p:cNvSpPr>
          <p:nvPr/>
        </p:nvSpPr>
        <p:spPr>
          <a:xfrm>
            <a:off x="7642381" y="209428"/>
            <a:ext cx="1143727" cy="346966"/>
          </a:xfrm>
          <a:prstGeom prst="parallelogram">
            <a:avLst>
              <a:gd name="adj" fmla="val 47603"/>
            </a:avLst>
          </a:prstGeom>
          <a:solidFill>
            <a:srgbClr val="2EADE4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54000" anchor="ctr" wrap="none"/>
          <a:lstStyle/>
          <a:p>
            <a:pPr algn="ctr" defTabSz="914400"/>
            <a:r>
              <a:rPr lang="en-GB" sz="900" dirty="0">
                <a:latin typeface="Montserrat"/>
              </a:rPr>
              <a:t>1 Miles</a:t>
            </a:r>
          </a:p>
        </p:txBody>
      </p:sp>
      <p:pic>
        <p:nvPicPr>
          <p:cNvPr id="35" name="Graphic 34"/>
          <p:cNvPicPr>
            <a:picLocks noChangeAspect="1"/>
          </p:cNvPicPr>
          <p:nvPr/>
        </p:nvPicPr>
        <p:blipFill>
          <a:blip r:embed="rId28">
            <a:lum/>
            <a:extLst>
              <a:ext uri="{28A0092B-C50C-407E-A947-70E740481C1C}">
                <a14:useLocalDpi xmlns:a14="http://schemas.microsoft.com/office/drawing/2016/SVG/main" val="0"/>
              </a:ext>
              <a:ext uri="{96DAC541-7B7A-43D3-8B79-37D633B846F1}">
                <asvg:svgBlip xmlns:asvg="http://schemas.microsoft.com/office/drawing/2016/SVG/main" r:embed="rId29"/>
              </a:ext>
            </a:extLst>
          </a:blip>
          <a:srcRect/>
          <a:stretch>
            <a:fillRect/>
          </a:stretch>
        </p:blipFill>
        <p:spPr>
          <a:xfrm>
            <a:off x="5959533" y="174526"/>
            <a:ext cx="474606" cy="304492"/>
          </a:xfrm>
          <a:prstGeom prst="rect">
            <a:avLst/>
          </a:prstGeom>
          <a:ln>
            <a:headEnd type="none"/>
            <a:tailEnd type="none"/>
          </a:ln>
        </p:spPr>
      </p:pic>
      <p:pic>
        <p:nvPicPr>
          <p:cNvPr id="36" name="Graphic 35"/>
          <p:cNvPicPr>
            <a:picLocks noChangeAspect="1"/>
          </p:cNvPicPr>
          <p:nvPr/>
        </p:nvPicPr>
        <p:blipFill>
          <a:blip r:embed="rId30">
            <a:lum/>
            <a:extLst>
              <a:ext uri="{28A0092B-C50C-407E-A947-70E740481C1C}">
                <a14:useLocalDpi xmlns:a14="http://schemas.microsoft.com/office/drawing/2016/SVG/main" val="0"/>
              </a:ext>
              <a:ext uri="{96DAC541-7B7A-43D3-8B79-37D633B846F1}">
                <asvg:svgBlip xmlns:asvg="http://schemas.microsoft.com/office/drawing/2016/SVG/main" r:embed="rId31"/>
              </a:ext>
            </a:extLst>
          </a:blip>
          <a:srcRect/>
          <a:stretch>
            <a:fillRect/>
          </a:stretch>
        </p:blipFill>
        <p:spPr>
          <a:xfrm>
            <a:off x="300137" y="760427"/>
            <a:ext cx="278402" cy="2784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37" name="Chains"/>
          <p:cNvSpPr>
            <a:spLocks/>
          </p:cNvSpPr>
          <p:nvPr/>
        </p:nvSpPr>
        <p:spPr>
          <a:xfrm>
            <a:off x="8695793" y="212019"/>
            <a:ext cx="1283473" cy="349835"/>
          </a:xfrm>
          <a:prstGeom prst="parallelogram">
            <a:avLst>
              <a:gd name="adj" fmla="val 47603"/>
            </a:avLst>
          </a:prstGeom>
          <a:solidFill>
            <a:srgbClr val="2EADE4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54000" anchor="ctr" wrap="none"/>
          <a:lstStyle/>
          <a:p>
            <a:pPr algn="ctr" defTabSz="914400"/>
            <a:r>
              <a:rPr lang="en-GB" sz="900" dirty="0">
                <a:latin typeface="Montserrat"/>
              </a:rPr>
              <a:t>338 Chains</a:t>
            </a:r>
          </a:p>
        </p:txBody>
      </p:sp>
      <p:sp>
        <p:nvSpPr>
          <p:cNvPr id="38" name="DateRange"/>
          <p:cNvSpPr>
            <a:spLocks/>
          </p:cNvSpPr>
          <p:nvPr/>
        </p:nvSpPr>
        <p:spPr>
          <a:xfrm>
            <a:off x="9887119" y="212020"/>
            <a:ext cx="1891883" cy="352425"/>
          </a:xfrm>
          <a:prstGeom prst="parallelogram">
            <a:avLst>
              <a:gd name="adj" fmla="val 47603"/>
            </a:avLst>
          </a:prstGeom>
          <a:solidFill>
            <a:srgbClr val="2EADE4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54000" anchor="ctr" wrap="none"/>
          <a:lstStyle/>
          <a:p>
            <a:pPr defTabSz="914400"/>
            <a:r>
              <a:rPr lang="en-GB" sz="900" dirty="0">
                <a:latin typeface="Montserrat"/>
              </a:rPr>
              <a:t>29/01/2025 - 21/01/2026</a:t>
            </a:r>
          </a:p>
        </p:txBody>
      </p:sp>
      <p:pic>
        <p:nvPicPr>
          <p:cNvPr id="39" name="Graphic 38"/>
          <p:cNvPicPr>
            <a:picLocks noChangeAspect="1"/>
          </p:cNvPicPr>
          <p:nvPr/>
        </p:nvPicPr>
        <p:blipFill>
          <a:blip r:embed="rId32">
            <a:lum/>
            <a:extLst>
              <a:ext uri="{28A0092B-C50C-407E-A947-70E740481C1C}">
                <a14:useLocalDpi xmlns:a14="http://schemas.microsoft.com/office/drawing/2016/SVG/main" val="0"/>
              </a:ext>
              <a:ext uri="{96DAC541-7B7A-43D3-8B79-37D633B846F1}">
                <asvg:svgBlip xmlns:asvg="http://schemas.microsoft.com/office/drawing/2016/SVG/main" r:embed="rId33"/>
              </a:ext>
            </a:extLst>
          </a:blip>
          <a:srcRect/>
          <a:stretch>
            <a:fillRect/>
          </a:stretch>
        </p:blipFill>
        <p:spPr>
          <a:xfrm>
            <a:off x="11728267" y="314336"/>
            <a:ext cx="123825" cy="13335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VenueName"/>
          <p:cNvSpPr>
            <a:spLocks/>
          </p:cNvSpPr>
          <p:nvPr/>
        </p:nvSpPr>
        <p:spPr>
          <a:xfrm>
            <a:off x="1192682" y="220269"/>
            <a:ext cx="2222500" cy="348914"/>
          </a:xfrm>
          <a:prstGeom prst="rect">
            <a:avLst/>
          </a:prstGeom>
          <a:solidFill>
            <a:srgbClr val="2EADE4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97200" rIns="90000" bIns="118800" anchor="ctr" wrap="none">
            <a:spAutoFit/>
          </a:bodyPr>
          <a:lstStyle/>
          <a:p>
            <a:pPr defTabSz="914400"/>
            <a:r>
              <a:rPr lang="en-GB" sz="850" dirty="0">
                <a:latin typeface="Montserrat"/>
              </a:rPr>
              <a:t>Red Lion Bakewell DE451BT</a:t>
            </a:r>
          </a:p>
        </p:txBody>
      </p:sp>
      <p:sp>
        <p:nvSpPr>
          <p:cNvPr id="3" name="FooterStart"/>
          <p:cNvSpPr>
            <a:spLocks/>
          </p:cNvSpPr>
          <p:nvPr/>
        </p:nvSpPr>
        <p:spPr>
          <a:xfrm>
            <a:off x="0" y="6604080"/>
            <a:ext cx="12192000" cy="254069"/>
          </a:xfrm>
          <a:prstGeom prst="parallelogram">
            <a:avLst>
              <a:gd name="adj" fmla="val 0"/>
            </a:avLst>
          </a:prstGeom>
          <a:solidFill>
            <a:srgbClr val="E7E6E6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54000" anchor="ctr" wrap="none"/>
          <a:lstStyle/>
          <a:p>
            <a:pPr algn="ctr" defTabSz="914400"/>
            <a:endParaRPr lang="en-GB" sz="900" dirty="0">
              <a:latin typeface="Montserrat"/>
            </a:endParaRPr>
          </a:p>
        </p:txBody>
      </p:sp>
      <p:sp>
        <p:nvSpPr>
          <p:cNvPr id="4" name="FooterInfo3"/>
          <p:cNvSpPr>
            <a:spLocks/>
          </p:cNvSpPr>
          <p:nvPr/>
        </p:nvSpPr>
        <p:spPr>
          <a:xfrm>
            <a:off x="8185608" y="6623021"/>
            <a:ext cx="4006392" cy="231018"/>
          </a:xfrm>
          <a:prstGeom prst="parallelogram">
            <a:avLst>
              <a:gd name="adj" fmla="val 47603"/>
            </a:avLst>
          </a:prstGeom>
          <a:solidFill>
            <a:srgbClr val="E7E6E6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54000" anchor="ctr" wrap="none"/>
          <a:lstStyle/>
          <a:p>
            <a:pPr algn="ctr" defTabSz="914400"/>
            <a:r>
              <a:rPr lang="en-GB" sz="850" dirty="0">
                <a:solidFill>
                  <a:schemeClr val="tx1"/>
                </a:solidFill>
                <a:latin typeface="Montserrat"/>
              </a:rPr>
              <a:t>38203 Competitor Customers</a:t>
            </a:r>
            <a:endParaRPr lang="en-GB" sz="850" dirty="0">
              <a:solidFill>
                <a:schemeClr val="tx1"/>
              </a:solidFill>
              <a:latin typeface="Montserrat"/>
            </a:endParaRPr>
          </a:p>
        </p:txBody>
      </p:sp>
      <p:sp>
        <p:nvSpPr>
          <p:cNvPr id="5" name="FooterInfo2"/>
          <p:cNvSpPr>
            <a:spLocks/>
          </p:cNvSpPr>
          <p:nvPr/>
        </p:nvSpPr>
        <p:spPr>
          <a:xfrm>
            <a:off x="4091236" y="6623021"/>
            <a:ext cx="4006392" cy="231018"/>
          </a:xfrm>
          <a:prstGeom prst="parallelogram">
            <a:avLst>
              <a:gd name="adj" fmla="val 47603"/>
            </a:avLst>
          </a:prstGeom>
          <a:solidFill>
            <a:srgbClr val="E7E6E6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54000" anchor="ctr" wrap="none"/>
          <a:lstStyle/>
          <a:p>
            <a:pPr algn="ctr" defTabSz="914400"/>
            <a:r>
              <a:rPr lang="en-GB" sz="850" dirty="0">
                <a:solidFill>
                  <a:schemeClr val="tx1"/>
                </a:solidFill>
                <a:latin typeface="Montserrat"/>
              </a:rPr>
              <a:t>64 Competitors</a:t>
            </a:r>
            <a:endParaRPr lang="en-GB" sz="850" dirty="0">
              <a:solidFill>
                <a:schemeClr val="tx1"/>
              </a:solidFill>
              <a:latin typeface="Montserrat"/>
            </a:endParaRPr>
          </a:p>
        </p:txBody>
      </p:sp>
      <p:sp>
        <p:nvSpPr>
          <p:cNvPr id="11" name="FooterInfo1"/>
          <p:cNvSpPr>
            <a:spLocks/>
          </p:cNvSpPr>
          <p:nvPr/>
        </p:nvSpPr>
        <p:spPr>
          <a:xfrm>
            <a:off x="-8967" y="6619343"/>
            <a:ext cx="4015359" cy="231018"/>
          </a:xfrm>
          <a:prstGeom prst="parallelogram">
            <a:avLst>
              <a:gd name="adj" fmla="val 47603"/>
            </a:avLst>
          </a:prstGeom>
          <a:solidFill>
            <a:srgbClr val="E7E6E6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54000" anchor="ctr" wrap="none"/>
          <a:lstStyle/>
          <a:p>
            <a:pPr algn="ctr" defTabSz="914400"/>
            <a:r>
              <a:rPr lang="en-GB" sz="850" dirty="0">
                <a:solidFill>
                  <a:schemeClr val="tx1"/>
                </a:solidFill>
                <a:latin typeface="Montserrat"/>
              </a:rPr>
              <a:t>2221 Site Customers</a:t>
            </a:r>
            <a:endParaRPr lang="en-GB" sz="850" dirty="0">
              <a:solidFill>
                <a:schemeClr val="tx1"/>
              </a:solidFill>
              <a:latin typeface="Montserrat"/>
            </a:endParaRPr>
          </a:p>
        </p:txBody>
      </p:sp>
      <p:graphicFrame>
        <p:nvGraphicFramePr>
          <p:cNvPr id="0" name=""/>
          <p:cNvGraphicFramePr/>
          <p:nvPr/>
        </p:nvGraphicFramePr>
        <p:xfrm rot="0">
          <a:off x="0" y="0"/>
          <a:ext cx="0" cy="0"/>
        </p:xfrm>
        <a:graphic>
          <a:graphicData uri="http://schemas.openxmlformats.org/drawingml/2006/chart">
            <c:chart xmlns:r="http://schemas.openxmlformats.org/officeDocument/2006/relationships" xmlns:c="http://schemas.openxmlformats.org/drawingml/2006/chart" r:id="rId34"/>
          </a:graphicData>
        </a:graphic>
      </p:graphicFrame>
      <p:graphicFrame>
        <p:nvGraphicFramePr>
          <p:cNvPr id="0" name=""/>
          <p:cNvGraphicFramePr/>
          <p:nvPr/>
        </p:nvGraphicFramePr>
        <p:xfrm rot="0">
          <a:off x="0" y="0"/>
          <a:ext cx="0" cy="0"/>
        </p:xfrm>
        <a:graphic>
          <a:graphicData uri="http://schemas.openxmlformats.org/drawingml/2006/chart">
            <c:chart xmlns:r="http://schemas.openxmlformats.org/officeDocument/2006/relationships" xmlns:c="http://schemas.openxmlformats.org/drawingml/2006/chart" r:id="rId35"/>
          </a:graphicData>
        </a:graphic>
      </p:graphicFrame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Map1"/>
          <p:cNvPicPr>
            <a:picLocks noChangeAspect="1"/>
          </p:cNvPicPr>
          <p:nvPr/>
        </p:nvPicPr>
        <p:blipFill>
          <a:blip r:embed="rId17">
            <a:lum/>
          </a:blip>
          <a:srcRect/>
          <a:stretch>
            <a:fillRect/>
          </a:stretch>
        </p:blipFill>
        <p:spPr>
          <a:xfrm>
            <a:off x="193444" y="1617619"/>
            <a:ext cx="11831701" cy="5229954"/>
          </a:xfrm>
          <a:prstGeom prst="rect">
            <a:avLst/>
          </a:prstGeom>
          <a:ln>
            <a:headEnd type="none"/>
            <a:tailEnd type="none"/>
          </a:ln>
        </p:spPr>
      </p:pic>
      <p:pic>
        <p:nvPicPr>
          <p:cNvPr id="10" name="Graphic 9"/>
          <p:cNvPicPr>
            <a:picLocks noChangeAspect="1"/>
          </p:cNvPicPr>
          <p:nvPr/>
        </p:nvPicPr>
        <p:blipFill>
          <a:blip r:embed="rId18">
            <a:lum/>
            <a:extLst>
              <a:ext uri="{28A0092B-C50C-407E-A947-70E740481C1C}">
                <a14:useLocalDpi xmlns:a14="http://schemas.microsoft.com/office/drawing/2016/SVG/main" val="0"/>
              </a:ext>
              <a:ext uri="{96DAC541-7B7A-43D3-8B79-37D633B846F1}">
                <asvg:svgBlip xmlns:asvg="http://schemas.microsoft.com/office/drawing/2016/SVG/main" r:embed="rId19"/>
              </a:ext>
            </a:extLst>
          </a:blip>
          <a:srcRect/>
          <a:stretch>
            <a:fillRect/>
          </a:stretch>
        </p:blipFill>
        <p:spPr>
          <a:xfrm>
            <a:off x="11062402" y="6027511"/>
            <a:ext cx="1080830" cy="630484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36" name="Rectangle 35"/>
          <p:cNvSpPr>
            <a:spLocks/>
          </p:cNvSpPr>
          <p:nvPr/>
        </p:nvSpPr>
        <p:spPr>
          <a:xfrm>
            <a:off x="0" y="663728"/>
            <a:ext cx="12191999" cy="951103"/>
          </a:xfrm>
          <a:prstGeom prst="rect">
            <a:avLst/>
          </a:prstGeom>
          <a:solidFill>
            <a:schemeClr val="bg1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wrap="square"/>
          <a:lstStyle/>
          <a:p>
            <a:pPr algn="ctr" defTabSz="914400"/>
            <a:endParaRPr lang="en-GB" dirty="0"/>
          </a:p>
        </p:txBody>
      </p:sp>
      <p:sp>
        <p:nvSpPr>
          <p:cNvPr id="19" name="ReportDescription"/>
          <p:cNvSpPr>
            <a:spLocks/>
          </p:cNvSpPr>
          <p:nvPr/>
        </p:nvSpPr>
        <p:spPr>
          <a:xfrm>
            <a:off x="3238499" y="1173576"/>
            <a:ext cx="8760056" cy="302387"/>
          </a:xfrm>
          <a:prstGeom prst="rect">
            <a:avLst/>
          </a:prstGeom>
          <a:solidFill>
            <a:schemeClr val="bg1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wrap="square"/>
          <a:lstStyle/>
          <a:p>
            <a:pPr algn="ctr" defTabSz="914400"/>
            <a:r>
              <a:rPr lang="en-GB" sz="900" dirty="0">
                <a:solidFill>
                  <a:schemeClr val="bg2">
                    <a:lumMod val="25000"/>
                  </a:schemeClr>
                </a:solidFill>
                <a:latin typeface="Montserrat"/>
              </a:rPr>
              <a:t>Where do customers of Red Lion Bakewell DE451BT for 29/01/2025 - 21/01/2026 live</a:t>
            </a:r>
            <a:endParaRPr lang="en-GB" sz="900" dirty="0">
              <a:solidFill>
                <a:schemeClr val="bg2">
                  <a:lumMod val="25000"/>
                </a:schemeClr>
              </a:solidFill>
              <a:latin typeface="Montserrat"/>
            </a:endParaRPr>
          </a:p>
        </p:txBody>
      </p:sp>
      <p:sp>
        <p:nvSpPr>
          <p:cNvPr id="20" name="Header"/>
          <p:cNvSpPr>
            <a:spLocks/>
          </p:cNvSpPr>
          <p:nvPr/>
        </p:nvSpPr>
        <p:spPr>
          <a:xfrm>
            <a:off x="-8965" y="168"/>
            <a:ext cx="12200965" cy="751270"/>
          </a:xfrm>
          <a:prstGeom prst="rect">
            <a:avLst/>
          </a:prstGeom>
          <a:solidFill>
            <a:srgbClr val="3A454F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wrap="square"/>
          <a:lstStyle/>
          <a:p>
            <a:pPr algn="ctr" defTabSz="914400"/>
            <a:endParaRPr lang="en-GB" sz="1400" dirty="0">
              <a:latin typeface="Montserrat"/>
            </a:endParaRPr>
          </a:p>
        </p:txBody>
      </p:sp>
      <p:sp>
        <p:nvSpPr>
          <p:cNvPr id="21" name="Rectangle 20"/>
          <p:cNvSpPr>
            <a:spLocks/>
          </p:cNvSpPr>
          <p:nvPr/>
        </p:nvSpPr>
        <p:spPr>
          <a:xfrm>
            <a:off x="-8966" y="739934"/>
            <a:ext cx="838565" cy="497878"/>
          </a:xfrm>
          <a:prstGeom prst="rect">
            <a:avLst/>
          </a:prstGeom>
          <a:solidFill>
            <a:srgbClr val="3A454F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wrap="square"/>
          <a:lstStyle/>
          <a:p>
            <a:pPr algn="ctr" defTabSz="914400"/>
            <a:endParaRPr lang="en-GB" dirty="0"/>
          </a:p>
        </p:txBody>
      </p:sp>
      <p:sp>
        <p:nvSpPr>
          <p:cNvPr id="22" name="ReportHeader"/>
          <p:cNvSpPr>
            <a:spLocks/>
          </p:cNvSpPr>
          <p:nvPr/>
        </p:nvSpPr>
        <p:spPr>
          <a:xfrm>
            <a:off x="3238498" y="807671"/>
            <a:ext cx="8760057" cy="365962"/>
          </a:xfrm>
          <a:prstGeom prst="rect">
            <a:avLst/>
          </a:prstGeom>
          <a:solidFill>
            <a:schemeClr val="bg1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wrap="square"/>
          <a:lstStyle/>
          <a:p>
            <a:pPr algn="ctr" defTabSz="914400"/>
            <a:r>
              <a:rPr lang="en-GB" sz="1000" dirty="0">
                <a:solidFill>
                  <a:schemeClr val="bg2">
                    <a:lumMod val="25000"/>
                  </a:schemeClr>
                </a:solidFill>
                <a:latin typeface="Montserrat"/>
              </a:rPr>
              <a:t>Where do customers of Red Lion Bakewell DE451BT come from?</a:t>
            </a:r>
            <a:endParaRPr lang="en-GB" sz="1000" dirty="0">
              <a:solidFill>
                <a:schemeClr val="bg2">
                  <a:lumMod val="25000"/>
                </a:schemeClr>
              </a:solidFill>
              <a:latin typeface="Montserrat"/>
            </a:endParaRPr>
          </a:p>
        </p:txBody>
      </p:sp>
      <p:sp>
        <p:nvSpPr>
          <p:cNvPr id="23" name="SubHeader"/>
          <p:cNvSpPr>
            <a:spLocks/>
          </p:cNvSpPr>
          <p:nvPr/>
        </p:nvSpPr>
        <p:spPr>
          <a:xfrm>
            <a:off x="488839" y="739934"/>
            <a:ext cx="2749661" cy="497878"/>
          </a:xfrm>
          <a:prstGeom prst="parallelogram">
            <a:avLst>
              <a:gd name="adj" fmla="val 54111"/>
            </a:avLst>
          </a:prstGeom>
          <a:solidFill>
            <a:srgbClr val="3A454F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anchor="t" wrap="square"/>
          <a:lstStyle/>
          <a:p>
            <a:pPr defTabSz="914400"/>
            <a:r>
              <a:rPr lang="en-GB" sz="1100" dirty="0">
                <a:latin typeface="Montserrat"/>
              </a:rPr>
              <a:t>Map of Guest Origin</a:t>
            </a:r>
          </a:p>
        </p:txBody>
      </p:sp>
      <p:pic>
        <p:nvPicPr>
          <p:cNvPr id="24" name="Graphic 23"/>
          <p:cNvPicPr>
            <a:picLocks noChangeAspect="1"/>
          </p:cNvPicPr>
          <p:nvPr/>
        </p:nvPicPr>
        <p:blipFill>
          <a:blip r:embed="rId20">
            <a:lum/>
            <a:extLst>
              <a:ext uri="{28A0092B-C50C-407E-A947-70E740481C1C}">
                <a14:useLocalDpi xmlns:a14="http://schemas.microsoft.com/office/drawing/2016/SVG/main" val="0"/>
              </a:ext>
              <a:ext uri="{96DAC541-7B7A-43D3-8B79-37D633B846F1}">
                <asvg:svgBlip xmlns:asvg="http://schemas.microsoft.com/office/drawing/2016/SVG/main" r:embed="rId21"/>
              </a:ext>
            </a:extLst>
          </a:blip>
          <a:srcRect/>
          <a:stretch>
            <a:fillRect/>
          </a:stretch>
        </p:blipFill>
        <p:spPr>
          <a:xfrm>
            <a:off x="209043" y="215718"/>
            <a:ext cx="908910" cy="353465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5" name="Rectangle 24"/>
          <p:cNvSpPr>
            <a:spLocks/>
          </p:cNvSpPr>
          <p:nvPr/>
        </p:nvSpPr>
        <p:spPr>
          <a:xfrm>
            <a:off x="216914" y="253920"/>
            <a:ext cx="783762" cy="270940"/>
          </a:xfrm>
          <a:prstGeom prst="rect">
            <a:avLst/>
          </a:prstGeom>
          <a:noFill/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wrap="square"/>
          <a:lstStyle/>
          <a:p>
            <a:pPr algn="ctr" defTabSz="914400"/>
            <a:r>
              <a:rPr lang="en-GB" sz="850" spc="20" dirty="0">
                <a:latin typeface="Montserrat"/>
              </a:rPr>
              <a:t>Site </a:t>
            </a:r>
            <a:r>
              <a:rPr lang="en-GB" sz="850" spc="20" kern="800" dirty="0">
                <a:latin typeface="Montserrat"/>
              </a:rPr>
              <a:t>Intel</a:t>
            </a:r>
          </a:p>
        </p:txBody>
      </p:sp>
      <p:pic>
        <p:nvPicPr>
          <p:cNvPr id="26" name="Graphic 25"/>
          <p:cNvPicPr>
            <a:picLocks noChangeAspect="1"/>
          </p:cNvPicPr>
          <p:nvPr/>
        </p:nvPicPr>
        <p:blipFill>
          <a:blip r:embed="rId22">
            <a:lum/>
            <a:extLst>
              <a:ext uri="{28A0092B-C50C-407E-A947-70E740481C1C}">
                <a14:useLocalDpi xmlns:a14="http://schemas.microsoft.com/office/drawing/2016/SVG/main" val="0"/>
              </a:ext>
              <a:ext uri="{96DAC541-7B7A-43D3-8B79-37D633B846F1}">
                <asvg:svgBlip xmlns:asvg="http://schemas.microsoft.com/office/drawing/2016/SVG/main" r:embed="rId23"/>
              </a:ext>
            </a:extLst>
          </a:blip>
          <a:srcRect/>
          <a:stretch>
            <a:fillRect/>
          </a:stretch>
        </p:blipFill>
        <p:spPr>
          <a:xfrm rot="10800000">
            <a:off x="1015089" y="215718"/>
            <a:ext cx="908910" cy="353465"/>
          </a:xfrm>
          <a:prstGeom prst="rect">
            <a:avLst/>
          </a:prstGeom>
          <a:ln>
            <a:headEnd type="none"/>
            <a:tailEnd type="none"/>
          </a:ln>
        </p:spPr>
      </p:pic>
      <p:pic>
        <p:nvPicPr>
          <p:cNvPr id="28" name="Graphic 27"/>
          <p:cNvPicPr>
            <a:picLocks noChangeAspect="1"/>
          </p:cNvPicPr>
          <p:nvPr/>
        </p:nvPicPr>
        <p:blipFill>
          <a:blip r:embed="rId24">
            <a:lum/>
            <a:extLst>
              <a:ext uri="{28A0092B-C50C-407E-A947-70E740481C1C}">
                <a14:useLocalDpi xmlns:a14="http://schemas.microsoft.com/office/drawing/2016/SVG/main" val="0"/>
              </a:ext>
              <a:ext uri="{96DAC541-7B7A-43D3-8B79-37D633B846F1}">
                <asvg:svgBlip xmlns:asvg="http://schemas.microsoft.com/office/drawing/2016/SVG/main" r:embed="rId25"/>
              </a:ext>
            </a:extLst>
          </a:blip>
          <a:srcRect/>
          <a:stretch>
            <a:fillRect/>
          </a:stretch>
        </p:blipFill>
        <p:spPr>
          <a:xfrm>
            <a:off x="11427055" y="212020"/>
            <a:ext cx="571500" cy="352425"/>
          </a:xfrm>
          <a:prstGeom prst="rect">
            <a:avLst/>
          </a:prstGeom>
          <a:ln>
            <a:headEnd type="none"/>
            <a:tailEnd type="none"/>
          </a:ln>
        </p:spPr>
      </p:pic>
      <p:pic>
        <p:nvPicPr>
          <p:cNvPr id="30" name="Graphic 29"/>
          <p:cNvPicPr>
            <a:picLocks noChangeAspect="1"/>
          </p:cNvPicPr>
          <p:nvPr/>
        </p:nvPicPr>
        <p:blipFill>
          <a:blip r:embed="rId26">
            <a:lum/>
            <a:extLst>
              <a:ext uri="{28A0092B-C50C-407E-A947-70E740481C1C}">
                <a14:useLocalDpi xmlns:a14="http://schemas.microsoft.com/office/drawing/2016/SVG/main" val="0"/>
              </a:ext>
              <a:ext uri="{96DAC541-7B7A-43D3-8B79-37D633B846F1}">
                <asvg:svgBlip xmlns:asvg="http://schemas.microsoft.com/office/drawing/2016/SVG/main" r:embed="rId27"/>
              </a:ext>
            </a:extLst>
          </a:blip>
          <a:srcRect/>
          <a:stretch>
            <a:fillRect/>
          </a:stretch>
        </p:blipFill>
        <p:spPr>
          <a:xfrm>
            <a:off x="5959533" y="174526"/>
            <a:ext cx="474606" cy="304492"/>
          </a:xfrm>
          <a:prstGeom prst="rect">
            <a:avLst/>
          </a:prstGeom>
          <a:ln>
            <a:headEnd type="none"/>
            <a:tailEnd type="none"/>
          </a:ln>
        </p:spPr>
      </p:pic>
      <p:pic>
        <p:nvPicPr>
          <p:cNvPr id="31" name="Graphic 30"/>
          <p:cNvPicPr>
            <a:picLocks noChangeAspect="1"/>
          </p:cNvPicPr>
          <p:nvPr/>
        </p:nvPicPr>
        <p:blipFill>
          <a:blip r:embed="rId28">
            <a:lum/>
            <a:extLst>
              <a:ext uri="{28A0092B-C50C-407E-A947-70E740481C1C}">
                <a14:useLocalDpi xmlns:a14="http://schemas.microsoft.com/office/drawing/2016/SVG/main" val="0"/>
              </a:ext>
              <a:ext uri="{96DAC541-7B7A-43D3-8B79-37D633B846F1}">
                <asvg:svgBlip xmlns:asvg="http://schemas.microsoft.com/office/drawing/2016/SVG/main" r:embed="rId29"/>
              </a:ext>
            </a:extLst>
          </a:blip>
          <a:srcRect/>
          <a:stretch>
            <a:fillRect/>
          </a:stretch>
        </p:blipFill>
        <p:spPr>
          <a:xfrm>
            <a:off x="300137" y="760427"/>
            <a:ext cx="278402" cy="2784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33" name="DateRange"/>
          <p:cNvSpPr>
            <a:spLocks/>
          </p:cNvSpPr>
          <p:nvPr/>
        </p:nvSpPr>
        <p:spPr>
          <a:xfrm>
            <a:off x="9887119" y="212020"/>
            <a:ext cx="1891883" cy="352425"/>
          </a:xfrm>
          <a:prstGeom prst="parallelogram">
            <a:avLst>
              <a:gd name="adj" fmla="val 47603"/>
            </a:avLst>
          </a:prstGeom>
          <a:solidFill>
            <a:srgbClr val="2EADE4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54000" anchor="ctr" wrap="none"/>
          <a:lstStyle/>
          <a:p>
            <a:pPr defTabSz="914400"/>
            <a:r>
              <a:rPr lang="en-GB" sz="900" dirty="0">
                <a:latin typeface="Montserrat"/>
              </a:rPr>
              <a:t>29/01/2025 - 21/01/2026</a:t>
            </a:r>
          </a:p>
        </p:txBody>
      </p:sp>
      <p:pic>
        <p:nvPicPr>
          <p:cNvPr id="34" name="Graphic 33"/>
          <p:cNvPicPr>
            <a:picLocks noChangeAspect="1"/>
          </p:cNvPicPr>
          <p:nvPr/>
        </p:nvPicPr>
        <p:blipFill>
          <a:blip r:embed="rId30">
            <a:lum/>
            <a:extLst>
              <a:ext uri="{28A0092B-C50C-407E-A947-70E740481C1C}">
                <a14:useLocalDpi xmlns:a14="http://schemas.microsoft.com/office/drawing/2016/SVG/main" val="0"/>
              </a:ext>
              <a:ext uri="{96DAC541-7B7A-43D3-8B79-37D633B846F1}">
                <asvg:svgBlip xmlns:asvg="http://schemas.microsoft.com/office/drawing/2016/SVG/main" r:embed="rId31"/>
              </a:ext>
            </a:extLst>
          </a:blip>
          <a:srcRect/>
          <a:stretch>
            <a:fillRect/>
          </a:stretch>
        </p:blipFill>
        <p:spPr>
          <a:xfrm>
            <a:off x="11728267" y="314336"/>
            <a:ext cx="123825" cy="13335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VenueName"/>
          <p:cNvSpPr>
            <a:spLocks/>
          </p:cNvSpPr>
          <p:nvPr/>
        </p:nvSpPr>
        <p:spPr>
          <a:xfrm>
            <a:off x="1192682" y="220269"/>
            <a:ext cx="2222500" cy="348914"/>
          </a:xfrm>
          <a:prstGeom prst="rect">
            <a:avLst/>
          </a:prstGeom>
          <a:solidFill>
            <a:srgbClr val="2EADE4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97200" rIns="90000" bIns="118800" anchor="ctr" wrap="none">
            <a:spAutoFit/>
          </a:bodyPr>
          <a:lstStyle/>
          <a:p>
            <a:pPr defTabSz="914400"/>
            <a:r>
              <a:rPr lang="en-GB" sz="850" dirty="0">
                <a:latin typeface="Montserrat"/>
              </a:rPr>
              <a:t>Red Lion Bakewell DE451BT</a:t>
            </a:r>
          </a:p>
        </p:txBody>
      </p:sp>
      <p:sp>
        <p:nvSpPr>
          <p:cNvPr id="5" name="FooterStart"/>
          <p:cNvSpPr>
            <a:spLocks/>
          </p:cNvSpPr>
          <p:nvPr/>
        </p:nvSpPr>
        <p:spPr>
          <a:xfrm>
            <a:off x="0" y="6604080"/>
            <a:ext cx="12192000" cy="254069"/>
          </a:xfrm>
          <a:prstGeom prst="parallelogram">
            <a:avLst>
              <a:gd name="adj" fmla="val 0"/>
            </a:avLst>
          </a:prstGeom>
          <a:solidFill>
            <a:srgbClr val="E7E6E6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54000" anchor="ctr" wrap="none"/>
          <a:lstStyle/>
          <a:p>
            <a:pPr algn="ctr" defTabSz="914400"/>
            <a:endParaRPr lang="en-GB" sz="900" dirty="0">
              <a:latin typeface="Montserrat"/>
            </a:endParaRPr>
          </a:p>
        </p:txBody>
      </p:sp>
      <p:sp>
        <p:nvSpPr>
          <p:cNvPr id="6" name="FooterInfo3"/>
          <p:cNvSpPr>
            <a:spLocks/>
          </p:cNvSpPr>
          <p:nvPr/>
        </p:nvSpPr>
        <p:spPr>
          <a:xfrm>
            <a:off x="8185608" y="6623021"/>
            <a:ext cx="4006392" cy="231018"/>
          </a:xfrm>
          <a:prstGeom prst="parallelogram">
            <a:avLst>
              <a:gd name="adj" fmla="val 47603"/>
            </a:avLst>
          </a:prstGeom>
          <a:solidFill>
            <a:srgbClr val="E7E6E6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54000" anchor="ctr" wrap="none"/>
          <a:lstStyle/>
          <a:p>
            <a:pPr algn="ctr" defTabSz="914400"/>
            <a:r>
              <a:rPr lang="en-GB" sz="850" dirty="0">
                <a:solidFill>
                  <a:schemeClr val="tx1"/>
                </a:solidFill>
                <a:latin typeface="Montserrat"/>
              </a:rPr>
              <a:t/>
            </a:r>
            <a:endParaRPr lang="en-GB" sz="850" dirty="0">
              <a:solidFill>
                <a:schemeClr val="tx1"/>
              </a:solidFill>
              <a:latin typeface="Montserrat"/>
            </a:endParaRPr>
          </a:p>
        </p:txBody>
      </p:sp>
      <p:sp>
        <p:nvSpPr>
          <p:cNvPr id="7" name="FooterInfo2"/>
          <p:cNvSpPr>
            <a:spLocks/>
          </p:cNvSpPr>
          <p:nvPr/>
        </p:nvSpPr>
        <p:spPr>
          <a:xfrm>
            <a:off x="4091236" y="6623021"/>
            <a:ext cx="4006392" cy="231018"/>
          </a:xfrm>
          <a:prstGeom prst="parallelogram">
            <a:avLst>
              <a:gd name="adj" fmla="val 47603"/>
            </a:avLst>
          </a:prstGeom>
          <a:solidFill>
            <a:srgbClr val="E7E6E6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54000" anchor="ctr" wrap="none"/>
          <a:lstStyle/>
          <a:p>
            <a:pPr algn="ctr" defTabSz="914400"/>
            <a:r>
              <a:rPr lang="en-GB" sz="850" dirty="0">
                <a:solidFill>
                  <a:schemeClr val="tx1"/>
                </a:solidFill>
                <a:latin typeface="Montserrat"/>
              </a:rPr>
              <a:t/>
            </a:r>
            <a:endParaRPr lang="en-GB" sz="850" dirty="0">
              <a:solidFill>
                <a:schemeClr val="tx1"/>
              </a:solidFill>
              <a:latin typeface="Montserrat"/>
            </a:endParaRPr>
          </a:p>
        </p:txBody>
      </p:sp>
      <p:sp>
        <p:nvSpPr>
          <p:cNvPr id="3" name="Rectangle 2"/>
          <p:cNvSpPr>
            <a:spLocks/>
          </p:cNvSpPr>
          <p:nvPr/>
        </p:nvSpPr>
        <p:spPr bwMode="white">
          <a:xfrm>
            <a:off x="48768" y="6377502"/>
            <a:ext cx="12094464" cy="21879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wrap="square"/>
          <a:lstStyle/>
          <a:p>
            <a:pPr algn="ctr" defTabSz="914400"/>
            <a:endParaRPr lang="en-GB" dirty="0"/>
          </a:p>
        </p:txBody>
      </p:sp>
      <p:sp>
        <p:nvSpPr>
          <p:cNvPr id="14" name="FooterInfo1"/>
          <p:cNvSpPr>
            <a:spLocks/>
          </p:cNvSpPr>
          <p:nvPr/>
        </p:nvSpPr>
        <p:spPr>
          <a:xfrm>
            <a:off x="-8967" y="6619343"/>
            <a:ext cx="4015359" cy="231018"/>
          </a:xfrm>
          <a:prstGeom prst="parallelogram">
            <a:avLst>
              <a:gd name="adj" fmla="val 47603"/>
            </a:avLst>
          </a:prstGeom>
          <a:solidFill>
            <a:srgbClr val="E7E6E6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54000" anchor="ctr" wrap="none"/>
          <a:lstStyle/>
          <a:p>
            <a:pPr algn="ctr" defTabSz="914400"/>
            <a:r>
              <a:rPr lang="en-GB" sz="850" dirty="0">
                <a:solidFill>
                  <a:schemeClr val="tx1"/>
                </a:solidFill>
                <a:latin typeface="Montserrat"/>
              </a:rPr>
              <a:t>2221 Site Customers</a:t>
            </a:r>
            <a:endParaRPr lang="en-GB" sz="850" dirty="0">
              <a:solidFill>
                <a:schemeClr val="tx1"/>
              </a:solidFill>
              <a:latin typeface="Montserrat"/>
            </a:endParaRPr>
          </a:p>
        </p:txBody>
      </p:sp>
      <p:pic>
        <p:nvPicPr>
          <p:cNvPr id="4" name="Graphic 3"/>
          <p:cNvPicPr>
            <a:picLocks noChangeAspect="1"/>
          </p:cNvPicPr>
          <p:nvPr/>
        </p:nvPicPr>
        <p:blipFill>
          <a:blip r:embed="rId32">
            <a:lum/>
            <a:extLst>
              <a:ext uri="{28A0092B-C50C-407E-A947-70E740481C1C}">
                <a14:useLocalDpi xmlns:a14="http://schemas.microsoft.com/office/drawing/2016/SVG/main" val="0"/>
              </a:ext>
              <a:ext uri="{96DAC541-7B7A-43D3-8B79-37D633B846F1}">
                <asvg:svgBlip xmlns:asvg="http://schemas.microsoft.com/office/drawing/2016/SVG/main" r:embed="rId33"/>
              </a:ext>
            </a:extLst>
          </a:blip>
          <a:srcRect/>
          <a:stretch>
            <a:fillRect/>
          </a:stretch>
        </p:blipFill>
        <p:spPr>
          <a:xfrm>
            <a:off x="11439096" y="6204295"/>
            <a:ext cx="559459" cy="235010"/>
          </a:xfrm>
          <a:prstGeom prst="rect">
            <a:avLst/>
          </a:prstGeom>
          <a:ln>
            <a:headEnd type="none"/>
            <a:tailEnd type="none"/>
          </a:ln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phic 2"/>
          <p:cNvPicPr>
            <a:picLocks noChangeAspect="1"/>
          </p:cNvPicPr>
          <p:nvPr/>
        </p:nvPicPr>
        <p:blipFill>
          <a:blip r:embed="rId4">
            <a:lum/>
            <a:extLst>
              <a:ext uri="{28A0092B-C50C-407E-A947-70E740481C1C}">
                <a14:useLocalDpi xmlns:a14="http://schemas.microsoft.com/office/drawing/2016/SVG/main" val="0"/>
              </a:ext>
              <a:ext uri="{96DAC541-7B7A-43D3-8B79-37D633B846F1}">
                <asvg:svgBlip xmlns:asvg="http://schemas.microsoft.com/office/drawing/2016/SVG/main" r:embed="rId17"/>
              </a:ext>
            </a:extLst>
          </a:blip>
          <a:srcRect/>
          <a:stretch>
            <a:fillRect/>
          </a:stretch>
        </p:blipFill>
        <p:spPr>
          <a:xfrm>
            <a:off x="7292671" y="1614831"/>
            <a:ext cx="4483693" cy="1883452"/>
          </a:xfrm>
          <a:prstGeom prst="rect">
            <a:avLst/>
          </a:prstGeom>
          <a:ln>
            <a:headEnd type="none"/>
            <a:tailEnd type="none"/>
          </a:ln>
        </p:spPr>
      </p:pic>
      <p:graphicFrame>
        <p:nvGraphicFramePr>
          <p:cNvPr id="8" name="DisplayChart"/>
          <p:cNvGraphicFramePr/>
          <p:nvPr/>
        </p:nvGraphicFramePr>
        <p:xfrm>
          <a:off x="888763" y="1663789"/>
          <a:ext cx="10348957" cy="4685078"/>
        </p:xfrm>
        <a:graphic>
          <a:graphicData uri="http://schemas.openxmlformats.org/drawingml/2006/chart">
            <c:chart xmlns:r="http://schemas.openxmlformats.org/officeDocument/2006/relationships" xmlns:c="http://schemas.openxmlformats.org/drawingml/2006/chart" r:id="rId18"/>
          </a:graphicData>
        </a:graphic>
      </p:graphicFrame>
      <p:pic>
        <p:nvPicPr>
          <p:cNvPr id="4" name="Graphic 3"/>
          <p:cNvPicPr>
            <a:picLocks noChangeAspect="1"/>
          </p:cNvPicPr>
          <p:nvPr/>
        </p:nvPicPr>
        <p:blipFill>
          <a:blip r:embed="rId19">
            <a:lum/>
            <a:extLst>
              <a:ext uri="{28A0092B-C50C-407E-A947-70E740481C1C}">
                <a14:useLocalDpi xmlns:a14="http://schemas.microsoft.com/office/drawing/2016/SVG/main" val="0"/>
              </a:ext>
              <a:ext uri="{96DAC541-7B7A-43D3-8B79-37D633B846F1}">
                <asvg:svgBlip xmlns:asvg="http://schemas.microsoft.com/office/drawing/2016/SVG/main" r:embed="rId20"/>
              </a:ext>
            </a:extLst>
          </a:blip>
          <a:srcRect/>
          <a:stretch>
            <a:fillRect/>
          </a:stretch>
        </p:blipFill>
        <p:spPr>
          <a:xfrm>
            <a:off x="11439096" y="6204295"/>
            <a:ext cx="559459" cy="23501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3" name="ReportDescription"/>
          <p:cNvSpPr>
            <a:spLocks/>
          </p:cNvSpPr>
          <p:nvPr/>
        </p:nvSpPr>
        <p:spPr>
          <a:xfrm>
            <a:off x="3238499" y="1173576"/>
            <a:ext cx="8760056" cy="302387"/>
          </a:xfrm>
          <a:prstGeom prst="rect">
            <a:avLst/>
          </a:prstGeom>
          <a:solidFill>
            <a:schemeClr val="bg1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wrap="square"/>
          <a:lstStyle/>
          <a:p>
            <a:pPr algn="ctr" defTabSz="914400"/>
            <a:r>
              <a:rPr lang="en-GB" sz="900" dirty="0">
                <a:solidFill>
                  <a:schemeClr val="bg2">
                    <a:lumMod val="25000"/>
                  </a:schemeClr>
                </a:solidFill>
                <a:latin typeface="Montserrat"/>
              </a:rPr>
              <a:t>For customers of Red Lion Bakewell DE451BT, who are the top 20 competitors from 338 Chains in 1 Miles for 29/01/2025 - 21/01/2026 split by Venue</a:t>
            </a:r>
            <a:endParaRPr lang="en-GB" sz="900" dirty="0">
              <a:solidFill>
                <a:schemeClr val="bg2">
                  <a:lumMod val="25000"/>
                </a:schemeClr>
              </a:solidFill>
              <a:latin typeface="Montserrat"/>
            </a:endParaRPr>
          </a:p>
        </p:txBody>
      </p:sp>
      <p:sp>
        <p:nvSpPr>
          <p:cNvPr id="24" name="Header"/>
          <p:cNvSpPr>
            <a:spLocks/>
          </p:cNvSpPr>
          <p:nvPr/>
        </p:nvSpPr>
        <p:spPr>
          <a:xfrm>
            <a:off x="-8965" y="168"/>
            <a:ext cx="12200965" cy="751270"/>
          </a:xfrm>
          <a:prstGeom prst="rect">
            <a:avLst/>
          </a:prstGeom>
          <a:solidFill>
            <a:srgbClr val="3A454F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wrap="square"/>
          <a:lstStyle/>
          <a:p>
            <a:pPr algn="ctr" defTabSz="914400"/>
            <a:endParaRPr lang="en-GB" sz="1400" dirty="0">
              <a:latin typeface="Montserrat"/>
            </a:endParaRPr>
          </a:p>
        </p:txBody>
      </p:sp>
      <p:sp>
        <p:nvSpPr>
          <p:cNvPr id="25" name="Rectangle 24"/>
          <p:cNvSpPr>
            <a:spLocks/>
          </p:cNvSpPr>
          <p:nvPr/>
        </p:nvSpPr>
        <p:spPr>
          <a:xfrm>
            <a:off x="-8966" y="739934"/>
            <a:ext cx="838565" cy="497878"/>
          </a:xfrm>
          <a:prstGeom prst="rect">
            <a:avLst/>
          </a:prstGeom>
          <a:solidFill>
            <a:srgbClr val="3A454F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wrap="square"/>
          <a:lstStyle/>
          <a:p>
            <a:pPr algn="ctr" defTabSz="914400"/>
            <a:endParaRPr lang="en-GB" dirty="0">
              <a:latin typeface="Montserrat"/>
            </a:endParaRPr>
          </a:p>
        </p:txBody>
      </p:sp>
      <p:sp>
        <p:nvSpPr>
          <p:cNvPr id="26" name="ReportHeader"/>
          <p:cNvSpPr>
            <a:spLocks/>
          </p:cNvSpPr>
          <p:nvPr/>
        </p:nvSpPr>
        <p:spPr>
          <a:xfrm>
            <a:off x="3238498" y="807671"/>
            <a:ext cx="8760057" cy="365962"/>
          </a:xfrm>
          <a:prstGeom prst="rect">
            <a:avLst/>
          </a:prstGeom>
          <a:solidFill>
            <a:schemeClr val="bg1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wrap="square"/>
          <a:lstStyle/>
          <a:p>
            <a:pPr algn="ctr" defTabSz="914400"/>
            <a:r>
              <a:rPr lang="en-GB" sz="1000" dirty="0">
                <a:solidFill>
                  <a:schemeClr val="bg2">
                    <a:lumMod val="25000"/>
                  </a:schemeClr>
                </a:solidFill>
                <a:latin typeface="Montserrat"/>
              </a:rPr>
              <a:t>What are the Top 20 venues (by spend) that customers of Red Lion Bakewell DE451BT also visit?</a:t>
            </a:r>
            <a:endParaRPr lang="en-GB" sz="1000" dirty="0">
              <a:solidFill>
                <a:schemeClr val="bg2">
                  <a:lumMod val="25000"/>
                </a:schemeClr>
              </a:solidFill>
              <a:latin typeface="Montserrat"/>
            </a:endParaRPr>
          </a:p>
        </p:txBody>
      </p:sp>
      <p:sp>
        <p:nvSpPr>
          <p:cNvPr id="27" name="SubHeader"/>
          <p:cNvSpPr>
            <a:spLocks/>
          </p:cNvSpPr>
          <p:nvPr/>
        </p:nvSpPr>
        <p:spPr>
          <a:xfrm>
            <a:off x="488839" y="739934"/>
            <a:ext cx="2749661" cy="497878"/>
          </a:xfrm>
          <a:prstGeom prst="parallelogram">
            <a:avLst>
              <a:gd name="adj" fmla="val 54111"/>
            </a:avLst>
          </a:prstGeom>
          <a:solidFill>
            <a:srgbClr val="3A454F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anchor="t" wrap="square"/>
          <a:lstStyle/>
          <a:p>
            <a:pPr defTabSz="914400"/>
            <a:r>
              <a:rPr lang="en-GB" sz="1100" dirty="0">
                <a:latin typeface="Montserrat"/>
              </a:rPr>
              <a:t>Share of Wallet</a:t>
            </a:r>
          </a:p>
        </p:txBody>
      </p:sp>
      <p:pic>
        <p:nvPicPr>
          <p:cNvPr id="28" name="Graphic 27"/>
          <p:cNvPicPr>
            <a:picLocks noChangeAspect="1"/>
          </p:cNvPicPr>
          <p:nvPr/>
        </p:nvPicPr>
        <p:blipFill>
          <a:blip r:embed="rId21">
            <a:lum/>
            <a:extLst>
              <a:ext uri="{28A0092B-C50C-407E-A947-70E740481C1C}">
                <a14:useLocalDpi xmlns:a14="http://schemas.microsoft.com/office/drawing/2016/SVG/main" val="0"/>
              </a:ext>
              <a:ext uri="{96DAC541-7B7A-43D3-8B79-37D633B846F1}">
                <asvg:svgBlip xmlns:asvg="http://schemas.microsoft.com/office/drawing/2016/SVG/main" r:embed="rId22"/>
              </a:ext>
            </a:extLst>
          </a:blip>
          <a:srcRect/>
          <a:stretch>
            <a:fillRect/>
          </a:stretch>
        </p:blipFill>
        <p:spPr>
          <a:xfrm>
            <a:off x="209043" y="215718"/>
            <a:ext cx="908910" cy="353465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9" name="Rectangle 28"/>
          <p:cNvSpPr>
            <a:spLocks/>
          </p:cNvSpPr>
          <p:nvPr/>
        </p:nvSpPr>
        <p:spPr>
          <a:xfrm>
            <a:off x="216914" y="253920"/>
            <a:ext cx="783762" cy="270940"/>
          </a:xfrm>
          <a:prstGeom prst="rect">
            <a:avLst/>
          </a:prstGeom>
          <a:noFill/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wrap="square"/>
          <a:lstStyle/>
          <a:p>
            <a:pPr algn="ctr" defTabSz="914400"/>
            <a:r>
              <a:rPr lang="en-GB" sz="850" spc="20" dirty="0">
                <a:latin typeface="Montserrat"/>
              </a:rPr>
              <a:t>Site </a:t>
            </a:r>
            <a:r>
              <a:rPr lang="en-GB" sz="850" spc="20" kern="800" dirty="0">
                <a:latin typeface="Montserrat"/>
              </a:rPr>
              <a:t>Intel</a:t>
            </a:r>
          </a:p>
        </p:txBody>
      </p:sp>
      <p:pic>
        <p:nvPicPr>
          <p:cNvPr id="30" name="Graphic 29"/>
          <p:cNvPicPr>
            <a:picLocks noChangeAspect="1"/>
          </p:cNvPicPr>
          <p:nvPr/>
        </p:nvPicPr>
        <p:blipFill>
          <a:blip r:embed="rId23">
            <a:lum/>
            <a:extLst>
              <a:ext uri="{28A0092B-C50C-407E-A947-70E740481C1C}">
                <a14:useLocalDpi xmlns:a14="http://schemas.microsoft.com/office/drawing/2016/SVG/main" val="0"/>
              </a:ext>
              <a:ext uri="{96DAC541-7B7A-43D3-8B79-37D633B846F1}">
                <asvg:svgBlip xmlns:asvg="http://schemas.microsoft.com/office/drawing/2016/SVG/main" r:embed="rId24"/>
              </a:ext>
            </a:extLst>
          </a:blip>
          <a:srcRect/>
          <a:stretch>
            <a:fillRect/>
          </a:stretch>
        </p:blipFill>
        <p:spPr>
          <a:xfrm rot="10800000">
            <a:off x="1015089" y="215718"/>
            <a:ext cx="908910" cy="353465"/>
          </a:xfrm>
          <a:prstGeom prst="rect">
            <a:avLst/>
          </a:prstGeom>
          <a:ln>
            <a:headEnd type="none"/>
            <a:tailEnd type="none"/>
          </a:ln>
        </p:spPr>
      </p:pic>
      <p:pic>
        <p:nvPicPr>
          <p:cNvPr id="32" name="Graphic 31"/>
          <p:cNvPicPr>
            <a:picLocks noChangeAspect="1"/>
          </p:cNvPicPr>
          <p:nvPr/>
        </p:nvPicPr>
        <p:blipFill>
          <a:blip r:embed="rId25">
            <a:lum/>
            <a:extLst>
              <a:ext uri="{28A0092B-C50C-407E-A947-70E740481C1C}">
                <a14:useLocalDpi xmlns:a14="http://schemas.microsoft.com/office/drawing/2016/SVG/main" val="0"/>
              </a:ext>
              <a:ext uri="{96DAC541-7B7A-43D3-8B79-37D633B846F1}">
                <asvg:svgBlip xmlns:asvg="http://schemas.microsoft.com/office/drawing/2016/SVG/main" r:embed="rId26"/>
              </a:ext>
            </a:extLst>
          </a:blip>
          <a:srcRect/>
          <a:stretch>
            <a:fillRect/>
          </a:stretch>
        </p:blipFill>
        <p:spPr>
          <a:xfrm>
            <a:off x="11427055" y="212020"/>
            <a:ext cx="571500" cy="352425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33" name="Radius"/>
          <p:cNvSpPr>
            <a:spLocks/>
          </p:cNvSpPr>
          <p:nvPr/>
        </p:nvSpPr>
        <p:spPr>
          <a:xfrm>
            <a:off x="7642381" y="209428"/>
            <a:ext cx="1143727" cy="346966"/>
          </a:xfrm>
          <a:prstGeom prst="parallelogram">
            <a:avLst>
              <a:gd name="adj" fmla="val 47603"/>
            </a:avLst>
          </a:prstGeom>
          <a:solidFill>
            <a:srgbClr val="2EADE4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54000" anchor="ctr" wrap="none"/>
          <a:lstStyle/>
          <a:p>
            <a:pPr algn="ctr" defTabSz="914400"/>
            <a:r>
              <a:rPr lang="en-GB" sz="900" dirty="0">
                <a:latin typeface="Montserrat"/>
              </a:rPr>
              <a:t>1 Miles</a:t>
            </a:r>
          </a:p>
        </p:txBody>
      </p:sp>
      <p:pic>
        <p:nvPicPr>
          <p:cNvPr id="34" name="Graphic 33"/>
          <p:cNvPicPr>
            <a:picLocks noChangeAspect="1"/>
          </p:cNvPicPr>
          <p:nvPr/>
        </p:nvPicPr>
        <p:blipFill>
          <a:blip r:embed="rId27">
            <a:lum/>
            <a:extLst>
              <a:ext uri="{28A0092B-C50C-407E-A947-70E740481C1C}">
                <a14:useLocalDpi xmlns:a14="http://schemas.microsoft.com/office/drawing/2016/SVG/main" val="0"/>
              </a:ext>
              <a:ext uri="{96DAC541-7B7A-43D3-8B79-37D633B846F1}">
                <asvg:svgBlip xmlns:asvg="http://schemas.microsoft.com/office/drawing/2016/SVG/main" r:embed="rId28"/>
              </a:ext>
            </a:extLst>
          </a:blip>
          <a:srcRect/>
          <a:stretch>
            <a:fillRect/>
          </a:stretch>
        </p:blipFill>
        <p:spPr>
          <a:xfrm>
            <a:off x="5959533" y="174526"/>
            <a:ext cx="474606" cy="304492"/>
          </a:xfrm>
          <a:prstGeom prst="rect">
            <a:avLst/>
          </a:prstGeom>
          <a:ln>
            <a:headEnd type="none"/>
            <a:tailEnd type="none"/>
          </a:ln>
        </p:spPr>
      </p:pic>
      <p:pic>
        <p:nvPicPr>
          <p:cNvPr id="35" name="Graphic 34"/>
          <p:cNvPicPr>
            <a:picLocks noChangeAspect="1"/>
          </p:cNvPicPr>
          <p:nvPr/>
        </p:nvPicPr>
        <p:blipFill>
          <a:blip r:embed="rId29">
            <a:lum/>
            <a:extLst>
              <a:ext uri="{28A0092B-C50C-407E-A947-70E740481C1C}">
                <a14:useLocalDpi xmlns:a14="http://schemas.microsoft.com/office/drawing/2016/SVG/main" val="0"/>
              </a:ext>
              <a:ext uri="{96DAC541-7B7A-43D3-8B79-37D633B846F1}">
                <asvg:svgBlip xmlns:asvg="http://schemas.microsoft.com/office/drawing/2016/SVG/main" r:embed="rId30"/>
              </a:ext>
            </a:extLst>
          </a:blip>
          <a:srcRect/>
          <a:stretch>
            <a:fillRect/>
          </a:stretch>
        </p:blipFill>
        <p:spPr>
          <a:xfrm>
            <a:off x="300137" y="760427"/>
            <a:ext cx="278402" cy="2784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36" name="Chains"/>
          <p:cNvSpPr>
            <a:spLocks/>
          </p:cNvSpPr>
          <p:nvPr/>
        </p:nvSpPr>
        <p:spPr>
          <a:xfrm>
            <a:off x="8695793" y="212019"/>
            <a:ext cx="1283473" cy="349835"/>
          </a:xfrm>
          <a:prstGeom prst="parallelogram">
            <a:avLst>
              <a:gd name="adj" fmla="val 47603"/>
            </a:avLst>
          </a:prstGeom>
          <a:solidFill>
            <a:srgbClr val="2EADE4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54000" anchor="ctr" wrap="none"/>
          <a:lstStyle/>
          <a:p>
            <a:pPr algn="ctr" defTabSz="914400"/>
            <a:r>
              <a:rPr lang="en-GB" sz="900" dirty="0">
                <a:latin typeface="Montserrat"/>
              </a:rPr>
              <a:t>338 Chains</a:t>
            </a:r>
          </a:p>
        </p:txBody>
      </p:sp>
      <p:sp>
        <p:nvSpPr>
          <p:cNvPr id="37" name="DateRange"/>
          <p:cNvSpPr>
            <a:spLocks/>
          </p:cNvSpPr>
          <p:nvPr/>
        </p:nvSpPr>
        <p:spPr>
          <a:xfrm>
            <a:off x="9887119" y="212020"/>
            <a:ext cx="1891883" cy="352425"/>
          </a:xfrm>
          <a:prstGeom prst="parallelogram">
            <a:avLst>
              <a:gd name="adj" fmla="val 47603"/>
            </a:avLst>
          </a:prstGeom>
          <a:solidFill>
            <a:srgbClr val="2EADE4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54000" anchor="ctr" wrap="none"/>
          <a:lstStyle/>
          <a:p>
            <a:pPr defTabSz="914400"/>
            <a:r>
              <a:rPr lang="en-GB" sz="900" dirty="0">
                <a:latin typeface="Montserrat"/>
              </a:rPr>
              <a:t>29/01/2025 - 21/01/2026</a:t>
            </a:r>
          </a:p>
        </p:txBody>
      </p:sp>
      <p:pic>
        <p:nvPicPr>
          <p:cNvPr id="38" name="Graphic 37"/>
          <p:cNvPicPr>
            <a:picLocks noChangeAspect="1"/>
          </p:cNvPicPr>
          <p:nvPr/>
        </p:nvPicPr>
        <p:blipFill>
          <a:blip r:embed="rId31">
            <a:lum/>
            <a:extLst>
              <a:ext uri="{28A0092B-C50C-407E-A947-70E740481C1C}">
                <a14:useLocalDpi xmlns:a14="http://schemas.microsoft.com/office/drawing/2016/SVG/main" val="0"/>
              </a:ext>
              <a:ext uri="{96DAC541-7B7A-43D3-8B79-37D633B846F1}">
                <asvg:svgBlip xmlns:asvg="http://schemas.microsoft.com/office/drawing/2016/SVG/main" r:embed="rId32"/>
              </a:ext>
            </a:extLst>
          </a:blip>
          <a:srcRect/>
          <a:stretch>
            <a:fillRect/>
          </a:stretch>
        </p:blipFill>
        <p:spPr>
          <a:xfrm>
            <a:off x="11728267" y="314336"/>
            <a:ext cx="123825" cy="13335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VenueName"/>
          <p:cNvSpPr>
            <a:spLocks/>
          </p:cNvSpPr>
          <p:nvPr/>
        </p:nvSpPr>
        <p:spPr>
          <a:xfrm>
            <a:off x="1192682" y="220269"/>
            <a:ext cx="2222500" cy="348914"/>
          </a:xfrm>
          <a:prstGeom prst="rect">
            <a:avLst/>
          </a:prstGeom>
          <a:solidFill>
            <a:srgbClr val="2EADE4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97200" rIns="90000" bIns="118800" anchor="ctr" wrap="none">
            <a:spAutoFit/>
          </a:bodyPr>
          <a:lstStyle/>
          <a:p>
            <a:pPr defTabSz="914400"/>
            <a:r>
              <a:rPr lang="en-GB" sz="850" dirty="0">
                <a:latin typeface="Montserrat"/>
              </a:rPr>
              <a:t>Red Lion Bakewell DE451BT</a:t>
            </a:r>
          </a:p>
        </p:txBody>
      </p:sp>
      <p:sp>
        <p:nvSpPr>
          <p:cNvPr id="5" name="FooterStart"/>
          <p:cNvSpPr>
            <a:spLocks/>
          </p:cNvSpPr>
          <p:nvPr/>
        </p:nvSpPr>
        <p:spPr>
          <a:xfrm>
            <a:off x="0" y="6604080"/>
            <a:ext cx="12192000" cy="254069"/>
          </a:xfrm>
          <a:prstGeom prst="parallelogram">
            <a:avLst>
              <a:gd name="adj" fmla="val 0"/>
            </a:avLst>
          </a:prstGeom>
          <a:solidFill>
            <a:srgbClr val="E7E6E6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54000" anchor="ctr" wrap="none"/>
          <a:lstStyle/>
          <a:p>
            <a:pPr algn="ctr" defTabSz="914400"/>
            <a:endParaRPr lang="en-GB" sz="900" dirty="0">
              <a:latin typeface="Montserrat"/>
            </a:endParaRPr>
          </a:p>
        </p:txBody>
      </p:sp>
      <p:sp>
        <p:nvSpPr>
          <p:cNvPr id="6" name="FooterInfo3"/>
          <p:cNvSpPr>
            <a:spLocks/>
          </p:cNvSpPr>
          <p:nvPr/>
        </p:nvSpPr>
        <p:spPr>
          <a:xfrm>
            <a:off x="8185608" y="6623021"/>
            <a:ext cx="4006392" cy="231018"/>
          </a:xfrm>
          <a:prstGeom prst="parallelogram">
            <a:avLst>
              <a:gd name="adj" fmla="val 47603"/>
            </a:avLst>
          </a:prstGeom>
          <a:solidFill>
            <a:srgbClr val="E7E6E6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54000" anchor="ctr" wrap="none"/>
          <a:lstStyle/>
          <a:p>
            <a:pPr algn="ctr" defTabSz="914400"/>
            <a:r>
              <a:rPr lang="en-GB" sz="850" dirty="0">
                <a:solidFill>
                  <a:schemeClr val="tx1"/>
                </a:solidFill>
                <a:latin typeface="Montserrat"/>
              </a:rPr>
              <a:t/>
            </a:r>
            <a:endParaRPr lang="en-GB" sz="850" dirty="0">
              <a:solidFill>
                <a:schemeClr val="tx1"/>
              </a:solidFill>
              <a:latin typeface="Montserrat"/>
            </a:endParaRPr>
          </a:p>
        </p:txBody>
      </p:sp>
      <p:sp>
        <p:nvSpPr>
          <p:cNvPr id="7" name="FooterInfo2"/>
          <p:cNvSpPr>
            <a:spLocks/>
          </p:cNvSpPr>
          <p:nvPr/>
        </p:nvSpPr>
        <p:spPr>
          <a:xfrm>
            <a:off x="4091236" y="6623021"/>
            <a:ext cx="4006392" cy="231018"/>
          </a:xfrm>
          <a:prstGeom prst="parallelogram">
            <a:avLst>
              <a:gd name="adj" fmla="val 47603"/>
            </a:avLst>
          </a:prstGeom>
          <a:solidFill>
            <a:srgbClr val="E7E6E6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54000" anchor="ctr" wrap="none"/>
          <a:lstStyle/>
          <a:p>
            <a:pPr algn="ctr" defTabSz="914400"/>
            <a:r>
              <a:rPr lang="en-GB" sz="850" dirty="0">
                <a:solidFill>
                  <a:schemeClr val="tx1"/>
                </a:solidFill>
                <a:latin typeface="Montserrat"/>
              </a:rPr>
              <a:t/>
            </a:r>
            <a:endParaRPr lang="en-GB" sz="850" dirty="0">
              <a:solidFill>
                <a:schemeClr val="tx1"/>
              </a:solidFill>
              <a:latin typeface="Montserrat"/>
            </a:endParaRPr>
          </a:p>
        </p:txBody>
      </p:sp>
      <p:sp>
        <p:nvSpPr>
          <p:cNvPr id="13" name="FooterInfo1"/>
          <p:cNvSpPr>
            <a:spLocks/>
          </p:cNvSpPr>
          <p:nvPr/>
        </p:nvSpPr>
        <p:spPr>
          <a:xfrm>
            <a:off x="-8967" y="6619343"/>
            <a:ext cx="4015359" cy="231018"/>
          </a:xfrm>
          <a:prstGeom prst="parallelogram">
            <a:avLst>
              <a:gd name="adj" fmla="val 47603"/>
            </a:avLst>
          </a:prstGeom>
          <a:solidFill>
            <a:srgbClr val="E7E6E6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54000" anchor="ctr" wrap="none"/>
          <a:lstStyle/>
          <a:p>
            <a:pPr algn="ctr" defTabSz="914400"/>
            <a:r>
              <a:rPr lang="en-GB" sz="850" dirty="0">
                <a:solidFill>
                  <a:schemeClr val="tx1"/>
                </a:solidFill>
                <a:latin typeface="Montserrat"/>
              </a:rPr>
              <a:t>4783 Site Customers</a:t>
            </a:r>
            <a:endParaRPr lang="en-GB" sz="850" dirty="0">
              <a:solidFill>
                <a:schemeClr val="tx1"/>
              </a:solidFill>
              <a:latin typeface="Montserrat"/>
            </a:endParaRPr>
          </a:p>
        </p:txBody>
      </p:sp>
      <p:graphicFrame>
        <p:nvGraphicFramePr>
          <p:cNvPr id="0" name=""/>
          <p:cNvGraphicFramePr/>
          <p:nvPr/>
        </p:nvGraphicFramePr>
        <p:xfrm rot="0">
          <a:off x="0" y="0"/>
          <a:ext cx="0" cy="0"/>
        </p:xfrm>
        <a:graphic>
          <a:graphicData uri="http://schemas.openxmlformats.org/drawingml/2006/chart">
            <c:chart xmlns:r="http://schemas.openxmlformats.org/officeDocument/2006/relationships" xmlns:c="http://schemas.openxmlformats.org/drawingml/2006/chart" r:id="rId33"/>
          </a:graphicData>
        </a:graphic>
      </p:graphicFrame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Graphic 5"/>
          <p:cNvPicPr>
            <a:picLocks noChangeAspect="1"/>
          </p:cNvPicPr>
          <p:nvPr/>
        </p:nvPicPr>
        <p:blipFill>
          <a:blip r:embed="rId4">
            <a:lum/>
            <a:extLst>
              <a:ext uri="{28A0092B-C50C-407E-A947-70E740481C1C}">
                <a14:useLocalDpi xmlns:a14="http://schemas.microsoft.com/office/drawing/2016/SVG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>
            <a:fillRect/>
          </a:stretch>
        </p:blipFill>
        <p:spPr>
          <a:xfrm>
            <a:off x="7292671" y="1614831"/>
            <a:ext cx="4483693" cy="1883452"/>
          </a:xfrm>
          <a:prstGeom prst="rect">
            <a:avLst/>
          </a:prstGeom>
          <a:ln>
            <a:headEnd type="none"/>
            <a:tailEnd type="none"/>
          </a:ln>
        </p:spPr>
      </p:pic>
      <p:graphicFrame>
        <p:nvGraphicFramePr>
          <p:cNvPr id="9" name="ComparisonChart"/>
          <p:cNvGraphicFramePr/>
          <p:nvPr/>
        </p:nvGraphicFramePr>
        <p:xfrm>
          <a:off x="221673" y="3176795"/>
          <a:ext cx="10853677" cy="3328576"/>
        </p:xfrm>
        <a:graphic>
          <a:graphicData uri="http://schemas.openxmlformats.org/drawingml/2006/chart">
            <c:chart xmlns:r="http://schemas.openxmlformats.org/officeDocument/2006/relationships" xmlns:c="http://schemas.openxmlformats.org/drawingml/2006/chart" r:id="rId18"/>
          </a:graphicData>
        </a:graphic>
      </p:graphicFrame>
      <p:graphicFrame>
        <p:nvGraphicFramePr>
          <p:cNvPr id="8" name="DifferenceChart"/>
          <p:cNvGraphicFramePr/>
          <p:nvPr/>
        </p:nvGraphicFramePr>
        <p:xfrm>
          <a:off x="221673" y="1614831"/>
          <a:ext cx="10853677" cy="1561964"/>
        </p:xfrm>
        <a:graphic>
          <a:graphicData uri="http://schemas.openxmlformats.org/drawingml/2006/chart">
            <c:chart xmlns:r="http://schemas.openxmlformats.org/officeDocument/2006/relationships" xmlns:c="http://schemas.openxmlformats.org/drawingml/2006/chart" r:id="rId19"/>
          </a:graphicData>
        </a:graphic>
      </p:graphicFrame>
      <p:pic>
        <p:nvPicPr>
          <p:cNvPr id="7" name="Graphic 6"/>
          <p:cNvPicPr>
            <a:picLocks noChangeAspect="1"/>
          </p:cNvPicPr>
          <p:nvPr/>
        </p:nvPicPr>
        <p:blipFill>
          <a:blip r:embed="rId20">
            <a:lum/>
            <a:extLst>
              <a:ext uri="{28A0092B-C50C-407E-A947-70E740481C1C}">
                <a14:useLocalDpi xmlns:a14="http://schemas.microsoft.com/office/drawing/2016/SVG/main" val="0"/>
              </a:ext>
              <a:ext uri="{96DAC541-7B7A-43D3-8B79-37D633B846F1}">
                <asvg:svgBlip xmlns:asvg="http://schemas.microsoft.com/office/drawing/2016/SVG/main" r:embed="rId21"/>
              </a:ext>
            </a:extLst>
          </a:blip>
          <a:srcRect/>
          <a:stretch>
            <a:fillRect/>
          </a:stretch>
        </p:blipFill>
        <p:spPr>
          <a:xfrm>
            <a:off x="11439096" y="6204295"/>
            <a:ext cx="559459" cy="23501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4" name="ReportDescription"/>
          <p:cNvSpPr>
            <a:spLocks/>
          </p:cNvSpPr>
          <p:nvPr/>
        </p:nvSpPr>
        <p:spPr>
          <a:xfrm>
            <a:off x="3238499" y="1173576"/>
            <a:ext cx="8760056" cy="302387"/>
          </a:xfrm>
          <a:prstGeom prst="rect">
            <a:avLst/>
          </a:prstGeom>
          <a:solidFill>
            <a:schemeClr val="bg1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wrap="square"/>
          <a:lstStyle/>
          <a:p>
            <a:pPr algn="ctr" defTabSz="914400"/>
            <a:r>
              <a:rPr lang="en-GB" sz="900" dirty="0">
                <a:solidFill>
                  <a:schemeClr val="bg2">
                    <a:lumMod val="25000"/>
                  </a:schemeClr>
                </a:solidFill>
                <a:latin typeface="Montserrat"/>
              </a:rPr>
              <a:t/>
            </a:r>
            <a:endParaRPr lang="en-GB" sz="900" dirty="0">
              <a:solidFill>
                <a:schemeClr val="bg2">
                  <a:lumMod val="25000"/>
                </a:schemeClr>
              </a:solidFill>
              <a:latin typeface="Montserrat"/>
            </a:endParaRPr>
          </a:p>
        </p:txBody>
      </p:sp>
      <p:sp>
        <p:nvSpPr>
          <p:cNvPr id="25" name="Header"/>
          <p:cNvSpPr>
            <a:spLocks/>
          </p:cNvSpPr>
          <p:nvPr/>
        </p:nvSpPr>
        <p:spPr>
          <a:xfrm>
            <a:off x="-8965" y="168"/>
            <a:ext cx="12200965" cy="751270"/>
          </a:xfrm>
          <a:prstGeom prst="rect">
            <a:avLst/>
          </a:prstGeom>
          <a:solidFill>
            <a:srgbClr val="3A454F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wrap="square"/>
          <a:lstStyle/>
          <a:p>
            <a:pPr algn="ctr" defTabSz="914400"/>
            <a:endParaRPr lang="en-GB" sz="1400" dirty="0">
              <a:latin typeface="Montserrat"/>
            </a:endParaRPr>
          </a:p>
        </p:txBody>
      </p:sp>
      <p:sp>
        <p:nvSpPr>
          <p:cNvPr id="26" name="Rectangle 25"/>
          <p:cNvSpPr>
            <a:spLocks/>
          </p:cNvSpPr>
          <p:nvPr/>
        </p:nvSpPr>
        <p:spPr>
          <a:xfrm>
            <a:off x="-8966" y="739934"/>
            <a:ext cx="838565" cy="497878"/>
          </a:xfrm>
          <a:prstGeom prst="rect">
            <a:avLst/>
          </a:prstGeom>
          <a:solidFill>
            <a:srgbClr val="3A454F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wrap="square"/>
          <a:lstStyle/>
          <a:p>
            <a:pPr algn="ctr" defTabSz="914400"/>
            <a:endParaRPr lang="en-GB" dirty="0"/>
          </a:p>
        </p:txBody>
      </p:sp>
      <p:sp>
        <p:nvSpPr>
          <p:cNvPr id="27" name="ReportHeader"/>
          <p:cNvSpPr>
            <a:spLocks/>
          </p:cNvSpPr>
          <p:nvPr/>
        </p:nvSpPr>
        <p:spPr>
          <a:xfrm>
            <a:off x="3238498" y="807671"/>
            <a:ext cx="8760057" cy="365962"/>
          </a:xfrm>
          <a:prstGeom prst="rect">
            <a:avLst/>
          </a:prstGeom>
          <a:solidFill>
            <a:schemeClr val="bg1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wrap="square"/>
          <a:lstStyle/>
          <a:p>
            <a:pPr algn="ctr" defTabSz="914400"/>
            <a:r>
              <a:rPr lang="en-GB" sz="1000" dirty="0">
                <a:solidFill>
                  <a:schemeClr val="bg2">
                    <a:lumMod val="25000"/>
                  </a:schemeClr>
                </a:solidFill>
                <a:latin typeface="Montserrat"/>
              </a:rPr>
              <a:t>How has share of wallet of customers of Red Lion Bakewell DE451BT changed between two date ranges?</a:t>
            </a:r>
            <a:endParaRPr lang="en-GB" sz="1000" dirty="0">
              <a:solidFill>
                <a:schemeClr val="bg2">
                  <a:lumMod val="25000"/>
                </a:schemeClr>
              </a:solidFill>
              <a:latin typeface="Montserrat"/>
            </a:endParaRPr>
          </a:p>
        </p:txBody>
      </p:sp>
      <p:sp>
        <p:nvSpPr>
          <p:cNvPr id="28" name="SubHeader"/>
          <p:cNvSpPr>
            <a:spLocks/>
          </p:cNvSpPr>
          <p:nvPr/>
        </p:nvSpPr>
        <p:spPr>
          <a:xfrm>
            <a:off x="488839" y="739934"/>
            <a:ext cx="2749661" cy="497878"/>
          </a:xfrm>
          <a:prstGeom prst="parallelogram">
            <a:avLst>
              <a:gd name="adj" fmla="val 54111"/>
            </a:avLst>
          </a:prstGeom>
          <a:solidFill>
            <a:srgbClr val="3A454F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anchor="t" wrap="square"/>
          <a:lstStyle/>
          <a:p>
            <a:pPr defTabSz="914400"/>
            <a:r>
              <a:rPr lang="en-GB" sz="1100" dirty="0">
                <a:latin typeface="Montserrat"/>
              </a:rPr>
              <a:t>Share of Wallet Change</a:t>
            </a:r>
          </a:p>
        </p:txBody>
      </p:sp>
      <p:pic>
        <p:nvPicPr>
          <p:cNvPr id="29" name="Graphic 28"/>
          <p:cNvPicPr>
            <a:picLocks noChangeAspect="1"/>
          </p:cNvPicPr>
          <p:nvPr/>
        </p:nvPicPr>
        <p:blipFill>
          <a:blip r:embed="rId22">
            <a:lum/>
            <a:extLst>
              <a:ext uri="{28A0092B-C50C-407E-A947-70E740481C1C}">
                <a14:useLocalDpi xmlns:a14="http://schemas.microsoft.com/office/drawing/2016/SVG/main" val="0"/>
              </a:ext>
              <a:ext uri="{96DAC541-7B7A-43D3-8B79-37D633B846F1}">
                <asvg:svgBlip xmlns:asvg="http://schemas.microsoft.com/office/drawing/2016/SVG/main" r:embed="rId23"/>
              </a:ext>
            </a:extLst>
          </a:blip>
          <a:srcRect/>
          <a:stretch>
            <a:fillRect/>
          </a:stretch>
        </p:blipFill>
        <p:spPr>
          <a:xfrm>
            <a:off x="209043" y="215718"/>
            <a:ext cx="908910" cy="353465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30" name="Rectangle 29"/>
          <p:cNvSpPr>
            <a:spLocks/>
          </p:cNvSpPr>
          <p:nvPr/>
        </p:nvSpPr>
        <p:spPr>
          <a:xfrm>
            <a:off x="216914" y="253920"/>
            <a:ext cx="783762" cy="270940"/>
          </a:xfrm>
          <a:prstGeom prst="rect">
            <a:avLst/>
          </a:prstGeom>
          <a:noFill/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wrap="square"/>
          <a:lstStyle/>
          <a:p>
            <a:pPr algn="ctr" defTabSz="914400"/>
            <a:r>
              <a:rPr lang="en-GB" sz="850" spc="20" dirty="0">
                <a:latin typeface="Montserrat"/>
              </a:rPr>
              <a:t>Site </a:t>
            </a:r>
            <a:r>
              <a:rPr lang="en-GB" sz="850" spc="20" kern="800" dirty="0">
                <a:latin typeface="Montserrat"/>
              </a:rPr>
              <a:t>Intel</a:t>
            </a:r>
          </a:p>
        </p:txBody>
      </p:sp>
      <p:pic>
        <p:nvPicPr>
          <p:cNvPr id="31" name="Graphic 30"/>
          <p:cNvPicPr>
            <a:picLocks noChangeAspect="1"/>
          </p:cNvPicPr>
          <p:nvPr/>
        </p:nvPicPr>
        <p:blipFill>
          <a:blip r:embed="rId24">
            <a:lum/>
            <a:extLst>
              <a:ext uri="{28A0092B-C50C-407E-A947-70E740481C1C}">
                <a14:useLocalDpi xmlns:a14="http://schemas.microsoft.com/office/drawing/2016/SVG/main" val="0"/>
              </a:ext>
              <a:ext uri="{96DAC541-7B7A-43D3-8B79-37D633B846F1}">
                <asvg:svgBlip xmlns:asvg="http://schemas.microsoft.com/office/drawing/2016/SVG/main" r:embed="rId25"/>
              </a:ext>
            </a:extLst>
          </a:blip>
          <a:srcRect/>
          <a:stretch>
            <a:fillRect/>
          </a:stretch>
        </p:blipFill>
        <p:spPr>
          <a:xfrm rot="10800000">
            <a:off x="1015089" y="215718"/>
            <a:ext cx="908910" cy="353465"/>
          </a:xfrm>
          <a:prstGeom prst="rect">
            <a:avLst/>
          </a:prstGeom>
          <a:ln>
            <a:headEnd type="none"/>
            <a:tailEnd type="none"/>
          </a:ln>
        </p:spPr>
      </p:pic>
      <p:pic>
        <p:nvPicPr>
          <p:cNvPr id="33" name="Graphic 32"/>
          <p:cNvPicPr>
            <a:picLocks noChangeAspect="1"/>
          </p:cNvPicPr>
          <p:nvPr/>
        </p:nvPicPr>
        <p:blipFill>
          <a:blip r:embed="rId26">
            <a:lum/>
            <a:extLst>
              <a:ext uri="{28A0092B-C50C-407E-A947-70E740481C1C}">
                <a14:useLocalDpi xmlns:a14="http://schemas.microsoft.com/office/drawing/2016/SVG/main" val="0"/>
              </a:ext>
              <a:ext uri="{96DAC541-7B7A-43D3-8B79-37D633B846F1}">
                <asvg:svgBlip xmlns:asvg="http://schemas.microsoft.com/office/drawing/2016/SVG/main" r:embed="rId27"/>
              </a:ext>
            </a:extLst>
          </a:blip>
          <a:srcRect/>
          <a:stretch>
            <a:fillRect/>
          </a:stretch>
        </p:blipFill>
        <p:spPr>
          <a:xfrm>
            <a:off x="11427055" y="212020"/>
            <a:ext cx="571500" cy="352425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34" name="Radius"/>
          <p:cNvSpPr>
            <a:spLocks/>
          </p:cNvSpPr>
          <p:nvPr/>
        </p:nvSpPr>
        <p:spPr>
          <a:xfrm>
            <a:off x="7642381" y="209428"/>
            <a:ext cx="1143727" cy="346966"/>
          </a:xfrm>
          <a:prstGeom prst="parallelogram">
            <a:avLst>
              <a:gd name="adj" fmla="val 47603"/>
            </a:avLst>
          </a:prstGeom>
          <a:solidFill>
            <a:srgbClr val="2EADE4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54000" anchor="ctr" wrap="none"/>
          <a:lstStyle/>
          <a:p>
            <a:pPr algn="ctr" defTabSz="914400"/>
            <a:r>
              <a:rPr lang="en-GB" sz="900" dirty="0">
                <a:latin typeface="Montserrat"/>
              </a:rPr>
              <a:t>1 Miles</a:t>
            </a:r>
          </a:p>
        </p:txBody>
      </p:sp>
      <p:pic>
        <p:nvPicPr>
          <p:cNvPr id="35" name="Graphic 34"/>
          <p:cNvPicPr>
            <a:picLocks noChangeAspect="1"/>
          </p:cNvPicPr>
          <p:nvPr/>
        </p:nvPicPr>
        <p:blipFill>
          <a:blip r:embed="rId28">
            <a:lum/>
            <a:extLst>
              <a:ext uri="{28A0092B-C50C-407E-A947-70E740481C1C}">
                <a14:useLocalDpi xmlns:a14="http://schemas.microsoft.com/office/drawing/2016/SVG/main" val="0"/>
              </a:ext>
              <a:ext uri="{96DAC541-7B7A-43D3-8B79-37D633B846F1}">
                <asvg:svgBlip xmlns:asvg="http://schemas.microsoft.com/office/drawing/2016/SVG/main" r:embed="rId29"/>
              </a:ext>
            </a:extLst>
          </a:blip>
          <a:srcRect/>
          <a:stretch>
            <a:fillRect/>
          </a:stretch>
        </p:blipFill>
        <p:spPr>
          <a:xfrm>
            <a:off x="5959533" y="174526"/>
            <a:ext cx="474606" cy="304492"/>
          </a:xfrm>
          <a:prstGeom prst="rect">
            <a:avLst/>
          </a:prstGeom>
          <a:ln>
            <a:headEnd type="none"/>
            <a:tailEnd type="none"/>
          </a:ln>
        </p:spPr>
      </p:pic>
      <p:pic>
        <p:nvPicPr>
          <p:cNvPr id="36" name="Graphic 35"/>
          <p:cNvPicPr>
            <a:picLocks noChangeAspect="1"/>
          </p:cNvPicPr>
          <p:nvPr/>
        </p:nvPicPr>
        <p:blipFill>
          <a:blip r:embed="rId30">
            <a:lum/>
            <a:extLst>
              <a:ext uri="{28A0092B-C50C-407E-A947-70E740481C1C}">
                <a14:useLocalDpi xmlns:a14="http://schemas.microsoft.com/office/drawing/2016/SVG/main" val="0"/>
              </a:ext>
              <a:ext uri="{96DAC541-7B7A-43D3-8B79-37D633B846F1}">
                <asvg:svgBlip xmlns:asvg="http://schemas.microsoft.com/office/drawing/2016/SVG/main" r:embed="rId31"/>
              </a:ext>
            </a:extLst>
          </a:blip>
          <a:srcRect/>
          <a:stretch>
            <a:fillRect/>
          </a:stretch>
        </p:blipFill>
        <p:spPr>
          <a:xfrm>
            <a:off x="300137" y="760427"/>
            <a:ext cx="278402" cy="2784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37" name="Chains"/>
          <p:cNvSpPr>
            <a:spLocks/>
          </p:cNvSpPr>
          <p:nvPr/>
        </p:nvSpPr>
        <p:spPr>
          <a:xfrm>
            <a:off x="8695793" y="212019"/>
            <a:ext cx="1283473" cy="349835"/>
          </a:xfrm>
          <a:prstGeom prst="parallelogram">
            <a:avLst>
              <a:gd name="adj" fmla="val 47603"/>
            </a:avLst>
          </a:prstGeom>
          <a:solidFill>
            <a:srgbClr val="2EADE4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54000" anchor="ctr" wrap="none"/>
          <a:lstStyle/>
          <a:p>
            <a:pPr algn="ctr" defTabSz="914400"/>
            <a:r>
              <a:rPr lang="en-GB" sz="900" dirty="0">
                <a:latin typeface="Montserrat"/>
              </a:rPr>
              <a:t>338 Chains</a:t>
            </a:r>
          </a:p>
        </p:txBody>
      </p:sp>
      <p:sp>
        <p:nvSpPr>
          <p:cNvPr id="38" name="DateRange"/>
          <p:cNvSpPr>
            <a:spLocks/>
          </p:cNvSpPr>
          <p:nvPr/>
        </p:nvSpPr>
        <p:spPr>
          <a:xfrm>
            <a:off x="9887119" y="212020"/>
            <a:ext cx="1891883" cy="352425"/>
          </a:xfrm>
          <a:prstGeom prst="parallelogram">
            <a:avLst>
              <a:gd name="adj" fmla="val 47603"/>
            </a:avLst>
          </a:prstGeom>
          <a:solidFill>
            <a:srgbClr val="2EADE4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54000" anchor="ctr" wrap="none"/>
          <a:lstStyle/>
          <a:p>
            <a:pPr defTabSz="914400"/>
            <a:r>
              <a:rPr lang="en-GB" sz="900" dirty="0">
                <a:latin typeface="Montserrat"/>
              </a:rPr>
              <a:t>29/01/2025 - 21/01/2026</a:t>
            </a:r>
          </a:p>
        </p:txBody>
      </p:sp>
      <p:pic>
        <p:nvPicPr>
          <p:cNvPr id="39" name="Graphic 38"/>
          <p:cNvPicPr>
            <a:picLocks noChangeAspect="1"/>
          </p:cNvPicPr>
          <p:nvPr/>
        </p:nvPicPr>
        <p:blipFill>
          <a:blip r:embed="rId32">
            <a:lum/>
            <a:extLst>
              <a:ext uri="{28A0092B-C50C-407E-A947-70E740481C1C}">
                <a14:useLocalDpi xmlns:a14="http://schemas.microsoft.com/office/drawing/2016/SVG/main" val="0"/>
              </a:ext>
              <a:ext uri="{96DAC541-7B7A-43D3-8B79-37D633B846F1}">
                <asvg:svgBlip xmlns:asvg="http://schemas.microsoft.com/office/drawing/2016/SVG/main" r:embed="rId33"/>
              </a:ext>
            </a:extLst>
          </a:blip>
          <a:srcRect/>
          <a:stretch>
            <a:fillRect/>
          </a:stretch>
        </p:blipFill>
        <p:spPr>
          <a:xfrm>
            <a:off x="11728267" y="314336"/>
            <a:ext cx="123825" cy="13335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VenueName"/>
          <p:cNvSpPr>
            <a:spLocks/>
          </p:cNvSpPr>
          <p:nvPr/>
        </p:nvSpPr>
        <p:spPr>
          <a:xfrm>
            <a:off x="1192682" y="220269"/>
            <a:ext cx="2222500" cy="348914"/>
          </a:xfrm>
          <a:prstGeom prst="rect">
            <a:avLst/>
          </a:prstGeom>
          <a:solidFill>
            <a:srgbClr val="2EADE4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97200" rIns="90000" bIns="118800" anchor="ctr" wrap="none">
            <a:spAutoFit/>
          </a:bodyPr>
          <a:lstStyle/>
          <a:p>
            <a:pPr defTabSz="914400"/>
            <a:r>
              <a:rPr lang="en-GB" sz="850" dirty="0">
                <a:latin typeface="Montserrat"/>
              </a:rPr>
              <a:t>Red Lion Bakewell DE451BT</a:t>
            </a:r>
          </a:p>
        </p:txBody>
      </p:sp>
      <p:sp>
        <p:nvSpPr>
          <p:cNvPr id="3" name="FooterStart"/>
          <p:cNvSpPr>
            <a:spLocks/>
          </p:cNvSpPr>
          <p:nvPr/>
        </p:nvSpPr>
        <p:spPr>
          <a:xfrm>
            <a:off x="0" y="6604080"/>
            <a:ext cx="12192000" cy="254069"/>
          </a:xfrm>
          <a:prstGeom prst="parallelogram">
            <a:avLst>
              <a:gd name="adj" fmla="val 0"/>
            </a:avLst>
          </a:prstGeom>
          <a:solidFill>
            <a:srgbClr val="E7E6E6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54000" anchor="ctr" wrap="none"/>
          <a:lstStyle/>
          <a:p>
            <a:pPr algn="ctr" defTabSz="914400"/>
            <a:endParaRPr lang="en-GB" sz="900" dirty="0">
              <a:latin typeface="Montserrat"/>
            </a:endParaRPr>
          </a:p>
        </p:txBody>
      </p:sp>
      <p:sp>
        <p:nvSpPr>
          <p:cNvPr id="4" name="FooterInfo3"/>
          <p:cNvSpPr>
            <a:spLocks/>
          </p:cNvSpPr>
          <p:nvPr/>
        </p:nvSpPr>
        <p:spPr>
          <a:xfrm>
            <a:off x="8185608" y="6623021"/>
            <a:ext cx="4006392" cy="231018"/>
          </a:xfrm>
          <a:prstGeom prst="parallelogram">
            <a:avLst>
              <a:gd name="adj" fmla="val 47603"/>
            </a:avLst>
          </a:prstGeom>
          <a:solidFill>
            <a:srgbClr val="E7E6E6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54000" anchor="ctr" wrap="none"/>
          <a:lstStyle/>
          <a:p>
            <a:pPr algn="ctr" defTabSz="914400"/>
            <a:r>
              <a:rPr lang="en-GB" sz="850" dirty="0">
                <a:solidFill>
                  <a:schemeClr val="tx1"/>
                </a:solidFill>
                <a:latin typeface="Montserrat"/>
              </a:rPr>
              <a:t/>
            </a:r>
            <a:endParaRPr lang="en-GB" sz="850" dirty="0">
              <a:solidFill>
                <a:schemeClr val="tx1"/>
              </a:solidFill>
              <a:latin typeface="Montserrat"/>
            </a:endParaRPr>
          </a:p>
        </p:txBody>
      </p:sp>
      <p:sp>
        <p:nvSpPr>
          <p:cNvPr id="5" name="FooterInfo2"/>
          <p:cNvSpPr>
            <a:spLocks/>
          </p:cNvSpPr>
          <p:nvPr/>
        </p:nvSpPr>
        <p:spPr>
          <a:xfrm>
            <a:off x="4091236" y="6623021"/>
            <a:ext cx="4006392" cy="231018"/>
          </a:xfrm>
          <a:prstGeom prst="parallelogram">
            <a:avLst>
              <a:gd name="adj" fmla="val 47603"/>
            </a:avLst>
          </a:prstGeom>
          <a:solidFill>
            <a:srgbClr val="E7E6E6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54000" anchor="ctr" wrap="none"/>
          <a:lstStyle/>
          <a:p>
            <a:pPr algn="ctr" defTabSz="914400"/>
            <a:r>
              <a:rPr lang="en-GB" sz="850" dirty="0">
                <a:solidFill>
                  <a:schemeClr val="tx1"/>
                </a:solidFill>
                <a:latin typeface="Montserrat"/>
              </a:rPr>
              <a:t/>
            </a:r>
            <a:endParaRPr lang="en-GB" sz="850" dirty="0">
              <a:solidFill>
                <a:schemeClr val="tx1"/>
              </a:solidFill>
              <a:latin typeface="Montserrat"/>
            </a:endParaRPr>
          </a:p>
        </p:txBody>
      </p:sp>
      <p:sp>
        <p:nvSpPr>
          <p:cNvPr id="11" name="FooterInfo1"/>
          <p:cNvSpPr>
            <a:spLocks/>
          </p:cNvSpPr>
          <p:nvPr/>
        </p:nvSpPr>
        <p:spPr>
          <a:xfrm>
            <a:off x="-8967" y="6619343"/>
            <a:ext cx="4015359" cy="231018"/>
          </a:xfrm>
          <a:prstGeom prst="parallelogram">
            <a:avLst>
              <a:gd name="adj" fmla="val 47603"/>
            </a:avLst>
          </a:prstGeom>
          <a:solidFill>
            <a:srgbClr val="E7E6E6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54000" anchor="ctr" wrap="none"/>
          <a:lstStyle/>
          <a:p>
            <a:pPr algn="ctr" defTabSz="914400"/>
            <a:r>
              <a:rPr lang="en-GB" sz="850" dirty="0">
                <a:solidFill>
                  <a:schemeClr val="tx1"/>
                </a:solidFill>
                <a:latin typeface="Montserrat"/>
              </a:rPr>
              <a:t>4783 Site Customers</a:t>
            </a:r>
            <a:endParaRPr lang="en-GB" sz="850" dirty="0">
              <a:solidFill>
                <a:schemeClr val="tx1"/>
              </a:solidFill>
              <a:latin typeface="Montserrat"/>
            </a:endParaRPr>
          </a:p>
        </p:txBody>
      </p:sp>
      <p:graphicFrame>
        <p:nvGraphicFramePr>
          <p:cNvPr id="0" name=""/>
          <p:cNvGraphicFramePr/>
          <p:nvPr/>
        </p:nvGraphicFramePr>
        <p:xfrm rot="0">
          <a:off x="0" y="0"/>
          <a:ext cx="0" cy="0"/>
        </p:xfrm>
        <a:graphic>
          <a:graphicData uri="http://schemas.openxmlformats.org/drawingml/2006/chart">
            <c:chart xmlns:r="http://schemas.openxmlformats.org/officeDocument/2006/relationships" xmlns:c="http://schemas.openxmlformats.org/drawingml/2006/chart" r:id="rId34"/>
          </a:graphicData>
        </a:graphic>
      </p:graphicFrame>
      <p:graphicFrame>
        <p:nvGraphicFramePr>
          <p:cNvPr id="0" name=""/>
          <p:cNvGraphicFramePr/>
          <p:nvPr/>
        </p:nvGraphicFramePr>
        <p:xfrm rot="0">
          <a:off x="0" y="0"/>
          <a:ext cx="0" cy="0"/>
        </p:xfrm>
        <a:graphic>
          <a:graphicData uri="http://schemas.openxmlformats.org/drawingml/2006/chart">
            <c:chart xmlns:r="http://schemas.openxmlformats.org/officeDocument/2006/relationships" xmlns:c="http://schemas.openxmlformats.org/drawingml/2006/chart" r:id="rId35"/>
          </a:graphicData>
        </a:graphic>
      </p:graphicFrame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aphic 3"/>
          <p:cNvPicPr>
            <a:picLocks noChangeAspect="1"/>
          </p:cNvPicPr>
          <p:nvPr/>
        </p:nvPicPr>
        <p:blipFill>
          <a:blip r:embed="rId16">
            <a:lum/>
            <a:extLst>
              <a:ext uri="{28A0092B-C50C-407E-A947-70E740481C1C}">
                <a14:useLocalDpi xmlns:a14="http://schemas.microsoft.com/office/drawing/2016/SVG/main" val="0"/>
              </a:ext>
              <a:ext uri="{96DAC541-7B7A-43D3-8B79-37D633B846F1}">
                <asvg:svgBlip xmlns:asvg="http://schemas.microsoft.com/office/drawing/2016/SVG/main" r:embed="rId17"/>
              </a:ext>
            </a:extLst>
          </a:blip>
          <a:srcRect/>
          <a:stretch>
            <a:fillRect/>
          </a:stretch>
        </p:blipFill>
        <p:spPr>
          <a:xfrm>
            <a:off x="11439096" y="6204295"/>
            <a:ext cx="559459" cy="23501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7" name="ReportDescription"/>
          <p:cNvSpPr>
            <a:spLocks/>
          </p:cNvSpPr>
          <p:nvPr/>
        </p:nvSpPr>
        <p:spPr>
          <a:xfrm>
            <a:off x="3238499" y="1173576"/>
            <a:ext cx="8760056" cy="302387"/>
          </a:xfrm>
          <a:prstGeom prst="rect">
            <a:avLst/>
          </a:prstGeom>
          <a:solidFill>
            <a:schemeClr val="bg1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wrap="square"/>
          <a:lstStyle/>
          <a:p>
            <a:pPr algn="ctr" defTabSz="914400"/>
            <a:r>
              <a:rPr lang="en-GB" sz="900" dirty="0">
                <a:solidFill>
                  <a:schemeClr val="bg2">
                    <a:lumMod val="25000"/>
                  </a:schemeClr>
                </a:solidFill>
                <a:latin typeface="Montserrat"/>
              </a:rPr>
              <a:t/>
            </a:r>
            <a:endParaRPr lang="en-GB" sz="900" dirty="0">
              <a:solidFill>
                <a:schemeClr val="bg2">
                  <a:lumMod val="25000"/>
                </a:schemeClr>
              </a:solidFill>
              <a:latin typeface="Montserrat"/>
            </a:endParaRPr>
          </a:p>
        </p:txBody>
      </p:sp>
      <p:sp>
        <p:nvSpPr>
          <p:cNvPr id="19" name="Header"/>
          <p:cNvSpPr>
            <a:spLocks/>
          </p:cNvSpPr>
          <p:nvPr/>
        </p:nvSpPr>
        <p:spPr>
          <a:xfrm>
            <a:off x="-8965" y="168"/>
            <a:ext cx="12200965" cy="751270"/>
          </a:xfrm>
          <a:prstGeom prst="rect">
            <a:avLst/>
          </a:prstGeom>
          <a:solidFill>
            <a:srgbClr val="3A454F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wrap="square"/>
          <a:lstStyle/>
          <a:p>
            <a:pPr algn="ctr" defTabSz="914400"/>
            <a:endParaRPr lang="en-GB" sz="1400" dirty="0">
              <a:latin typeface="Montserrat"/>
            </a:endParaRPr>
          </a:p>
        </p:txBody>
      </p:sp>
      <p:sp>
        <p:nvSpPr>
          <p:cNvPr id="20" name="Rectangle 19"/>
          <p:cNvSpPr>
            <a:spLocks/>
          </p:cNvSpPr>
          <p:nvPr/>
        </p:nvSpPr>
        <p:spPr>
          <a:xfrm>
            <a:off x="-8966" y="739934"/>
            <a:ext cx="838565" cy="497878"/>
          </a:xfrm>
          <a:prstGeom prst="rect">
            <a:avLst/>
          </a:prstGeom>
          <a:solidFill>
            <a:srgbClr val="3A454F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wrap="square"/>
          <a:lstStyle/>
          <a:p>
            <a:pPr algn="ctr" defTabSz="914400"/>
            <a:endParaRPr lang="en-GB" dirty="0"/>
          </a:p>
        </p:txBody>
      </p:sp>
      <p:sp>
        <p:nvSpPr>
          <p:cNvPr id="21" name="ReportHeader"/>
          <p:cNvSpPr>
            <a:spLocks/>
          </p:cNvSpPr>
          <p:nvPr/>
        </p:nvSpPr>
        <p:spPr>
          <a:xfrm>
            <a:off x="3238498" y="807671"/>
            <a:ext cx="8760057" cy="365962"/>
          </a:xfrm>
          <a:prstGeom prst="rect">
            <a:avLst/>
          </a:prstGeom>
          <a:solidFill>
            <a:schemeClr val="bg1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wrap="square"/>
          <a:lstStyle/>
          <a:p>
            <a:pPr algn="ctr" defTabSz="914400"/>
            <a:r>
              <a:rPr lang="en-GB" sz="1000" dirty="0">
                <a:solidFill>
                  <a:schemeClr val="bg2">
                    <a:lumMod val="25000"/>
                  </a:schemeClr>
                </a:solidFill>
                <a:latin typeface="Montserrat"/>
              </a:rPr>
              <a:t>How does the local area for Red Lion Bakewell DE451BT compare to the national average (1 = low, 10 = high)</a:t>
            </a:r>
            <a:endParaRPr lang="en-GB" sz="1000" dirty="0">
              <a:solidFill>
                <a:schemeClr val="bg2">
                  <a:lumMod val="25000"/>
                </a:schemeClr>
              </a:solidFill>
              <a:latin typeface="Montserrat"/>
            </a:endParaRPr>
          </a:p>
        </p:txBody>
      </p:sp>
      <p:sp>
        <p:nvSpPr>
          <p:cNvPr id="22" name="SubHeader"/>
          <p:cNvSpPr>
            <a:spLocks/>
          </p:cNvSpPr>
          <p:nvPr/>
        </p:nvSpPr>
        <p:spPr>
          <a:xfrm>
            <a:off x="488839" y="739934"/>
            <a:ext cx="2749661" cy="497878"/>
          </a:xfrm>
          <a:prstGeom prst="parallelogram">
            <a:avLst>
              <a:gd name="adj" fmla="val 54111"/>
            </a:avLst>
          </a:prstGeom>
          <a:solidFill>
            <a:srgbClr val="3A454F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anchor="t" wrap="square"/>
          <a:lstStyle/>
          <a:p>
            <a:pPr defTabSz="914400"/>
            <a:r>
              <a:rPr lang="en-GB" sz="1100" dirty="0">
                <a:latin typeface="Montserrat"/>
              </a:rPr>
              <a:t>Market Summary</a:t>
            </a:r>
          </a:p>
        </p:txBody>
      </p:sp>
      <p:pic>
        <p:nvPicPr>
          <p:cNvPr id="23" name="Graphic 22"/>
          <p:cNvPicPr>
            <a:picLocks noChangeAspect="1"/>
          </p:cNvPicPr>
          <p:nvPr/>
        </p:nvPicPr>
        <p:blipFill>
          <a:blip r:embed="rId18">
            <a:lum/>
            <a:extLst>
              <a:ext uri="{28A0092B-C50C-407E-A947-70E740481C1C}">
                <a14:useLocalDpi xmlns:a14="http://schemas.microsoft.com/office/drawing/2016/SVG/main" val="0"/>
              </a:ext>
              <a:ext uri="{96DAC541-7B7A-43D3-8B79-37D633B846F1}">
                <asvg:svgBlip xmlns:asvg="http://schemas.microsoft.com/office/drawing/2016/SVG/main" r:embed="rId19"/>
              </a:ext>
            </a:extLst>
          </a:blip>
          <a:srcRect/>
          <a:stretch>
            <a:fillRect/>
          </a:stretch>
        </p:blipFill>
        <p:spPr>
          <a:xfrm>
            <a:off x="209043" y="215718"/>
            <a:ext cx="908910" cy="353465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4" name="Rectangle 23"/>
          <p:cNvSpPr>
            <a:spLocks/>
          </p:cNvSpPr>
          <p:nvPr/>
        </p:nvSpPr>
        <p:spPr>
          <a:xfrm>
            <a:off x="216914" y="253920"/>
            <a:ext cx="783762" cy="270940"/>
          </a:xfrm>
          <a:prstGeom prst="rect">
            <a:avLst/>
          </a:prstGeom>
          <a:noFill/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wrap="square"/>
          <a:lstStyle/>
          <a:p>
            <a:pPr algn="ctr" defTabSz="914400"/>
            <a:r>
              <a:rPr lang="en-GB" sz="850" spc="20" dirty="0">
                <a:latin typeface="Montserrat"/>
              </a:rPr>
              <a:t>Site </a:t>
            </a:r>
            <a:r>
              <a:rPr lang="en-GB" sz="850" spc="20" kern="800" dirty="0">
                <a:latin typeface="Montserrat"/>
              </a:rPr>
              <a:t>Intel</a:t>
            </a:r>
          </a:p>
        </p:txBody>
      </p:sp>
      <p:pic>
        <p:nvPicPr>
          <p:cNvPr id="25" name="Graphic 24"/>
          <p:cNvPicPr>
            <a:picLocks noChangeAspect="1"/>
          </p:cNvPicPr>
          <p:nvPr/>
        </p:nvPicPr>
        <p:blipFill>
          <a:blip r:embed="rId20">
            <a:lum/>
            <a:extLst>
              <a:ext uri="{28A0092B-C50C-407E-A947-70E740481C1C}">
                <a14:useLocalDpi xmlns:a14="http://schemas.microsoft.com/office/drawing/2016/SVG/main" val="0"/>
              </a:ext>
              <a:ext uri="{96DAC541-7B7A-43D3-8B79-37D633B846F1}">
                <asvg:svgBlip xmlns:asvg="http://schemas.microsoft.com/office/drawing/2016/SVG/main" r:embed="rId21"/>
              </a:ext>
            </a:extLst>
          </a:blip>
          <a:srcRect/>
          <a:stretch>
            <a:fillRect/>
          </a:stretch>
        </p:blipFill>
        <p:spPr>
          <a:xfrm rot="10800000">
            <a:off x="1015089" y="215718"/>
            <a:ext cx="908910" cy="353465"/>
          </a:xfrm>
          <a:prstGeom prst="rect">
            <a:avLst/>
          </a:prstGeom>
          <a:ln>
            <a:headEnd type="none"/>
            <a:tailEnd type="none"/>
          </a:ln>
        </p:spPr>
      </p:pic>
      <p:pic>
        <p:nvPicPr>
          <p:cNvPr id="27" name="Graphic 26"/>
          <p:cNvPicPr>
            <a:picLocks noChangeAspect="1"/>
          </p:cNvPicPr>
          <p:nvPr/>
        </p:nvPicPr>
        <p:blipFill>
          <a:blip r:embed="rId22">
            <a:lum/>
            <a:extLst>
              <a:ext uri="{28A0092B-C50C-407E-A947-70E740481C1C}">
                <a14:useLocalDpi xmlns:a14="http://schemas.microsoft.com/office/drawing/2016/SVG/main" val="0"/>
              </a:ext>
              <a:ext uri="{96DAC541-7B7A-43D3-8B79-37D633B846F1}">
                <asvg:svgBlip xmlns:asvg="http://schemas.microsoft.com/office/drawing/2016/SVG/main" r:embed="rId23"/>
              </a:ext>
            </a:extLst>
          </a:blip>
          <a:srcRect/>
          <a:stretch>
            <a:fillRect/>
          </a:stretch>
        </p:blipFill>
        <p:spPr>
          <a:xfrm>
            <a:off x="11427055" y="212020"/>
            <a:ext cx="571500" cy="352425"/>
          </a:xfrm>
          <a:prstGeom prst="rect">
            <a:avLst/>
          </a:prstGeom>
          <a:ln>
            <a:headEnd type="none"/>
            <a:tailEnd type="none"/>
          </a:ln>
        </p:spPr>
      </p:pic>
      <p:pic>
        <p:nvPicPr>
          <p:cNvPr id="29" name="Graphic 28"/>
          <p:cNvPicPr>
            <a:picLocks noChangeAspect="1"/>
          </p:cNvPicPr>
          <p:nvPr/>
        </p:nvPicPr>
        <p:blipFill>
          <a:blip r:embed="rId24">
            <a:lum/>
            <a:extLst>
              <a:ext uri="{28A0092B-C50C-407E-A947-70E740481C1C}">
                <a14:useLocalDpi xmlns:a14="http://schemas.microsoft.com/office/drawing/2016/SVG/main" val="0"/>
              </a:ext>
              <a:ext uri="{96DAC541-7B7A-43D3-8B79-37D633B846F1}">
                <asvg:svgBlip xmlns:asvg="http://schemas.microsoft.com/office/drawing/2016/SVG/main" r:embed="rId25"/>
              </a:ext>
            </a:extLst>
          </a:blip>
          <a:srcRect/>
          <a:stretch>
            <a:fillRect/>
          </a:stretch>
        </p:blipFill>
        <p:spPr>
          <a:xfrm>
            <a:off x="5959533" y="174526"/>
            <a:ext cx="474606" cy="304492"/>
          </a:xfrm>
          <a:prstGeom prst="rect">
            <a:avLst/>
          </a:prstGeom>
          <a:ln>
            <a:headEnd type="none"/>
            <a:tailEnd type="none"/>
          </a:ln>
        </p:spPr>
      </p:pic>
      <p:pic>
        <p:nvPicPr>
          <p:cNvPr id="30" name="Graphic 29"/>
          <p:cNvPicPr>
            <a:picLocks noChangeAspect="1"/>
          </p:cNvPicPr>
          <p:nvPr/>
        </p:nvPicPr>
        <p:blipFill>
          <a:blip r:embed="rId26">
            <a:lum/>
            <a:extLst>
              <a:ext uri="{28A0092B-C50C-407E-A947-70E740481C1C}">
                <a14:useLocalDpi xmlns:a14="http://schemas.microsoft.com/office/drawing/2016/SVG/main" val="0"/>
              </a:ext>
              <a:ext uri="{96DAC541-7B7A-43D3-8B79-37D633B846F1}">
                <asvg:svgBlip xmlns:asvg="http://schemas.microsoft.com/office/drawing/2016/SVG/main" r:embed="rId27"/>
              </a:ext>
            </a:extLst>
          </a:blip>
          <a:srcRect/>
          <a:stretch>
            <a:fillRect/>
          </a:stretch>
        </p:blipFill>
        <p:spPr>
          <a:xfrm>
            <a:off x="300137" y="760427"/>
            <a:ext cx="278402" cy="2784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32" name="DateRange"/>
          <p:cNvSpPr>
            <a:spLocks/>
          </p:cNvSpPr>
          <p:nvPr/>
        </p:nvSpPr>
        <p:spPr>
          <a:xfrm>
            <a:off x="9887119" y="212020"/>
            <a:ext cx="1891883" cy="352425"/>
          </a:xfrm>
          <a:prstGeom prst="parallelogram">
            <a:avLst>
              <a:gd name="adj" fmla="val 47603"/>
            </a:avLst>
          </a:prstGeom>
          <a:solidFill>
            <a:srgbClr val="2EADE4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54000" anchor="ctr" wrap="none"/>
          <a:lstStyle/>
          <a:p>
            <a:pPr defTabSz="914400"/>
            <a:r>
              <a:rPr lang="en-GB" sz="900" dirty="0">
                <a:latin typeface="Montserrat"/>
              </a:rPr>
              <a:t>29/01/2025 - 21/01/2026</a:t>
            </a:r>
          </a:p>
        </p:txBody>
      </p:sp>
      <p:pic>
        <p:nvPicPr>
          <p:cNvPr id="33" name="Graphic 32"/>
          <p:cNvPicPr>
            <a:picLocks noChangeAspect="1"/>
          </p:cNvPicPr>
          <p:nvPr/>
        </p:nvPicPr>
        <p:blipFill>
          <a:blip r:embed="rId28">
            <a:lum/>
            <a:extLst>
              <a:ext uri="{28A0092B-C50C-407E-A947-70E740481C1C}">
                <a14:useLocalDpi xmlns:a14="http://schemas.microsoft.com/office/drawing/2016/SVG/main" val="0"/>
              </a:ext>
              <a:ext uri="{96DAC541-7B7A-43D3-8B79-37D633B846F1}">
                <asvg:svgBlip xmlns:asvg="http://schemas.microsoft.com/office/drawing/2016/SVG/main" r:embed="rId29"/>
              </a:ext>
            </a:extLst>
          </a:blip>
          <a:srcRect/>
          <a:stretch>
            <a:fillRect/>
          </a:stretch>
        </p:blipFill>
        <p:spPr>
          <a:xfrm>
            <a:off x="11728267" y="314336"/>
            <a:ext cx="123825" cy="133350"/>
          </a:xfrm>
          <a:prstGeom prst="rect">
            <a:avLst/>
          </a:prstGeom>
          <a:ln>
            <a:headEnd type="none"/>
            <a:tailEnd type="none"/>
          </a:ln>
        </p:spPr>
      </p:pic>
      <p:pic>
        <p:nvPicPr>
          <p:cNvPr id="34" name="Graphic 33"/>
          <p:cNvPicPr>
            <a:picLocks noChangeAspect="1"/>
          </p:cNvPicPr>
          <p:nvPr/>
        </p:nvPicPr>
        <p:blipFill>
          <a:blip r:embed="rId30">
            <a:lum/>
            <a:extLst>
              <a:ext uri="{28A0092B-C50C-407E-A947-70E740481C1C}">
                <a14:useLocalDpi xmlns:a14="http://schemas.microsoft.com/office/drawing/2016/SVG/main" val="0"/>
              </a:ext>
              <a:ext uri="{96DAC541-7B7A-43D3-8B79-37D633B846F1}">
                <asvg:svgBlip xmlns:asvg="http://schemas.microsoft.com/office/drawing/2016/SVG/main" r:embed="rId31"/>
              </a:ext>
            </a:extLst>
          </a:blip>
          <a:srcRect/>
          <a:stretch>
            <a:fillRect/>
          </a:stretch>
        </p:blipFill>
        <p:spPr>
          <a:xfrm>
            <a:off x="7292671" y="1614831"/>
            <a:ext cx="4483693" cy="1883452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VenueName"/>
          <p:cNvSpPr>
            <a:spLocks/>
          </p:cNvSpPr>
          <p:nvPr/>
        </p:nvSpPr>
        <p:spPr>
          <a:xfrm>
            <a:off x="1192682" y="220269"/>
            <a:ext cx="2222500" cy="348914"/>
          </a:xfrm>
          <a:prstGeom prst="rect">
            <a:avLst/>
          </a:prstGeom>
          <a:solidFill>
            <a:srgbClr val="2EADE4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97200" rIns="90000" bIns="118800" anchor="ctr" wrap="none">
            <a:spAutoFit/>
          </a:bodyPr>
          <a:lstStyle/>
          <a:p>
            <a:pPr defTabSz="914400"/>
            <a:r>
              <a:rPr lang="en-GB" sz="850" dirty="0">
                <a:latin typeface="Montserrat"/>
              </a:rPr>
              <a:t>Red Lion Bakewell DE451BT</a:t>
            </a:r>
          </a:p>
        </p:txBody>
      </p:sp>
      <p:sp>
        <p:nvSpPr>
          <p:cNvPr id="5" name="FooterStart"/>
          <p:cNvSpPr>
            <a:spLocks/>
          </p:cNvSpPr>
          <p:nvPr/>
        </p:nvSpPr>
        <p:spPr>
          <a:xfrm>
            <a:off x="0" y="6604080"/>
            <a:ext cx="12192000" cy="254069"/>
          </a:xfrm>
          <a:prstGeom prst="parallelogram">
            <a:avLst>
              <a:gd name="adj" fmla="val 0"/>
            </a:avLst>
          </a:prstGeom>
          <a:solidFill>
            <a:srgbClr val="E7E6E6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54000" anchor="ctr" wrap="none"/>
          <a:lstStyle/>
          <a:p>
            <a:pPr algn="ctr" defTabSz="914400"/>
            <a:endParaRPr lang="en-GB" sz="900" dirty="0">
              <a:latin typeface="Montserrat"/>
            </a:endParaRPr>
          </a:p>
        </p:txBody>
      </p:sp>
      <p:sp>
        <p:nvSpPr>
          <p:cNvPr id="6" name="FooterInfo3"/>
          <p:cNvSpPr>
            <a:spLocks/>
          </p:cNvSpPr>
          <p:nvPr/>
        </p:nvSpPr>
        <p:spPr>
          <a:xfrm>
            <a:off x="8185608" y="6623021"/>
            <a:ext cx="4006392" cy="231018"/>
          </a:xfrm>
          <a:prstGeom prst="parallelogram">
            <a:avLst>
              <a:gd name="adj" fmla="val 47603"/>
            </a:avLst>
          </a:prstGeom>
          <a:solidFill>
            <a:srgbClr val="E7E6E6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54000" anchor="ctr" wrap="none"/>
          <a:lstStyle/>
          <a:p>
            <a:pPr algn="ctr" defTabSz="914400"/>
            <a:r>
              <a:rPr lang="en-GB" sz="850" dirty="0">
                <a:solidFill>
                  <a:schemeClr val="tx1"/>
                </a:solidFill>
                <a:latin typeface="Montserrat"/>
              </a:rPr>
              <a:t/>
            </a:r>
            <a:endParaRPr lang="en-GB" sz="850" dirty="0">
              <a:solidFill>
                <a:schemeClr val="tx1"/>
              </a:solidFill>
              <a:latin typeface="Montserrat"/>
            </a:endParaRPr>
          </a:p>
        </p:txBody>
      </p:sp>
      <p:sp>
        <p:nvSpPr>
          <p:cNvPr id="7" name="FooterInfo2"/>
          <p:cNvSpPr>
            <a:spLocks/>
          </p:cNvSpPr>
          <p:nvPr/>
        </p:nvSpPr>
        <p:spPr>
          <a:xfrm>
            <a:off x="4091236" y="6623021"/>
            <a:ext cx="4006392" cy="231018"/>
          </a:xfrm>
          <a:prstGeom prst="parallelogram">
            <a:avLst>
              <a:gd name="adj" fmla="val 47603"/>
            </a:avLst>
          </a:prstGeom>
          <a:solidFill>
            <a:srgbClr val="E7E6E6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54000" anchor="ctr" wrap="none"/>
          <a:lstStyle/>
          <a:p>
            <a:pPr algn="ctr" defTabSz="914400"/>
            <a:r>
              <a:rPr lang="en-GB" sz="850" dirty="0">
                <a:solidFill>
                  <a:schemeClr val="tx1"/>
                </a:solidFill>
                <a:latin typeface="Montserrat"/>
              </a:rPr>
              <a:t/>
            </a:r>
            <a:endParaRPr lang="en-GB" sz="850" dirty="0">
              <a:solidFill>
                <a:schemeClr val="tx1"/>
              </a:solidFill>
              <a:latin typeface="Montserrat"/>
            </a:endParaRPr>
          </a:p>
        </p:txBody>
      </p:sp>
      <p:sp>
        <p:nvSpPr>
          <p:cNvPr id="11" name="FooterInfo1"/>
          <p:cNvSpPr>
            <a:spLocks/>
          </p:cNvSpPr>
          <p:nvPr/>
        </p:nvSpPr>
        <p:spPr>
          <a:xfrm>
            <a:off x="-8967" y="6619343"/>
            <a:ext cx="4015359" cy="231018"/>
          </a:xfrm>
          <a:prstGeom prst="parallelogram">
            <a:avLst>
              <a:gd name="adj" fmla="val 47603"/>
            </a:avLst>
          </a:prstGeom>
          <a:solidFill>
            <a:srgbClr val="E7E6E6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54000" anchor="ctr" wrap="none"/>
          <a:lstStyle/>
          <a:p>
            <a:pPr algn="ctr" defTabSz="914400"/>
            <a:r>
              <a:rPr lang="en-GB" sz="850" dirty="0">
                <a:solidFill>
                  <a:schemeClr val="tx1"/>
                </a:solidFill>
                <a:latin typeface="Montserrat"/>
              </a:rPr>
              <a:t/>
            </a:r>
            <a:endParaRPr lang="en-GB" sz="850" dirty="0">
              <a:solidFill>
                <a:schemeClr val="tx1"/>
              </a:solidFill>
              <a:latin typeface="Montserrat"/>
            </a:endParaRPr>
          </a:p>
        </p:txBody>
      </p:sp>
      <p:graphicFrame>
        <p:nvGraphicFramePr>
          <p:cNvPr id="35" name="Table 35"/>
          <p:cNvGraphicFramePr/>
          <p:nvPr/>
        </p:nvGraphicFramePr>
        <p:xfrm rot="0">
          <a:off x="508000" y="1524000"/>
          <a:ext cx="11430000" cy="254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16000"/>
                <a:gridCol w="1524000"/>
                <a:gridCol w="1016000"/>
                <a:gridCol w="1016000"/>
                <a:gridCol w="1016000"/>
                <a:gridCol w="1016000"/>
                <a:gridCol w="1016000"/>
                <a:gridCol w="1016000"/>
                <a:gridCol w="1016000"/>
                <a:gridCol w="1016000"/>
              </a:tblGrid>
              <a:tr h="254000"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rPr/>
                        <a:t>Data Type</a:t>
                      </a:r>
                      <a:endParaRPr/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rPr/>
                        <a:t>Name</a:t>
                      </a:r>
                      <a:endParaRPr/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rPr/>
                        <a:t>Spend in 250m</a:t>
                      </a:r>
                      <a:endParaRPr/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rPr/>
                        <a:t>250m Spend vs National</a:t>
                      </a:r>
                      <a:endParaRPr/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rPr/>
                        <a:t>Spend in 500m</a:t>
                      </a:r>
                      <a:endParaRPr/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rPr/>
                        <a:t>500m Spend vs National</a:t>
                      </a:r>
                      <a:endParaRPr/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rPr/>
                        <a:t>Spend in 1 mile</a:t>
                      </a:r>
                      <a:endParaRPr/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rPr/>
                        <a:t>1 mile Spend vs National</a:t>
                      </a:r>
                      <a:endParaRPr/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rPr/>
                        <a:t>Spend in 3 miles</a:t>
                      </a:r>
                      <a:endParaRPr/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rPr/>
                        <a:t>3 mile Spend vs National</a:t>
                      </a:r>
                      <a:endParaRPr/>
                    </a:p>
                  </a:txBody>
                  <a:tcPr horzOverflow="overflow"/>
                </a:tc>
              </a:tr>
              <a:tr h="190500"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rPr/>
                        <a:t>Total</a:t>
                      </a:r>
                      <a:endParaRPr/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rPr/>
                        <a:t>Annual Sales</a:t>
                      </a:r>
                      <a:endParaRPr/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rPr/>
                        <a:t>£22.72M</a:t>
                      </a:r>
                      <a:endParaRPr/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rPr/>
                        <a:t>10</a:t>
                      </a:r>
                      <a:endParaRPr/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rPr/>
                        <a:t>£25.25M</a:t>
                      </a:r>
                      <a:endParaRPr/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rPr/>
                        <a:t>9</a:t>
                      </a:r>
                      <a:endParaRPr/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rPr/>
                        <a:t>£29.39M</a:t>
                      </a:r>
                      <a:endParaRPr/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rPr/>
                        <a:t>7</a:t>
                      </a:r>
                      <a:endParaRPr/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rPr/>
                        <a:t>£59.02M</a:t>
                      </a:r>
                      <a:endParaRPr/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rPr/>
                        <a:t>5</a:t>
                      </a:r>
                      <a:endParaRPr/>
                    </a:p>
                  </a:txBody>
                  <a:tcPr horzOverflow="overflow"/>
                </a:tc>
              </a:tr>
              <a:tr h="190500"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rPr/>
                        <a:t>Weekpart</a:t>
                      </a:r>
                      <a:endParaRPr/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rPr/>
                        <a:t>Mon - Thu</a:t>
                      </a:r>
                      <a:endParaRPr/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rPr/>
                        <a:t>42.2%</a:t>
                      </a:r>
                      <a:endParaRPr/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rPr/>
                        <a:t>6</a:t>
                      </a:r>
                      <a:endParaRPr/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rPr/>
                        <a:t>42.2%</a:t>
                      </a:r>
                      <a:endParaRPr/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rPr/>
                        <a:t>7</a:t>
                      </a:r>
                      <a:endParaRPr/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rPr/>
                        <a:t>41.6%</a:t>
                      </a:r>
                      <a:endParaRPr/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rPr/>
                        <a:t>6</a:t>
                      </a:r>
                      <a:endParaRPr/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rPr/>
                        <a:t>42.6%</a:t>
                      </a:r>
                      <a:endParaRPr/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rPr/>
                        <a:t>7</a:t>
                      </a:r>
                      <a:endParaRPr/>
                    </a:p>
                  </a:txBody>
                  <a:tcPr horzOverflow="overflow"/>
                </a:tc>
              </a:tr>
              <a:tr h="190500"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rPr/>
                        <a:t>Weekpart</a:t>
                      </a:r>
                      <a:endParaRPr/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rPr/>
                        <a:t>Fri - Sat</a:t>
                      </a:r>
                      <a:endParaRPr/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rPr/>
                        <a:t>41.5%</a:t>
                      </a:r>
                      <a:endParaRPr/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rPr/>
                        <a:t>4</a:t>
                      </a:r>
                      <a:endParaRPr/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rPr/>
                        <a:t>41.2%</a:t>
                      </a:r>
                      <a:endParaRPr/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rPr/>
                        <a:t>4</a:t>
                      </a:r>
                      <a:endParaRPr/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rPr/>
                        <a:t>42.0%</a:t>
                      </a:r>
                      <a:endParaRPr/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rPr/>
                        <a:t>5</a:t>
                      </a:r>
                      <a:endParaRPr/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rPr/>
                        <a:t>39.5%</a:t>
                      </a:r>
                      <a:endParaRPr/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rPr/>
                        <a:t>2</a:t>
                      </a:r>
                      <a:endParaRPr/>
                    </a:p>
                  </a:txBody>
                  <a:tcPr horzOverflow="overflow"/>
                </a:tc>
              </a:tr>
              <a:tr h="190500"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rPr/>
                        <a:t>Weekpart</a:t>
                      </a:r>
                      <a:endParaRPr/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rPr/>
                        <a:t>Sun</a:t>
                      </a:r>
                      <a:endParaRPr/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rPr/>
                        <a:t>16.4%</a:t>
                      </a:r>
                      <a:endParaRPr/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rPr/>
                        <a:t>7</a:t>
                      </a:r>
                      <a:endParaRPr/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rPr/>
                        <a:t>16.7%</a:t>
                      </a:r>
                      <a:endParaRPr/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rPr/>
                        <a:t>8</a:t>
                      </a:r>
                      <a:endParaRPr/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rPr/>
                        <a:t>16.3%</a:t>
                      </a:r>
                      <a:endParaRPr/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rPr/>
                        <a:t>7</a:t>
                      </a:r>
                      <a:endParaRPr/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rPr/>
                        <a:t>17.9%</a:t>
                      </a:r>
                      <a:endParaRPr/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rPr/>
                        <a:t>10</a:t>
                      </a:r>
                      <a:endParaRPr/>
                    </a:p>
                  </a:txBody>
                  <a:tcPr horzOverflow="overflow"/>
                </a:tc>
              </a:tr>
              <a:tr h="190500"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rPr/>
                        <a:t>Age</a:t>
                      </a:r>
                      <a:endParaRPr/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rPr/>
                        <a:t>18 to 24</a:t>
                      </a:r>
                      <a:endParaRPr/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rPr/>
                        <a:t>3.2%</a:t>
                      </a:r>
                      <a:endParaRPr/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rPr/>
                        <a:t>3</a:t>
                      </a:r>
                      <a:endParaRPr/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rPr/>
                        <a:t>3.2%</a:t>
                      </a:r>
                      <a:endParaRPr/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rPr/>
                        <a:t>3</a:t>
                      </a:r>
                      <a:endParaRPr/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rPr/>
                        <a:t>3.3%</a:t>
                      </a:r>
                      <a:endParaRPr/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rPr/>
                        <a:t>2</a:t>
                      </a:r>
                      <a:endParaRPr/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rPr/>
                        <a:t>2.7%</a:t>
                      </a:r>
                      <a:endParaRPr/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rPr/>
                        <a:t>1</a:t>
                      </a:r>
                      <a:endParaRPr/>
                    </a:p>
                  </a:txBody>
                  <a:tcPr horzOverflow="overflow"/>
                </a:tc>
              </a:tr>
              <a:tr h="190500"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rPr/>
                        <a:t>Age</a:t>
                      </a:r>
                      <a:endParaRPr/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rPr/>
                        <a:t>25 to 34</a:t>
                      </a:r>
                      <a:endParaRPr/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rPr/>
                        <a:t>11.1%</a:t>
                      </a:r>
                      <a:endParaRPr/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rPr/>
                        <a:t>1</a:t>
                      </a:r>
                      <a:endParaRPr/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rPr/>
                        <a:t>11.0%</a:t>
                      </a:r>
                      <a:endParaRPr/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rPr/>
                        <a:t>1</a:t>
                      </a:r>
                      <a:endParaRPr/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rPr/>
                        <a:t>11.8%</a:t>
                      </a:r>
                      <a:endParaRPr/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rPr/>
                        <a:t>1</a:t>
                      </a:r>
                      <a:endParaRPr/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rPr/>
                        <a:t>10.4%</a:t>
                      </a:r>
                      <a:endParaRPr/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rPr/>
                        <a:t>1</a:t>
                      </a:r>
                      <a:endParaRPr/>
                    </a:p>
                  </a:txBody>
                  <a:tcPr horzOverflow="overflow"/>
                </a:tc>
              </a:tr>
              <a:tr h="190500"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rPr/>
                        <a:t>Age</a:t>
                      </a:r>
                      <a:endParaRPr/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rPr/>
                        <a:t>35 to 44</a:t>
                      </a:r>
                      <a:endParaRPr/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rPr/>
                        <a:t>16.8%</a:t>
                      </a:r>
                      <a:endParaRPr/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rPr/>
                        <a:t>2</a:t>
                      </a:r>
                      <a:endParaRPr/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rPr/>
                        <a:t>16.8%</a:t>
                      </a:r>
                      <a:endParaRPr/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rPr/>
                        <a:t>1</a:t>
                      </a:r>
                      <a:endParaRPr/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rPr/>
                        <a:t>17.4%</a:t>
                      </a:r>
                      <a:endParaRPr/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rPr/>
                        <a:t>1</a:t>
                      </a:r>
                      <a:endParaRPr/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rPr/>
                        <a:t>16.2%</a:t>
                      </a:r>
                      <a:endParaRPr/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rPr/>
                        <a:t>1</a:t>
                      </a:r>
                      <a:endParaRPr/>
                    </a:p>
                  </a:txBody>
                  <a:tcPr horzOverflow="overflow"/>
                </a:tc>
              </a:tr>
              <a:tr h="190500"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rPr/>
                        <a:t>Age</a:t>
                      </a:r>
                      <a:endParaRPr/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rPr/>
                        <a:t>45 to 54</a:t>
                      </a:r>
                      <a:endParaRPr/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rPr/>
                        <a:t>20.5%</a:t>
                      </a:r>
                      <a:endParaRPr/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rPr/>
                        <a:t>6</a:t>
                      </a:r>
                      <a:endParaRPr/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rPr/>
                        <a:t>20.2%</a:t>
                      </a:r>
                      <a:endParaRPr/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rPr/>
                        <a:t>5</a:t>
                      </a:r>
                      <a:endParaRPr/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rPr/>
                        <a:t>20.0%</a:t>
                      </a:r>
                      <a:endParaRPr/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rPr/>
                        <a:t>5</a:t>
                      </a:r>
                      <a:endParaRPr/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rPr/>
                        <a:t>17.9%</a:t>
                      </a:r>
                      <a:endParaRPr/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rPr/>
                        <a:t>2</a:t>
                      </a:r>
                      <a:endParaRPr/>
                    </a:p>
                  </a:txBody>
                  <a:tcPr horzOverflow="overflow"/>
                </a:tc>
              </a:tr>
              <a:tr h="190500"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rPr/>
                        <a:t>Age</a:t>
                      </a:r>
                      <a:endParaRPr/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rPr/>
                        <a:t>55 to 64</a:t>
                      </a:r>
                      <a:endParaRPr/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rPr/>
                        <a:t>25.7%</a:t>
                      </a:r>
                      <a:endParaRPr/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rPr/>
                        <a:t>10</a:t>
                      </a:r>
                      <a:endParaRPr/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rPr/>
                        <a:t>25.6%</a:t>
                      </a:r>
                      <a:endParaRPr/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rPr/>
                        <a:t>10</a:t>
                      </a:r>
                      <a:endParaRPr/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rPr/>
                        <a:t>25.5%</a:t>
                      </a:r>
                      <a:endParaRPr/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rPr/>
                        <a:t>10</a:t>
                      </a:r>
                      <a:endParaRPr/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rPr/>
                        <a:t>26.3%</a:t>
                      </a:r>
                      <a:endParaRPr/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rPr/>
                        <a:t>10</a:t>
                      </a:r>
                      <a:endParaRPr/>
                    </a:p>
                  </a:txBody>
                  <a:tcPr horzOverflow="overflow"/>
                </a:tc>
              </a:tr>
              <a:tr h="190500"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rPr/>
                        <a:t>Age</a:t>
                      </a:r>
                      <a:endParaRPr/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rPr/>
                        <a:t>65 to 74</a:t>
                      </a:r>
                      <a:endParaRPr/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rPr/>
                        <a:t>14.9%</a:t>
                      </a:r>
                      <a:endParaRPr/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rPr/>
                        <a:t>10</a:t>
                      </a:r>
                      <a:endParaRPr/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rPr/>
                        <a:t>14.9%</a:t>
                      </a:r>
                      <a:endParaRPr/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rPr/>
                        <a:t>10</a:t>
                      </a:r>
                      <a:endParaRPr/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rPr/>
                        <a:t>14.3%</a:t>
                      </a:r>
                      <a:endParaRPr/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rPr/>
                        <a:t>10</a:t>
                      </a:r>
                      <a:endParaRPr/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rPr/>
                        <a:t>16.5%</a:t>
                      </a:r>
                      <a:endParaRPr/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rPr/>
                        <a:t>10</a:t>
                      </a:r>
                      <a:endParaRPr/>
                    </a:p>
                  </a:txBody>
                  <a:tcPr horzOverflow="overflow"/>
                </a:tc>
              </a:tr>
              <a:tr h="190500"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rPr/>
                        <a:t>Age</a:t>
                      </a:r>
                      <a:endParaRPr/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rPr/>
                        <a:t>75+</a:t>
                      </a:r>
                      <a:endParaRPr/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rPr/>
                        <a:t>7.9%</a:t>
                      </a:r>
                      <a:endParaRPr/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rPr/>
                        <a:t>10</a:t>
                      </a:r>
                      <a:endParaRPr/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rPr/>
                        <a:t>8.3%</a:t>
                      </a:r>
                      <a:endParaRPr/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rPr/>
                        <a:t>10</a:t>
                      </a:r>
                      <a:endParaRPr/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rPr/>
                        <a:t>7.7%</a:t>
                      </a:r>
                      <a:endParaRPr/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rPr/>
                        <a:t>10</a:t>
                      </a:r>
                      <a:endParaRPr/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rPr/>
                        <a:t>9.8%</a:t>
                      </a:r>
                      <a:endParaRPr/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rPr/>
                        <a:t>10</a:t>
                      </a:r>
                      <a:endParaRPr/>
                    </a:p>
                  </a:txBody>
                  <a:tcPr horzOverflow="overflow"/>
                </a:tc>
              </a:tr>
              <a:tr h="190500"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rPr/>
                        <a:t>CAMEO</a:t>
                      </a:r>
                      <a:endParaRPr/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rPr/>
                        <a:t>Business Elite</a:t>
                      </a:r>
                      <a:endParaRPr/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rPr/>
                        <a:t>8.0%</a:t>
                      </a:r>
                      <a:endParaRPr/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rPr/>
                        <a:t>6</a:t>
                      </a:r>
                      <a:endParaRPr/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rPr/>
                        <a:t>7.9%</a:t>
                      </a:r>
                      <a:endParaRPr/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rPr/>
                        <a:t>6</a:t>
                      </a:r>
                      <a:endParaRPr/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rPr/>
                        <a:t>7.9%</a:t>
                      </a:r>
                      <a:endParaRPr/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rPr/>
                        <a:t>6</a:t>
                      </a:r>
                      <a:endParaRPr/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rPr/>
                        <a:t>8.8%</a:t>
                      </a:r>
                      <a:endParaRPr/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rPr/>
                        <a:t>6</a:t>
                      </a:r>
                      <a:endParaRPr/>
                    </a:p>
                  </a:txBody>
                  <a:tcPr horzOverflow="overflow"/>
                </a:tc>
              </a:tr>
              <a:tr h="190500"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rPr/>
                        <a:t>CAMEO</a:t>
                      </a:r>
                      <a:endParaRPr/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rPr/>
                        <a:t>Prosperous Professionals</a:t>
                      </a:r>
                      <a:endParaRPr/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rPr/>
                        <a:t>9.3%</a:t>
                      </a:r>
                      <a:endParaRPr/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rPr/>
                        <a:t>8</a:t>
                      </a:r>
                      <a:endParaRPr/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rPr/>
                        <a:t>9.7%</a:t>
                      </a:r>
                      <a:endParaRPr/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rPr/>
                        <a:t>9</a:t>
                      </a:r>
                      <a:endParaRPr/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rPr/>
                        <a:t>9.8%</a:t>
                      </a:r>
                      <a:endParaRPr/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rPr/>
                        <a:t>9</a:t>
                      </a:r>
                      <a:endParaRPr/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rPr/>
                        <a:t>9.9%</a:t>
                      </a:r>
                      <a:endParaRPr/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rPr/>
                        <a:t>9</a:t>
                      </a:r>
                      <a:endParaRPr/>
                    </a:p>
                  </a:txBody>
                  <a:tcPr horzOverflow="overflow"/>
                </a:tc>
              </a:tr>
              <a:tr h="190500"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rPr/>
                        <a:t>CAMEO</a:t>
                      </a:r>
                      <a:endParaRPr/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rPr/>
                        <a:t>Flourishing Society</a:t>
                      </a:r>
                      <a:endParaRPr/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rPr/>
                        <a:t>15.6%</a:t>
                      </a:r>
                      <a:endParaRPr/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rPr/>
                        <a:t>7</a:t>
                      </a:r>
                      <a:endParaRPr/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rPr/>
                        <a:t>15.5%</a:t>
                      </a:r>
                      <a:endParaRPr/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rPr/>
                        <a:t>7</a:t>
                      </a:r>
                      <a:endParaRPr/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rPr/>
                        <a:t>15.8%</a:t>
                      </a:r>
                      <a:endParaRPr/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rPr/>
                        <a:t>7</a:t>
                      </a:r>
                      <a:endParaRPr/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rPr/>
                        <a:t>16.6%</a:t>
                      </a:r>
                      <a:endParaRPr/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rPr/>
                        <a:t>7</a:t>
                      </a:r>
                      <a:endParaRPr/>
                    </a:p>
                  </a:txBody>
                  <a:tcPr horzOverflow="overflow"/>
                </a:tc>
              </a:tr>
              <a:tr h="190500"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rPr/>
                        <a:t>CAMEO</a:t>
                      </a:r>
                      <a:endParaRPr/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rPr/>
                        <a:t>Content Communities</a:t>
                      </a:r>
                      <a:endParaRPr/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rPr/>
                        <a:t>15.1%</a:t>
                      </a:r>
                      <a:endParaRPr/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rPr/>
                        <a:t>8</a:t>
                      </a:r>
                      <a:endParaRPr/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rPr/>
                        <a:t>15.2%</a:t>
                      </a:r>
                      <a:endParaRPr/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rPr/>
                        <a:t>8</a:t>
                      </a:r>
                      <a:endParaRPr/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rPr/>
                        <a:t>15.2%</a:t>
                      </a:r>
                      <a:endParaRPr/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rPr/>
                        <a:t>8</a:t>
                      </a:r>
                      <a:endParaRPr/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rPr/>
                        <a:t>16.6%</a:t>
                      </a:r>
                      <a:endParaRPr/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rPr/>
                        <a:t>9</a:t>
                      </a:r>
                      <a:endParaRPr/>
                    </a:p>
                  </a:txBody>
                  <a:tcPr horzOverflow="overflow"/>
                </a:tc>
              </a:tr>
              <a:tr h="190500"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rPr/>
                        <a:t>CAMEO</a:t>
                      </a:r>
                      <a:endParaRPr/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rPr/>
                        <a:t>White Collar Neighbourhoods</a:t>
                      </a:r>
                      <a:endParaRPr/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rPr/>
                        <a:t>8.5%</a:t>
                      </a:r>
                      <a:endParaRPr/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rPr/>
                        <a:t>3</a:t>
                      </a:r>
                      <a:endParaRPr/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rPr/>
                        <a:t>8.5%</a:t>
                      </a:r>
                      <a:endParaRPr/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rPr/>
                        <a:t>3</a:t>
                      </a:r>
                      <a:endParaRPr/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rPr/>
                        <a:t>8.8%</a:t>
                      </a:r>
                      <a:endParaRPr/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rPr/>
                        <a:t>3</a:t>
                      </a:r>
                      <a:endParaRPr/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rPr/>
                        <a:t>8.3%</a:t>
                      </a:r>
                      <a:endParaRPr/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rPr/>
                        <a:t>2</a:t>
                      </a:r>
                      <a:endParaRPr/>
                    </a:p>
                  </a:txBody>
                  <a:tcPr horzOverflow="overflow"/>
                </a:tc>
              </a:tr>
              <a:tr h="190500"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rPr/>
                        <a:t>CAMEO</a:t>
                      </a:r>
                      <a:endParaRPr/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rPr/>
                        <a:t>Enterprising Mainstream</a:t>
                      </a:r>
                      <a:endParaRPr/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rPr/>
                        <a:t>11.3%</a:t>
                      </a:r>
                      <a:endParaRPr/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rPr/>
                        <a:t>8</a:t>
                      </a:r>
                      <a:endParaRPr/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rPr/>
                        <a:t>11.2%</a:t>
                      </a:r>
                      <a:endParaRPr/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rPr/>
                        <a:t>8</a:t>
                      </a:r>
                      <a:endParaRPr/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rPr/>
                        <a:t>11.1%</a:t>
                      </a:r>
                      <a:endParaRPr/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rPr/>
                        <a:t>8</a:t>
                      </a:r>
                      <a:endParaRPr/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rPr/>
                        <a:t>11.0%</a:t>
                      </a:r>
                      <a:endParaRPr/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rPr/>
                        <a:t>8</a:t>
                      </a:r>
                      <a:endParaRPr/>
                    </a:p>
                  </a:txBody>
                  <a:tcPr horzOverflow="overflow"/>
                </a:tc>
              </a:tr>
              <a:tr h="190500"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rPr/>
                        <a:t>CAMEO</a:t>
                      </a:r>
                      <a:endParaRPr/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rPr/>
                        <a:t>Paying The Mortgage</a:t>
                      </a:r>
                      <a:endParaRPr/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rPr/>
                        <a:t>14.0%</a:t>
                      </a:r>
                      <a:endParaRPr/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rPr/>
                        <a:t>5</a:t>
                      </a:r>
                      <a:endParaRPr/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rPr/>
                        <a:t>14.1%</a:t>
                      </a:r>
                      <a:endParaRPr/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rPr/>
                        <a:t>5</a:t>
                      </a:r>
                      <a:endParaRPr/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rPr/>
                        <a:t>13.9%</a:t>
                      </a:r>
                      <a:endParaRPr/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rPr/>
                        <a:t>5</a:t>
                      </a:r>
                      <a:endParaRPr/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rPr/>
                        <a:t>13.5%</a:t>
                      </a:r>
                      <a:endParaRPr/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rPr/>
                        <a:t>5</a:t>
                      </a:r>
                      <a:endParaRPr/>
                    </a:p>
                  </a:txBody>
                  <a:tcPr horzOverflow="overflow"/>
                </a:tc>
              </a:tr>
              <a:tr h="190500"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rPr/>
                        <a:t>CAMEO</a:t>
                      </a:r>
                      <a:endParaRPr/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rPr/>
                        <a:t>Cash Conscious Communities</a:t>
                      </a:r>
                      <a:endParaRPr/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rPr/>
                        <a:t>10.0%</a:t>
                      </a:r>
                      <a:endParaRPr/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rPr/>
                        <a:t>6</a:t>
                      </a:r>
                      <a:endParaRPr/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rPr/>
                        <a:t>9.9%</a:t>
                      </a:r>
                      <a:endParaRPr/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rPr/>
                        <a:t>6</a:t>
                      </a:r>
                      <a:endParaRPr/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rPr/>
                        <a:t>10.0%</a:t>
                      </a:r>
                      <a:endParaRPr/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rPr/>
                        <a:t>6</a:t>
                      </a:r>
                      <a:endParaRPr/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rPr/>
                        <a:t>9.0%</a:t>
                      </a:r>
                      <a:endParaRPr/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rPr/>
                        <a:t>5</a:t>
                      </a:r>
                      <a:endParaRPr/>
                    </a:p>
                  </a:txBody>
                  <a:tcPr horzOverflow="overflow"/>
                </a:tc>
              </a:tr>
              <a:tr h="190500"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rPr/>
                        <a:t>CAMEO</a:t>
                      </a:r>
                      <a:endParaRPr/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rPr/>
                        <a:t>On A Budget</a:t>
                      </a:r>
                      <a:endParaRPr/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rPr/>
                        <a:t>4.0%</a:t>
                      </a:r>
                      <a:endParaRPr/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rPr/>
                        <a:t>3</a:t>
                      </a:r>
                      <a:endParaRPr/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rPr/>
                        <a:t>3.9%</a:t>
                      </a:r>
                      <a:endParaRPr/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rPr/>
                        <a:t>3</a:t>
                      </a:r>
                      <a:endParaRPr/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rPr/>
                        <a:t>3.8%</a:t>
                      </a:r>
                      <a:endParaRPr/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rPr/>
                        <a:t>2</a:t>
                      </a:r>
                      <a:endParaRPr/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rPr/>
                        <a:t>3.3%</a:t>
                      </a:r>
                      <a:endParaRPr/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rPr/>
                        <a:t>1</a:t>
                      </a:r>
                      <a:endParaRPr/>
                    </a:p>
                  </a:txBody>
                  <a:tcPr horzOverflow="overflow"/>
                </a:tc>
              </a:tr>
              <a:tr h="190500"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rPr/>
                        <a:t>CAMEO</a:t>
                      </a:r>
                      <a:endParaRPr/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rPr/>
                        <a:t>Family Value</a:t>
                      </a:r>
                      <a:endParaRPr/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rPr/>
                        <a:t>4.2%</a:t>
                      </a:r>
                      <a:endParaRPr/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rPr/>
                        <a:t>7</a:t>
                      </a:r>
                      <a:endParaRPr/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rPr/>
                        <a:t>4.1%</a:t>
                      </a:r>
                      <a:endParaRPr/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rPr/>
                        <a:t>7</a:t>
                      </a:r>
                      <a:endParaRPr/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rPr/>
                        <a:t>3.8%</a:t>
                      </a:r>
                      <a:endParaRPr/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rPr/>
                        <a:t>6</a:t>
                      </a:r>
                      <a:endParaRPr/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rPr/>
                        <a:t>3.0%</a:t>
                      </a:r>
                      <a:endParaRPr/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rPr/>
                        <a:t>6</a:t>
                      </a:r>
                      <a:endParaRPr/>
                    </a:p>
                  </a:txBody>
                  <a:tcPr horzOverflow="overflow"/>
                </a:tc>
              </a:tr>
              <a:tr h="190500"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rPr/>
                        <a:t>Affluence</a:t>
                      </a:r>
                      <a:endParaRPr/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rPr/>
                        <a:t>AB</a:t>
                      </a:r>
                      <a:endParaRPr/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rPr/>
                        <a:t>33.0%</a:t>
                      </a:r>
                      <a:endParaRPr/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rPr/>
                        <a:t>7</a:t>
                      </a:r>
                      <a:endParaRPr/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rPr/>
                        <a:t>33.2%</a:t>
                      </a:r>
                      <a:endParaRPr/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rPr/>
                        <a:t>7</a:t>
                      </a:r>
                      <a:endParaRPr/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rPr/>
                        <a:t>33.4%</a:t>
                      </a:r>
                      <a:endParaRPr/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rPr/>
                        <a:t>7</a:t>
                      </a:r>
                      <a:endParaRPr/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rPr/>
                        <a:t>35.3%</a:t>
                      </a:r>
                      <a:endParaRPr/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rPr/>
                        <a:t>7</a:t>
                      </a:r>
                      <a:endParaRPr/>
                    </a:p>
                  </a:txBody>
                  <a:tcPr horzOverflow="overflow"/>
                </a:tc>
              </a:tr>
              <a:tr h="190500"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rPr/>
                        <a:t>Affluence</a:t>
                      </a:r>
                      <a:endParaRPr/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rPr/>
                        <a:t>C1C2</a:t>
                      </a:r>
                      <a:endParaRPr/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rPr/>
                        <a:t>48.8%</a:t>
                      </a:r>
                      <a:endParaRPr/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rPr/>
                        <a:t>6</a:t>
                      </a:r>
                      <a:endParaRPr/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rPr/>
                        <a:t>49.0%</a:t>
                      </a:r>
                      <a:endParaRPr/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rPr/>
                        <a:t>6</a:t>
                      </a:r>
                      <a:endParaRPr/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rPr/>
                        <a:t>49.1%</a:t>
                      </a:r>
                      <a:endParaRPr/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rPr/>
                        <a:t>6</a:t>
                      </a:r>
                      <a:endParaRPr/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rPr/>
                        <a:t>49.4%</a:t>
                      </a:r>
                      <a:endParaRPr/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rPr/>
                        <a:t>6</a:t>
                      </a:r>
                      <a:endParaRPr/>
                    </a:p>
                  </a:txBody>
                  <a:tcPr horzOverflow="overflow"/>
                </a:tc>
              </a:tr>
              <a:tr h="190500"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rPr/>
                        <a:t>Affluence</a:t>
                      </a:r>
                      <a:endParaRPr/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rPr/>
                        <a:t>DE</a:t>
                      </a:r>
                      <a:endParaRPr/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rPr/>
                        <a:t>18.1%</a:t>
                      </a:r>
                      <a:endParaRPr/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rPr/>
                        <a:t>5</a:t>
                      </a:r>
                      <a:endParaRPr/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rPr/>
                        <a:t>17.9%</a:t>
                      </a:r>
                      <a:endParaRPr/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rPr/>
                        <a:t>5</a:t>
                      </a:r>
                      <a:endParaRPr/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rPr/>
                        <a:t>17.5%</a:t>
                      </a:r>
                      <a:endParaRPr/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rPr/>
                        <a:t>4</a:t>
                      </a:r>
                      <a:endParaRPr/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rPr/>
                        <a:t>15.2%</a:t>
                      </a:r>
                      <a:endParaRPr/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rPr/>
                        <a:t>3</a:t>
                      </a:r>
                      <a:endParaRPr/>
                    </a:p>
                  </a:txBody>
                  <a:tcPr horzOverflow="overflow"/>
                </a:tc>
              </a:tr>
            </a:tbl>
          </a:graphicData>
        </a:graphic>
      </p:graphicFrame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2" name="Graphic 71"/>
          <p:cNvPicPr>
            <a:picLocks noChangeAspect="1"/>
          </p:cNvPicPr>
          <p:nvPr/>
        </p:nvPicPr>
        <p:blipFill>
          <a:blip r:embed="rId16">
            <a:lum/>
            <a:extLst>
              <a:ext uri="{28A0092B-C50C-407E-A947-70E740481C1C}">
                <a14:useLocalDpi xmlns:a14="http://schemas.microsoft.com/office/drawing/2016/SVG/main" val="0"/>
              </a:ext>
              <a:ext uri="{96DAC541-7B7A-43D3-8B79-37D633B846F1}">
                <asvg:svgBlip xmlns:asvg="http://schemas.microsoft.com/office/drawing/2016/SVG/main" r:embed="rId17"/>
              </a:ext>
            </a:extLst>
          </a:blip>
          <a:srcRect/>
          <a:stretch>
            <a:fillRect/>
          </a:stretch>
        </p:blipFill>
        <p:spPr>
          <a:xfrm>
            <a:off x="7292671" y="1614831"/>
            <a:ext cx="4483693" cy="1883452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4" name="Rectangle: Rounded Corners 13"/>
          <p:cNvSpPr>
            <a:spLocks/>
          </p:cNvSpPr>
          <p:nvPr/>
        </p:nvSpPr>
        <p:spPr>
          <a:xfrm>
            <a:off x="8477607" y="3075383"/>
            <a:ext cx="2147553" cy="1801511"/>
          </a:xfrm>
          <a:prstGeom prst="roundRect">
            <a:avLst>
              <a:gd name="adj" fmla="val 1681"/>
            </a:avLst>
          </a:prstGeom>
          <a:solidFill>
            <a:schemeClr val="bg1"/>
          </a:solidFill>
          <a:ln>
            <a:solidFill>
              <a:srgbClr val="D0CECE"/>
            </a:solidFill>
            <a:headEnd type="none"/>
            <a:tailEnd type="none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wrap="square"/>
          <a:lstStyle/>
          <a:p>
            <a:pPr algn="ctr" defTabSz="914400"/>
            <a:endParaRPr lang="en-GB" dirty="0"/>
          </a:p>
        </p:txBody>
      </p:sp>
      <p:sp>
        <p:nvSpPr>
          <p:cNvPr id="31" name="Rectangle: Rounded Corners 30"/>
          <p:cNvSpPr>
            <a:spLocks/>
          </p:cNvSpPr>
          <p:nvPr/>
        </p:nvSpPr>
        <p:spPr>
          <a:xfrm>
            <a:off x="1940665" y="1715789"/>
            <a:ext cx="8318443" cy="236708"/>
          </a:xfrm>
          <a:prstGeom prst="roundRect">
            <a:avLst>
              <a:gd name="adj" fmla="val 50000"/>
            </a:avLst>
          </a:prstGeom>
          <a:solidFill>
            <a:srgbClr val="142561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wrap="square"/>
          <a:lstStyle/>
          <a:p>
            <a:pPr algn="ctr" defTabSz="914400"/>
            <a:endParaRPr lang="en-GB" dirty="0"/>
          </a:p>
        </p:txBody>
      </p:sp>
      <p:sp>
        <p:nvSpPr>
          <p:cNvPr id="9" name="Rectangle: Rounded Corners 8"/>
          <p:cNvSpPr>
            <a:spLocks/>
          </p:cNvSpPr>
          <p:nvPr/>
        </p:nvSpPr>
        <p:spPr>
          <a:xfrm>
            <a:off x="1284957" y="3075383"/>
            <a:ext cx="2147553" cy="1801511"/>
          </a:xfrm>
          <a:prstGeom prst="roundRect">
            <a:avLst>
              <a:gd name="adj" fmla="val 1681"/>
            </a:avLst>
          </a:prstGeom>
          <a:solidFill>
            <a:schemeClr val="bg1"/>
          </a:solidFill>
          <a:ln>
            <a:solidFill>
              <a:srgbClr val="D0CECE"/>
            </a:solidFill>
            <a:headEnd type="none"/>
            <a:tailEnd type="none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wrap="square"/>
          <a:lstStyle/>
          <a:p>
            <a:pPr algn="ctr" defTabSz="914400"/>
            <a:endParaRPr lang="en-GB" dirty="0"/>
          </a:p>
        </p:txBody>
      </p:sp>
      <p:sp>
        <p:nvSpPr>
          <p:cNvPr id="20" name="LocalPoor"/>
          <p:cNvSpPr txBox="1">
            <a:spLocks noChangeArrowheads="1"/>
          </p:cNvSpPr>
          <p:nvPr/>
        </p:nvSpPr>
        <p:spPr>
          <a:xfrm>
            <a:off x="822591" y="1692588"/>
            <a:ext cx="1118074" cy="276999"/>
          </a:xfrm>
          <a:prstGeom prst="rect">
            <a:avLst/>
          </a:prstGeom>
          <a:noFill/>
          <a:ln>
            <a:headEnd type="none"/>
            <a:tailEnd type="none"/>
          </a:ln>
        </p:spPr>
        <p:txBody>
          <a:bodyPr wrap="square">
            <a:spAutoFit/>
          </a:bodyPr>
          <a:lstStyle/>
          <a:p>
            <a:pPr marL="0" indent="0" rtl="0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GB" sz="1200" b="1" i="0" u="none" strike="noStrike" cap="none" spc="0" kern="120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ontserrat"/>
                <a:ea typeface="+mn-ea"/>
                <a:cs typeface="+mn-cs"/>
              </a:rPr>
              <a:t>£3000</a:t>
            </a:r>
          </a:p>
        </p:txBody>
      </p:sp>
      <p:sp>
        <p:nvSpPr>
          <p:cNvPr id="21" name="LocalStar"/>
          <p:cNvSpPr txBox="1">
            <a:spLocks noChangeArrowheads="1"/>
          </p:cNvSpPr>
          <p:nvPr/>
        </p:nvSpPr>
        <p:spPr>
          <a:xfrm>
            <a:off x="10259108" y="1692588"/>
            <a:ext cx="1053448" cy="276999"/>
          </a:xfrm>
          <a:prstGeom prst="rect">
            <a:avLst/>
          </a:prstGeom>
          <a:noFill/>
          <a:ln>
            <a:headEnd type="none"/>
            <a:tailEnd type="none"/>
          </a:ln>
        </p:spPr>
        <p:txBody>
          <a:bodyPr wrap="square">
            <a:spAutoFit/>
          </a:bodyPr>
          <a:lstStyle/>
          <a:p>
            <a:pPr marL="0" indent="0" rtl="0" algn="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GB" sz="1200" b="1" i="0" u="none" strike="noStrike" cap="none" spc="0" kern="120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ontserrat"/>
                <a:ea typeface="+mn-ea"/>
                <a:cs typeface="+mn-cs"/>
              </a:rPr>
              <a:t>£18000</a:t>
            </a:r>
          </a:p>
        </p:txBody>
      </p:sp>
      <p:sp>
        <p:nvSpPr>
          <p:cNvPr id="22" name="VenueAWT"/>
          <p:cNvSpPr>
            <a:spLocks/>
          </p:cNvSpPr>
          <p:nvPr/>
        </p:nvSpPr>
        <p:spPr>
          <a:xfrm>
            <a:off x="4556033" y="1351980"/>
            <a:ext cx="247828" cy="914400"/>
          </a:xfrm>
          <a:custGeom>
            <a:avLst/>
            <a:gdLst>
              <a:gd name="connsiteX0" fmla="*/ 0 w 247828"/>
              <a:gd name="connsiteY0" fmla="*/ 0 h 1185455"/>
              <a:gd name="connsiteX1" fmla="*/ 247828 w 247828"/>
              <a:gd name="connsiteY1" fmla="*/ 0 h 1185455"/>
              <a:gd name="connsiteX2" fmla="*/ 247828 w 247828"/>
              <a:gd name="connsiteY2" fmla="*/ 1063211 h 1185455"/>
              <a:gd name="connsiteX3" fmla="*/ 247828 w 247828"/>
              <a:gd name="connsiteY3" fmla="*/ 1066087 h 1185455"/>
              <a:gd name="connsiteX4" fmla="*/ 247240 w 247828"/>
              <a:gd name="connsiteY4" fmla="*/ 1066087 h 1185455"/>
              <a:gd name="connsiteX5" fmla="*/ 238090 w 247828"/>
              <a:gd name="connsiteY5" fmla="*/ 1110794 h 1185455"/>
              <a:gd name="connsiteX6" fmla="*/ 123914 w 247828"/>
              <a:gd name="connsiteY6" fmla="*/ 1185455 h 1185455"/>
              <a:gd name="connsiteX7" fmla="*/ 9738 w 247828"/>
              <a:gd name="connsiteY7" fmla="*/ 1110794 h 1185455"/>
              <a:gd name="connsiteX8" fmla="*/ 589 w 247828"/>
              <a:gd name="connsiteY8" fmla="*/ 1066087 h 1185455"/>
              <a:gd name="connsiteX9" fmla="*/ 0 w 247828"/>
              <a:gd name="connsiteY9" fmla="*/ 1066087 h 1185455"/>
              <a:gd name="connsiteX10" fmla="*/ 0 w 247828"/>
              <a:gd name="connsiteY10" fmla="*/ 1063211 h 11854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47828" h="1185455" fill="norm">
                <a:moveTo>
                  <a:pt x="0" y="0"/>
                </a:moveTo>
                <a:lnTo>
                  <a:pt x="247828" y="0"/>
                </a:lnTo>
                <a:lnTo>
                  <a:pt x="247828" y="1063211"/>
                </a:lnTo>
                <a:lnTo>
                  <a:pt x="247828" y="1066087"/>
                </a:lnTo>
                <a:lnTo>
                  <a:pt x="247240" y="1066087"/>
                </a:lnTo>
                <a:lnTo>
                  <a:pt x="238090" y="1110794"/>
                </a:lnTo>
                <a:cubicBezTo>
                  <a:pt x="219279" y="1154669"/>
                  <a:pt x="175241" y="1185455"/>
                  <a:pt x="123914" y="1185455"/>
                </a:cubicBezTo>
                <a:cubicBezTo>
                  <a:pt x="72587" y="1185455"/>
                  <a:pt x="28549" y="1154669"/>
                  <a:pt x="9738" y="1110794"/>
                </a:cubicBezTo>
                <a:lnTo>
                  <a:pt x="589" y="1066087"/>
                </a:lnTo>
                <a:lnTo>
                  <a:pt x="0" y="1066087"/>
                </a:lnTo>
                <a:lnTo>
                  <a:pt x="0" y="1063211"/>
                </a:lnTo>
                <a:close/>
              </a:path>
            </a:pathLst>
          </a:custGeom>
          <a:solidFill>
            <a:srgbClr val="2EADE4"/>
          </a:solidFill>
          <a:ln w="38100">
            <a:solidFill>
              <a:schemeClr val="bg1"/>
            </a:solidFill>
            <a:headEnd type="none"/>
            <a:tailEnd type="none"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anchor="ctr" wrap="square">
            <a:noAutofit/>
          </a:bodyPr>
          <a:lstStyle/>
          <a:p>
            <a:pPr marL="0" indent="0" rtl="0" algn="ct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lang="en-GB" sz="1600" b="0" i="0" u="none" strike="noStrike" cap="none" spc="0" kern="120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Montserrat"/>
              <a:ea typeface="+mn-ea"/>
              <a:cs typeface="+mn-cs"/>
            </a:endParaRPr>
          </a:p>
        </p:txBody>
      </p:sp>
      <p:sp>
        <p:nvSpPr>
          <p:cNvPr id="23" name="LocalPoorAWT"/>
          <p:cNvSpPr>
            <a:spLocks/>
          </p:cNvSpPr>
          <p:nvPr/>
        </p:nvSpPr>
        <p:spPr>
          <a:xfrm>
            <a:off x="2459830" y="1378688"/>
            <a:ext cx="205098" cy="867660"/>
          </a:xfrm>
          <a:custGeom>
            <a:avLst/>
            <a:gdLst>
              <a:gd name="connsiteX0" fmla="*/ 55547 w 205098"/>
              <a:gd name="connsiteY0" fmla="*/ 0 h 867660"/>
              <a:gd name="connsiteX1" fmla="*/ 149551 w 205098"/>
              <a:gd name="connsiteY1" fmla="*/ 0 h 867660"/>
              <a:gd name="connsiteX2" fmla="*/ 149551 w 205098"/>
              <a:gd name="connsiteY2" fmla="*/ 689787 h 867660"/>
              <a:gd name="connsiteX3" fmla="*/ 175062 w 205098"/>
              <a:gd name="connsiteY3" fmla="*/ 705700 h 867660"/>
              <a:gd name="connsiteX4" fmla="*/ 205098 w 205098"/>
              <a:gd name="connsiteY4" fmla="*/ 772786 h 867660"/>
              <a:gd name="connsiteX5" fmla="*/ 102549 w 205098"/>
              <a:gd name="connsiteY5" fmla="*/ 867660 h 867660"/>
              <a:gd name="connsiteX6" fmla="*/ 0 w 205098"/>
              <a:gd name="connsiteY6" fmla="*/ 772786 h 867660"/>
              <a:gd name="connsiteX7" fmla="*/ 30036 w 205098"/>
              <a:gd name="connsiteY7" fmla="*/ 705700 h 867660"/>
              <a:gd name="connsiteX8" fmla="*/ 55547 w 205098"/>
              <a:gd name="connsiteY8" fmla="*/ 689787 h 8676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05098" h="867660" fill="norm">
                <a:moveTo>
                  <a:pt x="55547" y="0"/>
                </a:moveTo>
                <a:lnTo>
                  <a:pt x="149551" y="0"/>
                </a:lnTo>
                <a:lnTo>
                  <a:pt x="149551" y="689787"/>
                </a:lnTo>
                <a:lnTo>
                  <a:pt x="175062" y="705700"/>
                </a:lnTo>
                <a:cubicBezTo>
                  <a:pt x="193620" y="722869"/>
                  <a:pt x="205098" y="746588"/>
                  <a:pt x="205098" y="772786"/>
                </a:cubicBezTo>
                <a:cubicBezTo>
                  <a:pt x="205098" y="825183"/>
                  <a:pt x="159185" y="867660"/>
                  <a:pt x="102549" y="867660"/>
                </a:cubicBezTo>
                <a:cubicBezTo>
                  <a:pt x="45913" y="867660"/>
                  <a:pt x="0" y="825183"/>
                  <a:pt x="0" y="772786"/>
                </a:cubicBezTo>
                <a:cubicBezTo>
                  <a:pt x="0" y="746588"/>
                  <a:pt x="11479" y="722869"/>
                  <a:pt x="30036" y="705700"/>
                </a:cubicBezTo>
                <a:lnTo>
                  <a:pt x="55547" y="689787"/>
                </a:lnTo>
                <a:close/>
              </a:path>
            </a:pathLst>
          </a:custGeom>
          <a:solidFill>
            <a:srgbClr val="C00000"/>
          </a:solidFill>
          <a:ln>
            <a:solidFill>
              <a:schemeClr val="bg1"/>
            </a:solidFill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wrap="square">
            <a:noAutofit/>
          </a:bodyPr>
          <a:lstStyle/>
          <a:p>
            <a:pPr marL="0" indent="0" rtl="0" algn="ct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lang="en-GB" sz="1600" b="0" i="0" u="none" strike="noStrike" cap="none" spc="0" kern="120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Montserrat"/>
              <a:ea typeface="+mn-ea"/>
              <a:cs typeface="+mn-cs"/>
            </a:endParaRPr>
          </a:p>
        </p:txBody>
      </p:sp>
      <p:sp>
        <p:nvSpPr>
          <p:cNvPr id="24" name="LocalAverageAWT"/>
          <p:cNvSpPr>
            <a:spLocks/>
          </p:cNvSpPr>
          <p:nvPr/>
        </p:nvSpPr>
        <p:spPr>
          <a:xfrm>
            <a:off x="4335747" y="1378688"/>
            <a:ext cx="205098" cy="867660"/>
          </a:xfrm>
          <a:custGeom>
            <a:avLst/>
            <a:gdLst>
              <a:gd name="connsiteX0" fmla="*/ 55547 w 205098"/>
              <a:gd name="connsiteY0" fmla="*/ 0 h 867660"/>
              <a:gd name="connsiteX1" fmla="*/ 149551 w 205098"/>
              <a:gd name="connsiteY1" fmla="*/ 0 h 867660"/>
              <a:gd name="connsiteX2" fmla="*/ 149551 w 205098"/>
              <a:gd name="connsiteY2" fmla="*/ 689787 h 867660"/>
              <a:gd name="connsiteX3" fmla="*/ 175062 w 205098"/>
              <a:gd name="connsiteY3" fmla="*/ 705700 h 867660"/>
              <a:gd name="connsiteX4" fmla="*/ 205098 w 205098"/>
              <a:gd name="connsiteY4" fmla="*/ 772786 h 867660"/>
              <a:gd name="connsiteX5" fmla="*/ 102549 w 205098"/>
              <a:gd name="connsiteY5" fmla="*/ 867660 h 867660"/>
              <a:gd name="connsiteX6" fmla="*/ 0 w 205098"/>
              <a:gd name="connsiteY6" fmla="*/ 772786 h 867660"/>
              <a:gd name="connsiteX7" fmla="*/ 30036 w 205098"/>
              <a:gd name="connsiteY7" fmla="*/ 705700 h 867660"/>
              <a:gd name="connsiteX8" fmla="*/ 55547 w 205098"/>
              <a:gd name="connsiteY8" fmla="*/ 689787 h 8676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05098" h="867660" fill="norm">
                <a:moveTo>
                  <a:pt x="55547" y="0"/>
                </a:moveTo>
                <a:lnTo>
                  <a:pt x="149551" y="0"/>
                </a:lnTo>
                <a:lnTo>
                  <a:pt x="149551" y="689787"/>
                </a:lnTo>
                <a:lnTo>
                  <a:pt x="175062" y="705700"/>
                </a:lnTo>
                <a:cubicBezTo>
                  <a:pt x="193620" y="722869"/>
                  <a:pt x="205098" y="746588"/>
                  <a:pt x="205098" y="772786"/>
                </a:cubicBezTo>
                <a:cubicBezTo>
                  <a:pt x="205098" y="825183"/>
                  <a:pt x="159185" y="867660"/>
                  <a:pt x="102549" y="867660"/>
                </a:cubicBezTo>
                <a:cubicBezTo>
                  <a:pt x="45913" y="867660"/>
                  <a:pt x="0" y="825183"/>
                  <a:pt x="0" y="772786"/>
                </a:cubicBezTo>
                <a:cubicBezTo>
                  <a:pt x="0" y="746588"/>
                  <a:pt x="11479" y="722869"/>
                  <a:pt x="30036" y="705700"/>
                </a:cubicBezTo>
                <a:lnTo>
                  <a:pt x="55547" y="689787"/>
                </a:lnTo>
                <a:close/>
              </a:path>
            </a:pathLst>
          </a:custGeom>
          <a:solidFill>
            <a:srgbClr val="002060"/>
          </a:solidFill>
          <a:ln>
            <a:solidFill>
              <a:schemeClr val="bg1"/>
            </a:solidFill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wrap="square">
            <a:noAutofit/>
          </a:bodyPr>
          <a:lstStyle/>
          <a:p>
            <a:pPr marL="0" indent="0" rtl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lang="en-GB" sz="1600" b="0" i="0" u="none" strike="noStrike" cap="none" spc="0" kern="120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Montserrat"/>
              <a:ea typeface="+mn-ea"/>
              <a:cs typeface="+mn-cs"/>
            </a:endParaRPr>
          </a:p>
        </p:txBody>
      </p:sp>
      <p:sp>
        <p:nvSpPr>
          <p:cNvPr id="25" name="LocalGoodAWT"/>
          <p:cNvSpPr>
            <a:spLocks/>
          </p:cNvSpPr>
          <p:nvPr/>
        </p:nvSpPr>
        <p:spPr>
          <a:xfrm>
            <a:off x="6672547" y="1372550"/>
            <a:ext cx="205098" cy="867660"/>
          </a:xfrm>
          <a:custGeom>
            <a:avLst/>
            <a:gdLst>
              <a:gd name="connsiteX0" fmla="*/ 55547 w 205098"/>
              <a:gd name="connsiteY0" fmla="*/ 0 h 867660"/>
              <a:gd name="connsiteX1" fmla="*/ 149551 w 205098"/>
              <a:gd name="connsiteY1" fmla="*/ 0 h 867660"/>
              <a:gd name="connsiteX2" fmla="*/ 149551 w 205098"/>
              <a:gd name="connsiteY2" fmla="*/ 689787 h 867660"/>
              <a:gd name="connsiteX3" fmla="*/ 175062 w 205098"/>
              <a:gd name="connsiteY3" fmla="*/ 705700 h 867660"/>
              <a:gd name="connsiteX4" fmla="*/ 205098 w 205098"/>
              <a:gd name="connsiteY4" fmla="*/ 772786 h 867660"/>
              <a:gd name="connsiteX5" fmla="*/ 102549 w 205098"/>
              <a:gd name="connsiteY5" fmla="*/ 867660 h 867660"/>
              <a:gd name="connsiteX6" fmla="*/ 0 w 205098"/>
              <a:gd name="connsiteY6" fmla="*/ 772786 h 867660"/>
              <a:gd name="connsiteX7" fmla="*/ 30036 w 205098"/>
              <a:gd name="connsiteY7" fmla="*/ 705700 h 867660"/>
              <a:gd name="connsiteX8" fmla="*/ 55547 w 205098"/>
              <a:gd name="connsiteY8" fmla="*/ 689787 h 8676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05098" h="867660" fill="norm">
                <a:moveTo>
                  <a:pt x="55547" y="0"/>
                </a:moveTo>
                <a:lnTo>
                  <a:pt x="149551" y="0"/>
                </a:lnTo>
                <a:lnTo>
                  <a:pt x="149551" y="689787"/>
                </a:lnTo>
                <a:lnTo>
                  <a:pt x="175062" y="705700"/>
                </a:lnTo>
                <a:cubicBezTo>
                  <a:pt x="193620" y="722869"/>
                  <a:pt x="205098" y="746588"/>
                  <a:pt x="205098" y="772786"/>
                </a:cubicBezTo>
                <a:cubicBezTo>
                  <a:pt x="205098" y="825183"/>
                  <a:pt x="159185" y="867660"/>
                  <a:pt x="102549" y="867660"/>
                </a:cubicBezTo>
                <a:cubicBezTo>
                  <a:pt x="45913" y="867660"/>
                  <a:pt x="0" y="825183"/>
                  <a:pt x="0" y="772786"/>
                </a:cubicBezTo>
                <a:cubicBezTo>
                  <a:pt x="0" y="746588"/>
                  <a:pt x="11479" y="722869"/>
                  <a:pt x="30036" y="705700"/>
                </a:cubicBezTo>
                <a:lnTo>
                  <a:pt x="55547" y="689787"/>
                </a:lnTo>
                <a:close/>
              </a:path>
            </a:pathLst>
          </a:custGeom>
          <a:solidFill>
            <a:srgbClr val="00B050"/>
          </a:solidFill>
          <a:ln>
            <a:solidFill>
              <a:schemeClr val="bg1"/>
            </a:solidFill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wrap="square">
            <a:noAutofit/>
          </a:bodyPr>
          <a:lstStyle/>
          <a:p>
            <a:pPr marL="0" indent="0" rtl="0" algn="ct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lang="en-GB" sz="1600" b="0" i="0" u="none" strike="noStrike" cap="none" spc="0" kern="120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Montserrat"/>
              <a:ea typeface="+mn-ea"/>
              <a:cs typeface="+mn-cs"/>
            </a:endParaRPr>
          </a:p>
        </p:txBody>
      </p:sp>
      <p:sp>
        <p:nvSpPr>
          <p:cNvPr id="26" name="LocalStarAWT"/>
          <p:cNvSpPr>
            <a:spLocks/>
          </p:cNvSpPr>
          <p:nvPr/>
        </p:nvSpPr>
        <p:spPr>
          <a:xfrm>
            <a:off x="9466547" y="1361829"/>
            <a:ext cx="205098" cy="867660"/>
          </a:xfrm>
          <a:custGeom>
            <a:avLst/>
            <a:gdLst>
              <a:gd name="connsiteX0" fmla="*/ 55547 w 205098"/>
              <a:gd name="connsiteY0" fmla="*/ 0 h 867660"/>
              <a:gd name="connsiteX1" fmla="*/ 149551 w 205098"/>
              <a:gd name="connsiteY1" fmla="*/ 0 h 867660"/>
              <a:gd name="connsiteX2" fmla="*/ 149551 w 205098"/>
              <a:gd name="connsiteY2" fmla="*/ 689787 h 867660"/>
              <a:gd name="connsiteX3" fmla="*/ 175062 w 205098"/>
              <a:gd name="connsiteY3" fmla="*/ 705700 h 867660"/>
              <a:gd name="connsiteX4" fmla="*/ 205098 w 205098"/>
              <a:gd name="connsiteY4" fmla="*/ 772786 h 867660"/>
              <a:gd name="connsiteX5" fmla="*/ 102549 w 205098"/>
              <a:gd name="connsiteY5" fmla="*/ 867660 h 867660"/>
              <a:gd name="connsiteX6" fmla="*/ 0 w 205098"/>
              <a:gd name="connsiteY6" fmla="*/ 772786 h 867660"/>
              <a:gd name="connsiteX7" fmla="*/ 30036 w 205098"/>
              <a:gd name="connsiteY7" fmla="*/ 705700 h 867660"/>
              <a:gd name="connsiteX8" fmla="*/ 55547 w 205098"/>
              <a:gd name="connsiteY8" fmla="*/ 689787 h 8676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05098" h="867660" fill="norm">
                <a:moveTo>
                  <a:pt x="55547" y="0"/>
                </a:moveTo>
                <a:lnTo>
                  <a:pt x="149551" y="0"/>
                </a:lnTo>
                <a:lnTo>
                  <a:pt x="149551" y="689787"/>
                </a:lnTo>
                <a:lnTo>
                  <a:pt x="175062" y="705700"/>
                </a:lnTo>
                <a:cubicBezTo>
                  <a:pt x="193620" y="722869"/>
                  <a:pt x="205098" y="746588"/>
                  <a:pt x="205098" y="772786"/>
                </a:cubicBezTo>
                <a:cubicBezTo>
                  <a:pt x="205098" y="825183"/>
                  <a:pt x="159185" y="867660"/>
                  <a:pt x="102549" y="867660"/>
                </a:cubicBezTo>
                <a:cubicBezTo>
                  <a:pt x="45913" y="867660"/>
                  <a:pt x="0" y="825183"/>
                  <a:pt x="0" y="772786"/>
                </a:cubicBezTo>
                <a:cubicBezTo>
                  <a:pt x="0" y="746588"/>
                  <a:pt x="11479" y="722869"/>
                  <a:pt x="30036" y="705700"/>
                </a:cubicBezTo>
                <a:lnTo>
                  <a:pt x="55547" y="689787"/>
                </a:lnTo>
                <a:close/>
              </a:path>
            </a:pathLst>
          </a:custGeom>
          <a:solidFill>
            <a:srgbClr val="92D050"/>
          </a:solidFill>
          <a:ln>
            <a:solidFill>
              <a:schemeClr val="bg1"/>
            </a:solidFill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wrap="square">
            <a:noAutofit/>
          </a:bodyPr>
          <a:lstStyle/>
          <a:p>
            <a:pPr marL="0" indent="0" rtl="0" algn="ct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lang="en-GB" sz="1600" b="0" i="0" u="none" strike="noStrike" cap="none" spc="0" kern="120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Montserrat"/>
              <a:ea typeface="+mn-ea"/>
              <a:cs typeface="+mn-cs"/>
            </a:endParaRPr>
          </a:p>
        </p:txBody>
      </p:sp>
      <p:pic>
        <p:nvPicPr>
          <p:cNvPr id="4" name="Graphic 3"/>
          <p:cNvPicPr>
            <a:picLocks noChangeAspect="1"/>
          </p:cNvPicPr>
          <p:nvPr/>
        </p:nvPicPr>
        <p:blipFill>
          <a:blip r:embed="rId18">
            <a:lum/>
            <a:extLst>
              <a:ext uri="{28A0092B-C50C-407E-A947-70E740481C1C}">
                <a14:useLocalDpi xmlns:a14="http://schemas.microsoft.com/office/drawing/2016/SVG/main" val="0"/>
              </a:ext>
              <a:ext uri="{96DAC541-7B7A-43D3-8B79-37D633B846F1}">
                <asvg:svgBlip xmlns:asvg="http://schemas.microsoft.com/office/drawing/2016/SVG/main" r:embed="rId19"/>
              </a:ext>
            </a:extLst>
          </a:blip>
          <a:srcRect/>
          <a:stretch>
            <a:fillRect/>
          </a:stretch>
        </p:blipFill>
        <p:spPr>
          <a:xfrm>
            <a:off x="11439096" y="6204295"/>
            <a:ext cx="559459" cy="23501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6" name="FooterInfo3"/>
          <p:cNvSpPr>
            <a:spLocks/>
          </p:cNvSpPr>
          <p:nvPr/>
        </p:nvSpPr>
        <p:spPr>
          <a:xfrm>
            <a:off x="8185608" y="6623021"/>
            <a:ext cx="4006392" cy="231018"/>
          </a:xfrm>
          <a:prstGeom prst="parallelogram">
            <a:avLst>
              <a:gd name="adj" fmla="val 47603"/>
            </a:avLst>
          </a:prstGeom>
          <a:solidFill>
            <a:srgbClr val="E7E6E6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54000" anchor="ctr" wrap="none"/>
          <a:lstStyle/>
          <a:p>
            <a:pPr marL="0" indent="0" rtl="0" algn="ct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GB" sz="850" b="0" i="0" u="none" strike="noStrike" cap="none" spc="0" kern="120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ontserrat"/>
                <a:ea typeface="+mn-ea"/>
                <a:cs typeface="+mn-cs"/>
              </a:rPr>
              <a:t/>
            </a:r>
            <a:endParaRPr lang="en-GB" sz="850" b="0" i="0" u="none" strike="noStrike" cap="none" spc="0" kern="120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Montserrat"/>
              <a:ea typeface="+mn-ea"/>
              <a:cs typeface="+mn-cs"/>
            </a:endParaRPr>
          </a:p>
        </p:txBody>
      </p:sp>
      <p:sp>
        <p:nvSpPr>
          <p:cNvPr id="7" name="FooterInfo2"/>
          <p:cNvSpPr>
            <a:spLocks/>
          </p:cNvSpPr>
          <p:nvPr/>
        </p:nvSpPr>
        <p:spPr>
          <a:xfrm>
            <a:off x="4091236" y="6623021"/>
            <a:ext cx="4006392" cy="231018"/>
          </a:xfrm>
          <a:prstGeom prst="parallelogram">
            <a:avLst>
              <a:gd name="adj" fmla="val 47603"/>
            </a:avLst>
          </a:prstGeom>
          <a:solidFill>
            <a:srgbClr val="E7E6E6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54000" anchor="ctr" wrap="none"/>
          <a:lstStyle/>
          <a:p>
            <a:pPr marL="0" indent="0" rtl="0" algn="ct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GB" sz="850" b="0" i="0" u="none" strike="noStrike" cap="none" spc="0" kern="120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ontserrat"/>
                <a:ea typeface="+mn-ea"/>
                <a:cs typeface="+mn-cs"/>
              </a:rPr>
              <a:t/>
            </a:r>
            <a:endParaRPr lang="en-GB" sz="850" b="0" i="0" u="none" strike="noStrike" cap="none" spc="0" kern="120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Montserrat"/>
              <a:ea typeface="+mn-ea"/>
              <a:cs typeface="+mn-cs"/>
            </a:endParaRPr>
          </a:p>
        </p:txBody>
      </p:sp>
      <p:sp>
        <p:nvSpPr>
          <p:cNvPr id="59" name="Header"/>
          <p:cNvSpPr>
            <a:spLocks/>
          </p:cNvSpPr>
          <p:nvPr/>
        </p:nvSpPr>
        <p:spPr>
          <a:xfrm>
            <a:off x="-8965" y="168"/>
            <a:ext cx="12200965" cy="751270"/>
          </a:xfrm>
          <a:prstGeom prst="rect">
            <a:avLst/>
          </a:prstGeom>
          <a:solidFill>
            <a:srgbClr val="3A454F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wrap="square"/>
          <a:lstStyle/>
          <a:p>
            <a:pPr marL="0" indent="0" rtl="0" algn="ct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lang="en-GB" sz="1400" b="0" i="0" u="none" strike="noStrike" cap="none" spc="0" kern="120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Montserrat"/>
              <a:ea typeface="+mn-ea"/>
              <a:cs typeface="+mn-cs"/>
            </a:endParaRPr>
          </a:p>
        </p:txBody>
      </p:sp>
      <p:sp>
        <p:nvSpPr>
          <p:cNvPr id="60" name="Rectangle 59"/>
          <p:cNvSpPr>
            <a:spLocks/>
          </p:cNvSpPr>
          <p:nvPr/>
        </p:nvSpPr>
        <p:spPr>
          <a:xfrm>
            <a:off x="-8966" y="739934"/>
            <a:ext cx="838565" cy="497878"/>
          </a:xfrm>
          <a:prstGeom prst="rect">
            <a:avLst/>
          </a:prstGeom>
          <a:solidFill>
            <a:srgbClr val="3A454F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wrap="square"/>
          <a:lstStyle/>
          <a:p>
            <a:pPr marL="0" indent="0" rtl="0" algn="ct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lang="en-GB" sz="1800" b="0" i="0" u="none" strike="noStrike" cap="none" spc="0" kern="120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Montserrat"/>
              <a:ea typeface="+mn-ea"/>
              <a:cs typeface="+mn-cs"/>
            </a:endParaRPr>
          </a:p>
        </p:txBody>
      </p:sp>
      <p:sp>
        <p:nvSpPr>
          <p:cNvPr id="62" name="SubHeader"/>
          <p:cNvSpPr>
            <a:spLocks/>
          </p:cNvSpPr>
          <p:nvPr/>
        </p:nvSpPr>
        <p:spPr>
          <a:xfrm>
            <a:off x="488839" y="739934"/>
            <a:ext cx="2749661" cy="497878"/>
          </a:xfrm>
          <a:prstGeom prst="parallelogram">
            <a:avLst>
              <a:gd name="adj" fmla="val 54111"/>
            </a:avLst>
          </a:prstGeom>
          <a:solidFill>
            <a:srgbClr val="3A454F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anchor="t" wrap="square"/>
          <a:lstStyle/>
          <a:p>
            <a:pPr marL="0" indent="0" rtl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GB" sz="1100" b="0" i="0" u="none" strike="noStrike" cap="none" spc="0" kern="120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Montserrat"/>
                <a:ea typeface="+mn-ea"/>
                <a:cs typeface="+mn-cs"/>
              </a:rPr>
              <a:t>Site Potential 1</a:t>
            </a:r>
          </a:p>
        </p:txBody>
      </p:sp>
      <p:pic>
        <p:nvPicPr>
          <p:cNvPr id="63" name="Graphic 62"/>
          <p:cNvPicPr>
            <a:picLocks noChangeAspect="1"/>
          </p:cNvPicPr>
          <p:nvPr/>
        </p:nvPicPr>
        <p:blipFill>
          <a:blip r:embed="rId20">
            <a:lum/>
            <a:extLst>
              <a:ext uri="{28A0092B-C50C-407E-A947-70E740481C1C}">
                <a14:useLocalDpi xmlns:a14="http://schemas.microsoft.com/office/drawing/2016/SVG/main" val="0"/>
              </a:ext>
              <a:ext uri="{96DAC541-7B7A-43D3-8B79-37D633B846F1}">
                <asvg:svgBlip xmlns:asvg="http://schemas.microsoft.com/office/drawing/2016/SVG/main" r:embed="rId21"/>
              </a:ext>
            </a:extLst>
          </a:blip>
          <a:srcRect/>
          <a:stretch>
            <a:fillRect/>
          </a:stretch>
        </p:blipFill>
        <p:spPr>
          <a:xfrm>
            <a:off x="209043" y="215718"/>
            <a:ext cx="908910" cy="353465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64" name="Rectangle 63"/>
          <p:cNvSpPr>
            <a:spLocks/>
          </p:cNvSpPr>
          <p:nvPr/>
        </p:nvSpPr>
        <p:spPr>
          <a:xfrm>
            <a:off x="216914" y="253920"/>
            <a:ext cx="783762" cy="270940"/>
          </a:xfrm>
          <a:prstGeom prst="rect">
            <a:avLst/>
          </a:prstGeom>
          <a:noFill/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wrap="square"/>
          <a:lstStyle/>
          <a:p>
            <a:pPr marL="0" indent="0" rtl="0" algn="ct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GB" sz="850" b="0" i="0" u="none" strike="noStrike" cap="none" spc="20" kern="120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Montserrat"/>
                <a:ea typeface="+mn-ea"/>
                <a:cs typeface="+mn-cs"/>
              </a:rPr>
              <a:t>Site </a:t>
            </a:r>
            <a:r>
              <a:rPr lang="en-GB" sz="850" b="0" i="0" u="none" strike="noStrike" cap="none" spc="20" kern="80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Montserrat"/>
                <a:ea typeface="+mn-ea"/>
                <a:cs typeface="+mn-cs"/>
              </a:rPr>
              <a:t>Intel</a:t>
            </a:r>
          </a:p>
        </p:txBody>
      </p:sp>
      <p:pic>
        <p:nvPicPr>
          <p:cNvPr id="65" name="Graphic 64"/>
          <p:cNvPicPr>
            <a:picLocks noChangeAspect="1"/>
          </p:cNvPicPr>
          <p:nvPr/>
        </p:nvPicPr>
        <p:blipFill>
          <a:blip r:embed="rId22">
            <a:lum/>
            <a:extLst>
              <a:ext uri="{28A0092B-C50C-407E-A947-70E740481C1C}">
                <a14:useLocalDpi xmlns:a14="http://schemas.microsoft.com/office/drawing/2016/SVG/main" val="0"/>
              </a:ext>
              <a:ext uri="{96DAC541-7B7A-43D3-8B79-37D633B846F1}">
                <asvg:svgBlip xmlns:asvg="http://schemas.microsoft.com/office/drawing/2016/SVG/main" r:embed="rId23"/>
              </a:ext>
            </a:extLst>
          </a:blip>
          <a:srcRect/>
          <a:stretch>
            <a:fillRect/>
          </a:stretch>
        </p:blipFill>
        <p:spPr>
          <a:xfrm rot="10800000">
            <a:off x="1015089" y="215718"/>
            <a:ext cx="908910" cy="353465"/>
          </a:xfrm>
          <a:prstGeom prst="rect">
            <a:avLst/>
          </a:prstGeom>
          <a:ln>
            <a:headEnd type="none"/>
            <a:tailEnd type="none"/>
          </a:ln>
        </p:spPr>
      </p:pic>
      <p:pic>
        <p:nvPicPr>
          <p:cNvPr id="69" name="Graphic 68"/>
          <p:cNvPicPr>
            <a:picLocks noChangeAspect="1"/>
          </p:cNvPicPr>
          <p:nvPr/>
        </p:nvPicPr>
        <p:blipFill>
          <a:blip r:embed="rId24">
            <a:lum/>
            <a:extLst>
              <a:ext uri="{28A0092B-C50C-407E-A947-70E740481C1C}">
                <a14:useLocalDpi xmlns:a14="http://schemas.microsoft.com/office/drawing/2016/SVG/main" val="0"/>
              </a:ext>
              <a:ext uri="{96DAC541-7B7A-43D3-8B79-37D633B846F1}">
                <asvg:svgBlip xmlns:asvg="http://schemas.microsoft.com/office/drawing/2016/SVG/main" r:embed="rId25"/>
              </a:ext>
            </a:extLst>
          </a:blip>
          <a:srcRect/>
          <a:stretch>
            <a:fillRect/>
          </a:stretch>
        </p:blipFill>
        <p:spPr>
          <a:xfrm>
            <a:off x="5959533" y="174526"/>
            <a:ext cx="474606" cy="304492"/>
          </a:xfrm>
          <a:prstGeom prst="rect">
            <a:avLst/>
          </a:prstGeom>
          <a:ln>
            <a:headEnd type="none"/>
            <a:tailEnd type="none"/>
          </a:ln>
        </p:spPr>
      </p:pic>
      <p:pic>
        <p:nvPicPr>
          <p:cNvPr id="2" name="Graphic 1"/>
          <p:cNvPicPr>
            <a:picLocks noChangeAspect="1"/>
          </p:cNvPicPr>
          <p:nvPr/>
        </p:nvPicPr>
        <p:blipFill>
          <a:blip r:embed="rId26">
            <a:lum/>
            <a:extLst>
              <a:ext uri="{28A0092B-C50C-407E-A947-70E740481C1C}">
                <a14:useLocalDpi xmlns:a14="http://schemas.microsoft.com/office/drawing/2016/SVG/main" val="0"/>
              </a:ext>
              <a:ext uri="{96DAC541-7B7A-43D3-8B79-37D633B846F1}">
                <asvg:svgBlip xmlns:asvg="http://schemas.microsoft.com/office/drawing/2016/SVG/main" r:embed="rId27"/>
              </a:ext>
            </a:extLst>
          </a:blip>
          <a:srcRect/>
          <a:stretch>
            <a:fillRect/>
          </a:stretch>
        </p:blipFill>
        <p:spPr>
          <a:xfrm>
            <a:off x="301615" y="751438"/>
            <a:ext cx="278402" cy="497148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3" name="VenueName"/>
          <p:cNvSpPr>
            <a:spLocks/>
          </p:cNvSpPr>
          <p:nvPr/>
        </p:nvSpPr>
        <p:spPr>
          <a:xfrm>
            <a:off x="1192682" y="220269"/>
            <a:ext cx="2222500" cy="348914"/>
          </a:xfrm>
          <a:prstGeom prst="rect">
            <a:avLst/>
          </a:prstGeom>
          <a:solidFill>
            <a:srgbClr val="2EADE4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97200" rIns="90000" bIns="118800" anchor="ctr" wrap="none">
            <a:spAutoFit/>
          </a:bodyPr>
          <a:lstStyle/>
          <a:p>
            <a:pPr marL="0" indent="0" rtl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GB" sz="850" b="0" i="0" u="none" strike="noStrike" cap="none" spc="0" kern="120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Montserrat"/>
                <a:ea typeface="+mn-ea"/>
                <a:cs typeface="+mn-cs"/>
              </a:rPr>
              <a:t>Red Lion Bakewell DE451BT</a:t>
            </a:r>
          </a:p>
        </p:txBody>
      </p:sp>
      <p:sp>
        <p:nvSpPr>
          <p:cNvPr id="10" name="ReportHeader"/>
          <p:cNvSpPr>
            <a:spLocks/>
          </p:cNvSpPr>
          <p:nvPr/>
        </p:nvSpPr>
        <p:spPr>
          <a:xfrm>
            <a:off x="3238498" y="807671"/>
            <a:ext cx="8760057" cy="365962"/>
          </a:xfrm>
          <a:prstGeom prst="rect">
            <a:avLst/>
          </a:prstGeom>
          <a:solidFill>
            <a:schemeClr val="bg1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wrap="square"/>
          <a:lstStyle/>
          <a:p>
            <a:pPr marL="0" indent="0" rtl="0" algn="ct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GB" sz="1000" b="0" i="0" u="none" strike="noStrike" cap="none" spc="0" kern="1200" dirty="0">
                <a:ln>
                  <a:noFill/>
                </a:ln>
                <a:solidFill>
                  <a:srgbClr val="E7E6E6">
                    <a:lumMod val="25000"/>
                  </a:srgbClr>
                </a:solidFill>
                <a:effectLst/>
                <a:uLnTx/>
                <a:uFillTx/>
                <a:latin typeface="Montserrat"/>
                <a:ea typeface="+mn-ea"/>
                <a:cs typeface="+mn-cs"/>
              </a:rPr>
              <a:t>Site Characteristics</a:t>
            </a:r>
            <a:endParaRPr lang="en-GB" sz="1000" b="0" i="0" u="none" strike="noStrike" cap="none" spc="0" kern="1200" dirty="0">
              <a:ln>
                <a:noFill/>
              </a:ln>
              <a:solidFill>
                <a:srgbClr val="E7E6E6">
                  <a:lumMod val="25000"/>
                </a:srgbClr>
              </a:solidFill>
              <a:effectLst/>
              <a:uLnTx/>
              <a:uFillTx/>
              <a:latin typeface="Montserrat"/>
              <a:ea typeface="+mn-ea"/>
              <a:cs typeface="+mn-cs"/>
            </a:endParaRPr>
          </a:p>
        </p:txBody>
      </p:sp>
      <p:sp>
        <p:nvSpPr>
          <p:cNvPr id="8" name="FooterStart"/>
          <p:cNvSpPr>
            <a:spLocks/>
          </p:cNvSpPr>
          <p:nvPr/>
        </p:nvSpPr>
        <p:spPr>
          <a:xfrm>
            <a:off x="0" y="6604080"/>
            <a:ext cx="12192000" cy="254069"/>
          </a:xfrm>
          <a:prstGeom prst="parallelogram">
            <a:avLst>
              <a:gd name="adj" fmla="val 0"/>
            </a:avLst>
          </a:prstGeom>
          <a:solidFill>
            <a:srgbClr val="E7E6E6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54000" anchor="ctr" wrap="none"/>
          <a:lstStyle/>
          <a:p>
            <a:pPr marL="0" indent="0" rtl="0" algn="ct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lang="en-GB" sz="900" b="0" i="0" u="none" strike="noStrike" cap="none" spc="0" kern="120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Montserrat"/>
              <a:ea typeface="+mn-ea"/>
              <a:cs typeface="+mn-cs"/>
            </a:endParaRPr>
          </a:p>
        </p:txBody>
      </p:sp>
      <p:sp>
        <p:nvSpPr>
          <p:cNvPr id="5" name="FooterStart"/>
          <p:cNvSpPr>
            <a:spLocks/>
          </p:cNvSpPr>
          <p:nvPr/>
        </p:nvSpPr>
        <p:spPr>
          <a:xfrm>
            <a:off x="0" y="6604080"/>
            <a:ext cx="12192000" cy="254069"/>
          </a:xfrm>
          <a:prstGeom prst="parallelogram">
            <a:avLst>
              <a:gd name="adj" fmla="val 0"/>
            </a:avLst>
          </a:prstGeom>
          <a:solidFill>
            <a:srgbClr val="E7E6E6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54000" anchor="ctr" wrap="none"/>
          <a:lstStyle/>
          <a:p>
            <a:pPr marL="0" indent="0" rtl="0" algn="ct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lang="en-GB" sz="900" b="0" i="0" u="none" strike="noStrike" cap="none" spc="0" kern="120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Montserrat"/>
              <a:ea typeface="+mn-ea"/>
              <a:cs typeface="+mn-cs"/>
            </a:endParaRPr>
          </a:p>
        </p:txBody>
      </p:sp>
      <p:sp>
        <p:nvSpPr>
          <p:cNvPr id="50" name="FooterInfo1"/>
          <p:cNvSpPr>
            <a:spLocks/>
          </p:cNvSpPr>
          <p:nvPr/>
        </p:nvSpPr>
        <p:spPr>
          <a:xfrm>
            <a:off x="-8967" y="6619343"/>
            <a:ext cx="4015359" cy="231018"/>
          </a:xfrm>
          <a:prstGeom prst="parallelogram">
            <a:avLst>
              <a:gd name="adj" fmla="val 47603"/>
            </a:avLst>
          </a:prstGeom>
          <a:solidFill>
            <a:srgbClr val="E7E6E6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54000" anchor="ctr" wrap="none"/>
          <a:lstStyle/>
          <a:p>
            <a:pPr marL="0" indent="0" rtl="0" algn="ct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GB" sz="850" b="0" i="0" u="none" strike="noStrike" cap="none" spc="0" kern="120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ontserrat"/>
                <a:ea typeface="+mn-ea"/>
                <a:cs typeface="+mn-cs"/>
              </a:rPr>
              <a:t/>
            </a:r>
            <a:endParaRPr lang="en-GB" sz="850" b="0" i="0" u="none" strike="noStrike" cap="none" spc="0" kern="120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Montserrat"/>
              <a:ea typeface="+mn-ea"/>
              <a:cs typeface="+mn-cs"/>
            </a:endParaRPr>
          </a:p>
        </p:txBody>
      </p:sp>
      <p:sp>
        <p:nvSpPr>
          <p:cNvPr id="12" name="ConceptFitText"/>
          <p:cNvSpPr txBox="1">
            <a:spLocks noChangeArrowheads="1"/>
          </p:cNvSpPr>
          <p:nvPr/>
        </p:nvSpPr>
        <p:spPr>
          <a:xfrm>
            <a:off x="1284957" y="4177139"/>
            <a:ext cx="2147553" cy="276999"/>
          </a:xfrm>
          <a:prstGeom prst="rect">
            <a:avLst/>
          </a:prstGeom>
          <a:noFill/>
          <a:ln>
            <a:headEnd type="none"/>
            <a:tailEnd type="none"/>
          </a:ln>
        </p:spPr>
        <p:txBody>
          <a:bodyPr wrap="square">
            <a:spAutoFit/>
          </a:bodyPr>
          <a:lstStyle/>
          <a:p>
            <a:pPr marL="0" indent="0" rtl="0" algn="ct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GB" sz="1200" b="1" i="0" u="none" strike="noStrike" cap="none" spc="0" kern="120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ontserrat"/>
                <a:ea typeface="+mn-ea"/>
                <a:cs typeface="+mn-cs"/>
              </a:rPr>
              <a:t>Our Local Destination</a:t>
            </a:r>
          </a:p>
        </p:txBody>
      </p:sp>
      <p:sp>
        <p:nvSpPr>
          <p:cNvPr id="45" name="ConceptFitHeader"/>
          <p:cNvSpPr txBox="1">
            <a:spLocks noChangeArrowheads="1"/>
          </p:cNvSpPr>
          <p:nvPr/>
        </p:nvSpPr>
        <p:spPr>
          <a:xfrm>
            <a:off x="1277954" y="3308201"/>
            <a:ext cx="2147554" cy="261610"/>
          </a:xfrm>
          <a:prstGeom prst="rect">
            <a:avLst/>
          </a:prstGeom>
          <a:noFill/>
          <a:ln>
            <a:headEnd type="none"/>
            <a:tailEnd type="none"/>
          </a:ln>
        </p:spPr>
        <p:txBody>
          <a:bodyPr wrap="square">
            <a:spAutoFit/>
          </a:bodyPr>
          <a:lstStyle/>
          <a:p>
            <a:pPr marL="0" indent="0" rtl="0" algn="ct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GB" sz="1050" b="0" i="0" u="none" strike="noStrike" cap="none" spc="0" kern="120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ontserrat"/>
                <a:ea typeface="+mn-ea"/>
                <a:cs typeface="+mn-cs"/>
              </a:rPr>
              <a:t>OCC Concept Fit</a:t>
            </a:r>
          </a:p>
        </p:txBody>
      </p:sp>
      <p:cxnSp>
        <p:nvCxnSpPr>
          <p:cNvPr id="51" name="Straight Connector 50"/>
          <p:cNvCxnSpPr/>
          <p:nvPr/>
        </p:nvCxnSpPr>
        <p:spPr>
          <a:xfrm>
            <a:off x="1290918" y="3926348"/>
            <a:ext cx="2147553" cy="0"/>
          </a:xfrm>
          <a:prstGeom prst="line">
            <a:avLst/>
          </a:prstGeom>
          <a:ln>
            <a:solidFill>
              <a:schemeClr val="bg2">
                <a:lumMod val="90000"/>
              </a:schemeClr>
            </a:solidFill>
            <a:headEnd type="none"/>
            <a:tailEnd type="non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81" name="Graphic 80"/>
          <p:cNvPicPr>
            <a:picLocks noChangeAspect="1"/>
          </p:cNvPicPr>
          <p:nvPr/>
        </p:nvPicPr>
        <p:blipFill>
          <a:blip r:embed="rId28">
            <a:lum/>
            <a:extLst>
              <a:ext uri="{28A0092B-C50C-407E-A947-70E740481C1C}">
                <a14:useLocalDpi xmlns:a14="http://schemas.microsoft.com/office/drawing/2016/SVG/main" val="0"/>
              </a:ext>
              <a:ext uri="{96DAC541-7B7A-43D3-8B79-37D633B846F1}">
                <asvg:svgBlip xmlns:asvg="http://schemas.microsoft.com/office/drawing/2016/SVG/main" r:embed="rId29"/>
              </a:ext>
            </a:extLst>
          </a:blip>
          <a:srcRect/>
          <a:stretch>
            <a:fillRect/>
          </a:stretch>
        </p:blipFill>
        <p:spPr>
          <a:xfrm>
            <a:off x="4182473" y="2336363"/>
            <a:ext cx="3538167" cy="3439690"/>
          </a:xfrm>
          <a:prstGeom prst="rect">
            <a:avLst/>
          </a:prstGeom>
          <a:ln>
            <a:headEnd type="none"/>
            <a:tailEnd type="none"/>
          </a:ln>
        </p:spPr>
      </p:pic>
      <p:pic>
        <p:nvPicPr>
          <p:cNvPr id="82" name="StarA1" hidden="1"/>
          <p:cNvPicPr>
            <a:picLocks noChangeAspect="1"/>
          </p:cNvPicPr>
          <p:nvPr/>
        </p:nvPicPr>
        <p:blipFill>
          <a:blip r:embed="rId30">
            <a:lum/>
            <a:extLst>
              <a:ext uri="{28A0092B-C50C-407E-A947-70E740481C1C}">
                <a14:useLocalDpi xmlns:a14="http://schemas.microsoft.com/office/drawing/2016/SVG/main" val="0"/>
              </a:ext>
              <a:ext uri="{96DAC541-7B7A-43D3-8B79-37D633B846F1}">
                <asvg:svgBlip xmlns:asvg="http://schemas.microsoft.com/office/drawing/2016/SVG/main" r:embed="rId31"/>
              </a:ext>
            </a:extLst>
          </a:blip>
          <a:srcRect/>
          <a:stretch>
            <a:fillRect/>
          </a:stretch>
        </p:blipFill>
        <p:spPr>
          <a:xfrm>
            <a:off x="4635549" y="2550613"/>
            <a:ext cx="228479" cy="228479"/>
          </a:xfrm>
          <a:prstGeom prst="rect">
            <a:avLst/>
          </a:prstGeom>
          <a:ln>
            <a:headEnd type="none"/>
            <a:tailEnd type="none"/>
          </a:ln>
        </p:spPr>
      </p:pic>
      <p:pic>
        <p:nvPicPr>
          <p:cNvPr id="83" name="StarA2" hidden="1"/>
          <p:cNvPicPr>
            <a:picLocks noChangeAspect="1"/>
          </p:cNvPicPr>
          <p:nvPr/>
        </p:nvPicPr>
        <p:blipFill>
          <a:blip r:embed="rId32">
            <a:lum/>
            <a:extLst>
              <a:ext uri="{28A0092B-C50C-407E-A947-70E740481C1C}">
                <a14:useLocalDpi xmlns:a14="http://schemas.microsoft.com/office/drawing/2016/SVG/main" val="0"/>
              </a:ext>
              <a:ext uri="{96DAC541-7B7A-43D3-8B79-37D633B846F1}">
                <asvg:svgBlip xmlns:asvg="http://schemas.microsoft.com/office/drawing/2016/SVG/main" r:embed="rId33"/>
              </a:ext>
            </a:extLst>
          </a:blip>
          <a:srcRect/>
          <a:stretch>
            <a:fillRect/>
          </a:stretch>
        </p:blipFill>
        <p:spPr>
          <a:xfrm>
            <a:off x="5173073" y="2550613"/>
            <a:ext cx="228479" cy="228479"/>
          </a:xfrm>
          <a:prstGeom prst="rect">
            <a:avLst/>
          </a:prstGeom>
          <a:ln>
            <a:headEnd type="none"/>
            <a:tailEnd type="none"/>
          </a:ln>
        </p:spPr>
      </p:pic>
      <p:pic>
        <p:nvPicPr>
          <p:cNvPr id="84" name="StarA3" hidden="1"/>
          <p:cNvPicPr>
            <a:picLocks noChangeAspect="1"/>
          </p:cNvPicPr>
          <p:nvPr/>
        </p:nvPicPr>
        <p:blipFill>
          <a:blip r:embed="rId34">
            <a:lum/>
            <a:extLst>
              <a:ext uri="{28A0092B-C50C-407E-A947-70E740481C1C}">
                <a14:useLocalDpi xmlns:a14="http://schemas.microsoft.com/office/drawing/2016/SVG/main" val="0"/>
              </a:ext>
              <a:ext uri="{96DAC541-7B7A-43D3-8B79-37D633B846F1}">
                <asvg:svgBlip xmlns:asvg="http://schemas.microsoft.com/office/drawing/2016/SVG/main" r:embed="rId35"/>
              </a:ext>
            </a:extLst>
          </a:blip>
          <a:srcRect/>
          <a:stretch>
            <a:fillRect/>
          </a:stretch>
        </p:blipFill>
        <p:spPr>
          <a:xfrm>
            <a:off x="5713498" y="2550613"/>
            <a:ext cx="228479" cy="228479"/>
          </a:xfrm>
          <a:prstGeom prst="rect">
            <a:avLst/>
          </a:prstGeom>
          <a:ln>
            <a:headEnd type="none"/>
            <a:tailEnd type="none"/>
          </a:ln>
        </p:spPr>
      </p:pic>
      <p:pic>
        <p:nvPicPr>
          <p:cNvPr id="85" name="StarA4" hidden="1"/>
          <p:cNvPicPr>
            <a:picLocks noChangeAspect="1"/>
          </p:cNvPicPr>
          <p:nvPr/>
        </p:nvPicPr>
        <p:blipFill>
          <a:blip r:embed="rId36">
            <a:lum/>
            <a:extLst>
              <a:ext uri="{28A0092B-C50C-407E-A947-70E740481C1C}">
                <a14:useLocalDpi xmlns:a14="http://schemas.microsoft.com/office/drawing/2016/SVG/main" val="0"/>
              </a:ext>
              <a:ext uri="{96DAC541-7B7A-43D3-8B79-37D633B846F1}">
                <asvg:svgBlip xmlns:asvg="http://schemas.microsoft.com/office/drawing/2016/SVG/main" r:embed="rId37"/>
              </a:ext>
            </a:extLst>
          </a:blip>
          <a:srcRect/>
          <a:stretch>
            <a:fillRect/>
          </a:stretch>
        </p:blipFill>
        <p:spPr>
          <a:xfrm>
            <a:off x="6248312" y="2550613"/>
            <a:ext cx="228479" cy="228479"/>
          </a:xfrm>
          <a:prstGeom prst="rect">
            <a:avLst/>
          </a:prstGeom>
          <a:ln>
            <a:headEnd type="none"/>
            <a:tailEnd type="none"/>
          </a:ln>
        </p:spPr>
      </p:pic>
      <p:pic>
        <p:nvPicPr>
          <p:cNvPr id="86" name="StarA5" hidden="1"/>
          <p:cNvPicPr>
            <a:picLocks noChangeAspect="1"/>
          </p:cNvPicPr>
          <p:nvPr/>
        </p:nvPicPr>
        <p:blipFill>
          <a:blip r:embed="rId38">
            <a:lum/>
            <a:extLst>
              <a:ext uri="{28A0092B-C50C-407E-A947-70E740481C1C}">
                <a14:useLocalDpi xmlns:a14="http://schemas.microsoft.com/office/drawing/2016/SVG/main" val="0"/>
              </a:ext>
              <a:ext uri="{96DAC541-7B7A-43D3-8B79-37D633B846F1}">
                <asvg:svgBlip xmlns:asvg="http://schemas.microsoft.com/office/drawing/2016/SVG/main" r:embed="rId39"/>
              </a:ext>
            </a:extLst>
          </a:blip>
          <a:srcRect/>
          <a:stretch>
            <a:fillRect/>
          </a:stretch>
        </p:blipFill>
        <p:spPr>
          <a:xfrm>
            <a:off x="6785836" y="2550613"/>
            <a:ext cx="228479" cy="228479"/>
          </a:xfrm>
          <a:prstGeom prst="rect">
            <a:avLst/>
          </a:prstGeom>
          <a:ln>
            <a:headEnd type="none"/>
            <a:tailEnd type="none"/>
          </a:ln>
        </p:spPr>
      </p:pic>
      <p:pic>
        <p:nvPicPr>
          <p:cNvPr id="87" name="StarA6" hidden="1"/>
          <p:cNvPicPr>
            <a:picLocks noChangeAspect="1"/>
          </p:cNvPicPr>
          <p:nvPr/>
        </p:nvPicPr>
        <p:blipFill>
          <a:blip r:embed="rId40">
            <a:lum/>
            <a:extLst>
              <a:ext uri="{28A0092B-C50C-407E-A947-70E740481C1C}">
                <a14:useLocalDpi xmlns:a14="http://schemas.microsoft.com/office/drawing/2016/SVG/main" val="0"/>
              </a:ext>
              <a:ext uri="{96DAC541-7B7A-43D3-8B79-37D633B846F1}">
                <asvg:svgBlip xmlns:asvg="http://schemas.microsoft.com/office/drawing/2016/SVG/main" r:embed="rId41"/>
              </a:ext>
            </a:extLst>
          </a:blip>
          <a:srcRect/>
          <a:stretch>
            <a:fillRect/>
          </a:stretch>
        </p:blipFill>
        <p:spPr>
          <a:xfrm>
            <a:off x="7326261" y="2550613"/>
            <a:ext cx="228479" cy="228479"/>
          </a:xfrm>
          <a:prstGeom prst="rect">
            <a:avLst/>
          </a:prstGeom>
          <a:ln>
            <a:headEnd type="none"/>
            <a:tailEnd type="none"/>
          </a:ln>
        </p:spPr>
      </p:pic>
      <p:pic>
        <p:nvPicPr>
          <p:cNvPr id="88" name="StarB1" hidden="1"/>
          <p:cNvPicPr>
            <a:picLocks noChangeAspect="1"/>
          </p:cNvPicPr>
          <p:nvPr/>
        </p:nvPicPr>
        <p:blipFill>
          <a:blip r:embed="rId42">
            <a:lum/>
            <a:extLst>
              <a:ext uri="{28A0092B-C50C-407E-A947-70E740481C1C}">
                <a14:useLocalDpi xmlns:a14="http://schemas.microsoft.com/office/drawing/2016/SVG/main" val="0"/>
              </a:ext>
              <a:ext uri="{96DAC541-7B7A-43D3-8B79-37D633B846F1}">
                <asvg:svgBlip xmlns:asvg="http://schemas.microsoft.com/office/drawing/2016/SVG/main" r:embed="rId43"/>
              </a:ext>
            </a:extLst>
          </a:blip>
          <a:srcRect/>
          <a:stretch>
            <a:fillRect/>
          </a:stretch>
        </p:blipFill>
        <p:spPr>
          <a:xfrm>
            <a:off x="4635549" y="3176312"/>
            <a:ext cx="228479" cy="228479"/>
          </a:xfrm>
          <a:prstGeom prst="rect">
            <a:avLst/>
          </a:prstGeom>
          <a:ln>
            <a:headEnd type="none"/>
            <a:tailEnd type="none"/>
          </a:ln>
        </p:spPr>
      </p:pic>
      <p:pic>
        <p:nvPicPr>
          <p:cNvPr id="89" name="StarB2" hidden="1"/>
          <p:cNvPicPr>
            <a:picLocks noChangeAspect="1"/>
          </p:cNvPicPr>
          <p:nvPr/>
        </p:nvPicPr>
        <p:blipFill>
          <a:blip r:embed="rId44">
            <a:lum/>
            <a:extLst>
              <a:ext uri="{28A0092B-C50C-407E-A947-70E740481C1C}">
                <a14:useLocalDpi xmlns:a14="http://schemas.microsoft.com/office/drawing/2016/SVG/main" val="0"/>
              </a:ext>
              <a:ext uri="{96DAC541-7B7A-43D3-8B79-37D633B846F1}">
                <asvg:svgBlip xmlns:asvg="http://schemas.microsoft.com/office/drawing/2016/SVG/main" r:embed="rId45"/>
              </a:ext>
            </a:extLst>
          </a:blip>
          <a:srcRect/>
          <a:stretch>
            <a:fillRect/>
          </a:stretch>
        </p:blipFill>
        <p:spPr>
          <a:xfrm>
            <a:off x="5173073" y="3176312"/>
            <a:ext cx="228479" cy="228479"/>
          </a:xfrm>
          <a:prstGeom prst="rect">
            <a:avLst/>
          </a:prstGeom>
          <a:ln>
            <a:headEnd type="none"/>
            <a:tailEnd type="none"/>
          </a:ln>
        </p:spPr>
      </p:pic>
      <p:pic>
        <p:nvPicPr>
          <p:cNvPr id="90" name="StarB3"/>
          <p:cNvPicPr>
            <a:picLocks noChangeAspect="1"/>
          </p:cNvPicPr>
          <p:nvPr/>
        </p:nvPicPr>
        <p:blipFill>
          <a:blip r:embed="rId46">
            <a:lum/>
            <a:extLst>
              <a:ext uri="{28A0092B-C50C-407E-A947-70E740481C1C}">
                <a14:useLocalDpi xmlns:a14="http://schemas.microsoft.com/office/drawing/2016/SVG/main" val="0"/>
              </a:ext>
              <a:ext uri="{96DAC541-7B7A-43D3-8B79-37D633B846F1}">
                <asvg:svgBlip xmlns:asvg="http://schemas.microsoft.com/office/drawing/2016/SVG/main" r:embed="rId47"/>
              </a:ext>
            </a:extLst>
          </a:blip>
          <a:srcRect/>
          <a:stretch>
            <a:fillRect/>
          </a:stretch>
        </p:blipFill>
        <p:spPr>
          <a:xfrm>
            <a:off x="5713498" y="3176312"/>
            <a:ext cx="228479" cy="228479"/>
          </a:xfrm>
          <a:prstGeom prst="rect">
            <a:avLst/>
          </a:prstGeom>
          <a:ln>
            <a:headEnd type="none"/>
            <a:tailEnd type="none"/>
          </a:ln>
        </p:spPr>
      </p:pic>
      <p:pic>
        <p:nvPicPr>
          <p:cNvPr id="91" name="StarB4" hidden="1"/>
          <p:cNvPicPr>
            <a:picLocks noChangeAspect="1"/>
          </p:cNvPicPr>
          <p:nvPr/>
        </p:nvPicPr>
        <p:blipFill>
          <a:blip r:embed="rId48">
            <a:lum/>
            <a:extLst>
              <a:ext uri="{28A0092B-C50C-407E-A947-70E740481C1C}">
                <a14:useLocalDpi xmlns:a14="http://schemas.microsoft.com/office/drawing/2016/SVG/main" val="0"/>
              </a:ext>
              <a:ext uri="{96DAC541-7B7A-43D3-8B79-37D633B846F1}">
                <asvg:svgBlip xmlns:asvg="http://schemas.microsoft.com/office/drawing/2016/SVG/main" r:embed="rId49"/>
              </a:ext>
            </a:extLst>
          </a:blip>
          <a:srcRect/>
          <a:stretch>
            <a:fillRect/>
          </a:stretch>
        </p:blipFill>
        <p:spPr>
          <a:xfrm>
            <a:off x="6248312" y="3176312"/>
            <a:ext cx="228479" cy="228479"/>
          </a:xfrm>
          <a:prstGeom prst="rect">
            <a:avLst/>
          </a:prstGeom>
          <a:ln>
            <a:headEnd type="none"/>
            <a:tailEnd type="none"/>
          </a:ln>
        </p:spPr>
      </p:pic>
      <p:pic>
        <p:nvPicPr>
          <p:cNvPr id="92" name="StarB5" hidden="1"/>
          <p:cNvPicPr>
            <a:picLocks noChangeAspect="1"/>
          </p:cNvPicPr>
          <p:nvPr/>
        </p:nvPicPr>
        <p:blipFill>
          <a:blip r:embed="rId50">
            <a:lum/>
            <a:extLst>
              <a:ext uri="{28A0092B-C50C-407E-A947-70E740481C1C}">
                <a14:useLocalDpi xmlns:a14="http://schemas.microsoft.com/office/drawing/2016/SVG/main" val="0"/>
              </a:ext>
              <a:ext uri="{96DAC541-7B7A-43D3-8B79-37D633B846F1}">
                <asvg:svgBlip xmlns:asvg="http://schemas.microsoft.com/office/drawing/2016/SVG/main" r:embed="rId51"/>
              </a:ext>
            </a:extLst>
          </a:blip>
          <a:srcRect/>
          <a:stretch>
            <a:fillRect/>
          </a:stretch>
        </p:blipFill>
        <p:spPr>
          <a:xfrm>
            <a:off x="6785836" y="3176312"/>
            <a:ext cx="228479" cy="228479"/>
          </a:xfrm>
          <a:prstGeom prst="rect">
            <a:avLst/>
          </a:prstGeom>
          <a:ln>
            <a:headEnd type="none"/>
            <a:tailEnd type="none"/>
          </a:ln>
        </p:spPr>
      </p:pic>
      <p:pic>
        <p:nvPicPr>
          <p:cNvPr id="93" name="StarB6" hidden="1"/>
          <p:cNvPicPr>
            <a:picLocks noChangeAspect="1"/>
          </p:cNvPicPr>
          <p:nvPr/>
        </p:nvPicPr>
        <p:blipFill>
          <a:blip r:embed="rId52">
            <a:lum/>
            <a:extLst>
              <a:ext uri="{28A0092B-C50C-407E-A947-70E740481C1C}">
                <a14:useLocalDpi xmlns:a14="http://schemas.microsoft.com/office/drawing/2016/SVG/main" val="0"/>
              </a:ext>
              <a:ext uri="{96DAC541-7B7A-43D3-8B79-37D633B846F1}">
                <asvg:svgBlip xmlns:asvg="http://schemas.microsoft.com/office/drawing/2016/SVG/main" r:embed="rId53"/>
              </a:ext>
            </a:extLst>
          </a:blip>
          <a:srcRect/>
          <a:stretch>
            <a:fillRect/>
          </a:stretch>
        </p:blipFill>
        <p:spPr>
          <a:xfrm>
            <a:off x="7326261" y="3176312"/>
            <a:ext cx="228479" cy="228479"/>
          </a:xfrm>
          <a:prstGeom prst="rect">
            <a:avLst/>
          </a:prstGeom>
          <a:ln>
            <a:headEnd type="none"/>
            <a:tailEnd type="none"/>
          </a:ln>
        </p:spPr>
      </p:pic>
      <p:pic>
        <p:nvPicPr>
          <p:cNvPr id="94" name="StarC1" hidden="1"/>
          <p:cNvPicPr>
            <a:picLocks noChangeAspect="1"/>
          </p:cNvPicPr>
          <p:nvPr/>
        </p:nvPicPr>
        <p:blipFill>
          <a:blip r:embed="rId54">
            <a:lum/>
            <a:extLst>
              <a:ext uri="{28A0092B-C50C-407E-A947-70E740481C1C}">
                <a14:useLocalDpi xmlns:a14="http://schemas.microsoft.com/office/drawing/2016/SVG/main" val="0"/>
              </a:ext>
              <a:ext uri="{96DAC541-7B7A-43D3-8B79-37D633B846F1}">
                <asvg:svgBlip xmlns:asvg="http://schemas.microsoft.com/office/drawing/2016/SVG/main" r:embed="rId55"/>
              </a:ext>
            </a:extLst>
          </a:blip>
          <a:srcRect/>
          <a:stretch>
            <a:fillRect/>
          </a:stretch>
        </p:blipFill>
        <p:spPr>
          <a:xfrm>
            <a:off x="4635549" y="3801150"/>
            <a:ext cx="228479" cy="228479"/>
          </a:xfrm>
          <a:prstGeom prst="rect">
            <a:avLst/>
          </a:prstGeom>
          <a:ln>
            <a:headEnd type="none"/>
            <a:tailEnd type="none"/>
          </a:ln>
        </p:spPr>
      </p:pic>
      <p:pic>
        <p:nvPicPr>
          <p:cNvPr id="95" name="StarC2" hidden="1"/>
          <p:cNvPicPr>
            <a:picLocks noChangeAspect="1"/>
          </p:cNvPicPr>
          <p:nvPr/>
        </p:nvPicPr>
        <p:blipFill>
          <a:blip r:embed="rId56">
            <a:lum/>
            <a:extLst>
              <a:ext uri="{28A0092B-C50C-407E-A947-70E740481C1C}">
                <a14:useLocalDpi xmlns:a14="http://schemas.microsoft.com/office/drawing/2016/SVG/main" val="0"/>
              </a:ext>
              <a:ext uri="{96DAC541-7B7A-43D3-8B79-37D633B846F1}">
                <asvg:svgBlip xmlns:asvg="http://schemas.microsoft.com/office/drawing/2016/SVG/main" r:embed="rId57"/>
              </a:ext>
            </a:extLst>
          </a:blip>
          <a:srcRect/>
          <a:stretch>
            <a:fillRect/>
          </a:stretch>
        </p:blipFill>
        <p:spPr>
          <a:xfrm>
            <a:off x="5173073" y="3801150"/>
            <a:ext cx="228479" cy="228479"/>
          </a:xfrm>
          <a:prstGeom prst="rect">
            <a:avLst/>
          </a:prstGeom>
          <a:ln>
            <a:headEnd type="none"/>
            <a:tailEnd type="none"/>
          </a:ln>
        </p:spPr>
      </p:pic>
      <p:pic>
        <p:nvPicPr>
          <p:cNvPr id="96" name="StarC3" hidden="1"/>
          <p:cNvPicPr>
            <a:picLocks noChangeAspect="1"/>
          </p:cNvPicPr>
          <p:nvPr/>
        </p:nvPicPr>
        <p:blipFill>
          <a:blip r:embed="rId58">
            <a:lum/>
            <a:extLst>
              <a:ext uri="{28A0092B-C50C-407E-A947-70E740481C1C}">
                <a14:useLocalDpi xmlns:a14="http://schemas.microsoft.com/office/drawing/2016/SVG/main" val="0"/>
              </a:ext>
              <a:ext uri="{96DAC541-7B7A-43D3-8B79-37D633B846F1}">
                <asvg:svgBlip xmlns:asvg="http://schemas.microsoft.com/office/drawing/2016/SVG/main" r:embed="rId59"/>
              </a:ext>
            </a:extLst>
          </a:blip>
          <a:srcRect/>
          <a:stretch>
            <a:fillRect/>
          </a:stretch>
        </p:blipFill>
        <p:spPr>
          <a:xfrm>
            <a:off x="5713498" y="3801150"/>
            <a:ext cx="228479" cy="228479"/>
          </a:xfrm>
          <a:prstGeom prst="rect">
            <a:avLst/>
          </a:prstGeom>
          <a:ln>
            <a:headEnd type="none"/>
            <a:tailEnd type="none"/>
          </a:ln>
        </p:spPr>
      </p:pic>
      <p:pic>
        <p:nvPicPr>
          <p:cNvPr id="97" name="StarC4" hidden="1"/>
          <p:cNvPicPr>
            <a:picLocks noChangeAspect="1"/>
          </p:cNvPicPr>
          <p:nvPr/>
        </p:nvPicPr>
        <p:blipFill>
          <a:blip r:embed="rId60">
            <a:lum/>
            <a:extLst>
              <a:ext uri="{28A0092B-C50C-407E-A947-70E740481C1C}">
                <a14:useLocalDpi xmlns:a14="http://schemas.microsoft.com/office/drawing/2016/SVG/main" val="0"/>
              </a:ext>
              <a:ext uri="{96DAC541-7B7A-43D3-8B79-37D633B846F1}">
                <asvg:svgBlip xmlns:asvg="http://schemas.microsoft.com/office/drawing/2016/SVG/main" r:embed="rId61"/>
              </a:ext>
            </a:extLst>
          </a:blip>
          <a:srcRect/>
          <a:stretch>
            <a:fillRect/>
          </a:stretch>
        </p:blipFill>
        <p:spPr>
          <a:xfrm>
            <a:off x="6248312" y="3801150"/>
            <a:ext cx="228479" cy="228479"/>
          </a:xfrm>
          <a:prstGeom prst="rect">
            <a:avLst/>
          </a:prstGeom>
          <a:ln>
            <a:headEnd type="none"/>
            <a:tailEnd type="none"/>
          </a:ln>
        </p:spPr>
      </p:pic>
      <p:pic>
        <p:nvPicPr>
          <p:cNvPr id="98" name="StarC5" hidden="1"/>
          <p:cNvPicPr>
            <a:picLocks noChangeAspect="1"/>
          </p:cNvPicPr>
          <p:nvPr/>
        </p:nvPicPr>
        <p:blipFill>
          <a:blip r:embed="rId62">
            <a:lum/>
            <a:extLst>
              <a:ext uri="{28A0092B-C50C-407E-A947-70E740481C1C}">
                <a14:useLocalDpi xmlns:a14="http://schemas.microsoft.com/office/drawing/2016/SVG/main" val="0"/>
              </a:ext>
              <a:ext uri="{96DAC541-7B7A-43D3-8B79-37D633B846F1}">
                <asvg:svgBlip xmlns:asvg="http://schemas.microsoft.com/office/drawing/2016/SVG/main" r:embed="rId63"/>
              </a:ext>
            </a:extLst>
          </a:blip>
          <a:srcRect/>
          <a:stretch>
            <a:fillRect/>
          </a:stretch>
        </p:blipFill>
        <p:spPr>
          <a:xfrm>
            <a:off x="6785836" y="3801150"/>
            <a:ext cx="228479" cy="228479"/>
          </a:xfrm>
          <a:prstGeom prst="rect">
            <a:avLst/>
          </a:prstGeom>
          <a:ln>
            <a:headEnd type="none"/>
            <a:tailEnd type="none"/>
          </a:ln>
        </p:spPr>
      </p:pic>
      <p:pic>
        <p:nvPicPr>
          <p:cNvPr id="99" name="StarC6" hidden="1"/>
          <p:cNvPicPr>
            <a:picLocks noChangeAspect="1"/>
          </p:cNvPicPr>
          <p:nvPr/>
        </p:nvPicPr>
        <p:blipFill>
          <a:blip r:embed="rId64">
            <a:lum/>
            <a:extLst>
              <a:ext uri="{28A0092B-C50C-407E-A947-70E740481C1C}">
                <a14:useLocalDpi xmlns:a14="http://schemas.microsoft.com/office/drawing/2016/SVG/main" val="0"/>
              </a:ext>
              <a:ext uri="{96DAC541-7B7A-43D3-8B79-37D633B846F1}">
                <asvg:svgBlip xmlns:asvg="http://schemas.microsoft.com/office/drawing/2016/SVG/main" r:embed="rId65"/>
              </a:ext>
            </a:extLst>
          </a:blip>
          <a:srcRect/>
          <a:stretch>
            <a:fillRect/>
          </a:stretch>
        </p:blipFill>
        <p:spPr>
          <a:xfrm>
            <a:off x="7326261" y="3801150"/>
            <a:ext cx="228479" cy="228479"/>
          </a:xfrm>
          <a:prstGeom prst="rect">
            <a:avLst/>
          </a:prstGeom>
          <a:ln>
            <a:headEnd type="none"/>
            <a:tailEnd type="none"/>
          </a:ln>
        </p:spPr>
      </p:pic>
      <p:pic>
        <p:nvPicPr>
          <p:cNvPr id="100" name="StarD1" hidden="1"/>
          <p:cNvPicPr>
            <a:picLocks noChangeAspect="1"/>
          </p:cNvPicPr>
          <p:nvPr/>
        </p:nvPicPr>
        <p:blipFill>
          <a:blip r:embed="rId66">
            <a:lum/>
            <a:extLst>
              <a:ext uri="{28A0092B-C50C-407E-A947-70E740481C1C}">
                <a14:useLocalDpi xmlns:a14="http://schemas.microsoft.com/office/drawing/2016/SVG/main" val="0"/>
              </a:ext>
              <a:ext uri="{96DAC541-7B7A-43D3-8B79-37D633B846F1}">
                <asvg:svgBlip xmlns:asvg="http://schemas.microsoft.com/office/drawing/2016/SVG/main" r:embed="rId67"/>
              </a:ext>
            </a:extLst>
          </a:blip>
          <a:srcRect/>
          <a:stretch>
            <a:fillRect/>
          </a:stretch>
        </p:blipFill>
        <p:spPr>
          <a:xfrm>
            <a:off x="4635549" y="4426850"/>
            <a:ext cx="228479" cy="228479"/>
          </a:xfrm>
          <a:prstGeom prst="rect">
            <a:avLst/>
          </a:prstGeom>
          <a:ln>
            <a:headEnd type="none"/>
            <a:tailEnd type="none"/>
          </a:ln>
        </p:spPr>
      </p:pic>
      <p:pic>
        <p:nvPicPr>
          <p:cNvPr id="101" name="StarD2" hidden="1"/>
          <p:cNvPicPr>
            <a:picLocks noChangeAspect="1"/>
          </p:cNvPicPr>
          <p:nvPr/>
        </p:nvPicPr>
        <p:blipFill>
          <a:blip r:embed="rId68">
            <a:lum/>
            <a:extLst>
              <a:ext uri="{28A0092B-C50C-407E-A947-70E740481C1C}">
                <a14:useLocalDpi xmlns:a14="http://schemas.microsoft.com/office/drawing/2016/SVG/main" val="0"/>
              </a:ext>
              <a:ext uri="{96DAC541-7B7A-43D3-8B79-37D633B846F1}">
                <asvg:svgBlip xmlns:asvg="http://schemas.microsoft.com/office/drawing/2016/SVG/main" r:embed="rId69"/>
              </a:ext>
            </a:extLst>
          </a:blip>
          <a:srcRect/>
          <a:stretch>
            <a:fillRect/>
          </a:stretch>
        </p:blipFill>
        <p:spPr>
          <a:xfrm>
            <a:off x="5173073" y="4426850"/>
            <a:ext cx="228479" cy="228479"/>
          </a:xfrm>
          <a:prstGeom prst="rect">
            <a:avLst/>
          </a:prstGeom>
          <a:ln>
            <a:headEnd type="none"/>
            <a:tailEnd type="none"/>
          </a:ln>
        </p:spPr>
      </p:pic>
      <p:pic>
        <p:nvPicPr>
          <p:cNvPr id="102" name="StarD3" hidden="1"/>
          <p:cNvPicPr>
            <a:picLocks noChangeAspect="1"/>
          </p:cNvPicPr>
          <p:nvPr/>
        </p:nvPicPr>
        <p:blipFill>
          <a:blip r:embed="rId70">
            <a:lum/>
            <a:extLst>
              <a:ext uri="{28A0092B-C50C-407E-A947-70E740481C1C}">
                <a14:useLocalDpi xmlns:a14="http://schemas.microsoft.com/office/drawing/2016/SVG/main" val="0"/>
              </a:ext>
              <a:ext uri="{96DAC541-7B7A-43D3-8B79-37D633B846F1}">
                <asvg:svgBlip xmlns:asvg="http://schemas.microsoft.com/office/drawing/2016/SVG/main" r:embed="rId71"/>
              </a:ext>
            </a:extLst>
          </a:blip>
          <a:srcRect/>
          <a:stretch>
            <a:fillRect/>
          </a:stretch>
        </p:blipFill>
        <p:spPr>
          <a:xfrm>
            <a:off x="5713498" y="4426850"/>
            <a:ext cx="228479" cy="228479"/>
          </a:xfrm>
          <a:prstGeom prst="rect">
            <a:avLst/>
          </a:prstGeom>
          <a:ln>
            <a:headEnd type="none"/>
            <a:tailEnd type="none"/>
          </a:ln>
        </p:spPr>
      </p:pic>
      <p:pic>
        <p:nvPicPr>
          <p:cNvPr id="103" name="StarD4" hidden="1"/>
          <p:cNvPicPr>
            <a:picLocks noChangeAspect="1"/>
          </p:cNvPicPr>
          <p:nvPr/>
        </p:nvPicPr>
        <p:blipFill>
          <a:blip r:embed="rId72">
            <a:lum/>
            <a:extLst>
              <a:ext uri="{28A0092B-C50C-407E-A947-70E740481C1C}">
                <a14:useLocalDpi xmlns:a14="http://schemas.microsoft.com/office/drawing/2016/SVG/main" val="0"/>
              </a:ext>
              <a:ext uri="{96DAC541-7B7A-43D3-8B79-37D633B846F1}">
                <asvg:svgBlip xmlns:asvg="http://schemas.microsoft.com/office/drawing/2016/SVG/main" r:embed="rId73"/>
              </a:ext>
            </a:extLst>
          </a:blip>
          <a:srcRect/>
          <a:stretch>
            <a:fillRect/>
          </a:stretch>
        </p:blipFill>
        <p:spPr>
          <a:xfrm>
            <a:off x="6248312" y="4426850"/>
            <a:ext cx="228479" cy="228479"/>
          </a:xfrm>
          <a:prstGeom prst="rect">
            <a:avLst/>
          </a:prstGeom>
          <a:ln>
            <a:headEnd type="none"/>
            <a:tailEnd type="none"/>
          </a:ln>
        </p:spPr>
      </p:pic>
      <p:pic>
        <p:nvPicPr>
          <p:cNvPr id="104" name="StarD5" hidden="1"/>
          <p:cNvPicPr>
            <a:picLocks noChangeAspect="1"/>
          </p:cNvPicPr>
          <p:nvPr/>
        </p:nvPicPr>
        <p:blipFill>
          <a:blip r:embed="rId74">
            <a:lum/>
            <a:extLst>
              <a:ext uri="{28A0092B-C50C-407E-A947-70E740481C1C}">
                <a14:useLocalDpi xmlns:a14="http://schemas.microsoft.com/office/drawing/2016/SVG/main" val="0"/>
              </a:ext>
              <a:ext uri="{96DAC541-7B7A-43D3-8B79-37D633B846F1}">
                <asvg:svgBlip xmlns:asvg="http://schemas.microsoft.com/office/drawing/2016/SVG/main" r:embed="rId75"/>
              </a:ext>
            </a:extLst>
          </a:blip>
          <a:srcRect/>
          <a:stretch>
            <a:fillRect/>
          </a:stretch>
        </p:blipFill>
        <p:spPr>
          <a:xfrm>
            <a:off x="6785836" y="4426850"/>
            <a:ext cx="228479" cy="228479"/>
          </a:xfrm>
          <a:prstGeom prst="rect">
            <a:avLst/>
          </a:prstGeom>
          <a:ln>
            <a:headEnd type="none"/>
            <a:tailEnd type="none"/>
          </a:ln>
        </p:spPr>
      </p:pic>
      <p:pic>
        <p:nvPicPr>
          <p:cNvPr id="105" name="StarD6" hidden="1"/>
          <p:cNvPicPr>
            <a:picLocks noChangeAspect="1"/>
          </p:cNvPicPr>
          <p:nvPr/>
        </p:nvPicPr>
        <p:blipFill>
          <a:blip r:embed="rId76">
            <a:lum/>
            <a:extLst>
              <a:ext uri="{28A0092B-C50C-407E-A947-70E740481C1C}">
                <a14:useLocalDpi xmlns:a14="http://schemas.microsoft.com/office/drawing/2016/SVG/main" val="0"/>
              </a:ext>
              <a:ext uri="{96DAC541-7B7A-43D3-8B79-37D633B846F1}">
                <asvg:svgBlip xmlns:asvg="http://schemas.microsoft.com/office/drawing/2016/SVG/main" r:embed="rId77"/>
              </a:ext>
            </a:extLst>
          </a:blip>
          <a:srcRect/>
          <a:stretch>
            <a:fillRect/>
          </a:stretch>
        </p:blipFill>
        <p:spPr>
          <a:xfrm>
            <a:off x="7326261" y="4426850"/>
            <a:ext cx="228479" cy="228479"/>
          </a:xfrm>
          <a:prstGeom prst="rect">
            <a:avLst/>
          </a:prstGeom>
          <a:ln>
            <a:headEnd type="none"/>
            <a:tailEnd type="none"/>
          </a:ln>
        </p:spPr>
      </p:pic>
      <p:pic>
        <p:nvPicPr>
          <p:cNvPr id="106" name="StarE1" hidden="1"/>
          <p:cNvPicPr>
            <a:picLocks noChangeAspect="1"/>
          </p:cNvPicPr>
          <p:nvPr/>
        </p:nvPicPr>
        <p:blipFill>
          <a:blip r:embed="rId78">
            <a:lum/>
            <a:extLst>
              <a:ext uri="{28A0092B-C50C-407E-A947-70E740481C1C}">
                <a14:useLocalDpi xmlns:a14="http://schemas.microsoft.com/office/drawing/2016/SVG/main" val="0"/>
              </a:ext>
              <a:ext uri="{96DAC541-7B7A-43D3-8B79-37D633B846F1}">
                <asvg:svgBlip xmlns:asvg="http://schemas.microsoft.com/office/drawing/2016/SVG/main" r:embed="rId79"/>
              </a:ext>
            </a:extLst>
          </a:blip>
          <a:srcRect/>
          <a:stretch>
            <a:fillRect/>
          </a:stretch>
        </p:blipFill>
        <p:spPr>
          <a:xfrm>
            <a:off x="4635549" y="5055382"/>
            <a:ext cx="228479" cy="228479"/>
          </a:xfrm>
          <a:prstGeom prst="rect">
            <a:avLst/>
          </a:prstGeom>
          <a:ln>
            <a:headEnd type="none"/>
            <a:tailEnd type="none"/>
          </a:ln>
        </p:spPr>
      </p:pic>
      <p:pic>
        <p:nvPicPr>
          <p:cNvPr id="107" name="StarE2" hidden="1"/>
          <p:cNvPicPr>
            <a:picLocks noChangeAspect="1"/>
          </p:cNvPicPr>
          <p:nvPr/>
        </p:nvPicPr>
        <p:blipFill>
          <a:blip r:embed="rId80">
            <a:lum/>
            <a:extLst>
              <a:ext uri="{28A0092B-C50C-407E-A947-70E740481C1C}">
                <a14:useLocalDpi xmlns:a14="http://schemas.microsoft.com/office/drawing/2016/SVG/main" val="0"/>
              </a:ext>
              <a:ext uri="{96DAC541-7B7A-43D3-8B79-37D633B846F1}">
                <asvg:svgBlip xmlns:asvg="http://schemas.microsoft.com/office/drawing/2016/SVG/main" r:embed="rId81"/>
              </a:ext>
            </a:extLst>
          </a:blip>
          <a:srcRect/>
          <a:stretch>
            <a:fillRect/>
          </a:stretch>
        </p:blipFill>
        <p:spPr>
          <a:xfrm>
            <a:off x="5173073" y="5055382"/>
            <a:ext cx="228479" cy="228479"/>
          </a:xfrm>
          <a:prstGeom prst="rect">
            <a:avLst/>
          </a:prstGeom>
          <a:ln>
            <a:headEnd type="none"/>
            <a:tailEnd type="none"/>
          </a:ln>
        </p:spPr>
      </p:pic>
      <p:pic>
        <p:nvPicPr>
          <p:cNvPr id="108" name="StarE3" hidden="1"/>
          <p:cNvPicPr>
            <a:picLocks noChangeAspect="1"/>
          </p:cNvPicPr>
          <p:nvPr/>
        </p:nvPicPr>
        <p:blipFill>
          <a:blip r:embed="rId82">
            <a:lum/>
            <a:extLst>
              <a:ext uri="{28A0092B-C50C-407E-A947-70E740481C1C}">
                <a14:useLocalDpi xmlns:a14="http://schemas.microsoft.com/office/drawing/2016/SVG/main" val="0"/>
              </a:ext>
              <a:ext uri="{96DAC541-7B7A-43D3-8B79-37D633B846F1}">
                <asvg:svgBlip xmlns:asvg="http://schemas.microsoft.com/office/drawing/2016/SVG/main" r:embed="rId83"/>
              </a:ext>
            </a:extLst>
          </a:blip>
          <a:srcRect/>
          <a:stretch>
            <a:fillRect/>
          </a:stretch>
        </p:blipFill>
        <p:spPr>
          <a:xfrm>
            <a:off x="5713498" y="5055382"/>
            <a:ext cx="228479" cy="228479"/>
          </a:xfrm>
          <a:prstGeom prst="rect">
            <a:avLst/>
          </a:prstGeom>
          <a:ln>
            <a:headEnd type="none"/>
            <a:tailEnd type="none"/>
          </a:ln>
        </p:spPr>
      </p:pic>
      <p:pic>
        <p:nvPicPr>
          <p:cNvPr id="109" name="StarE4" hidden="1"/>
          <p:cNvPicPr>
            <a:picLocks noChangeAspect="1"/>
          </p:cNvPicPr>
          <p:nvPr/>
        </p:nvPicPr>
        <p:blipFill>
          <a:blip r:embed="rId84">
            <a:lum/>
            <a:extLst>
              <a:ext uri="{28A0092B-C50C-407E-A947-70E740481C1C}">
                <a14:useLocalDpi xmlns:a14="http://schemas.microsoft.com/office/drawing/2016/SVG/main" val="0"/>
              </a:ext>
              <a:ext uri="{96DAC541-7B7A-43D3-8B79-37D633B846F1}">
                <asvg:svgBlip xmlns:asvg="http://schemas.microsoft.com/office/drawing/2016/SVG/main" r:embed="rId85"/>
              </a:ext>
            </a:extLst>
          </a:blip>
          <a:srcRect/>
          <a:stretch>
            <a:fillRect/>
          </a:stretch>
        </p:blipFill>
        <p:spPr>
          <a:xfrm>
            <a:off x="6248312" y="5055382"/>
            <a:ext cx="228479" cy="228479"/>
          </a:xfrm>
          <a:prstGeom prst="rect">
            <a:avLst/>
          </a:prstGeom>
          <a:ln>
            <a:headEnd type="none"/>
            <a:tailEnd type="none"/>
          </a:ln>
        </p:spPr>
      </p:pic>
      <p:pic>
        <p:nvPicPr>
          <p:cNvPr id="110" name="StarE5" hidden="1"/>
          <p:cNvPicPr>
            <a:picLocks noChangeAspect="1"/>
          </p:cNvPicPr>
          <p:nvPr/>
        </p:nvPicPr>
        <p:blipFill>
          <a:blip r:embed="rId86">
            <a:lum/>
            <a:extLst>
              <a:ext uri="{28A0092B-C50C-407E-A947-70E740481C1C}">
                <a14:useLocalDpi xmlns:a14="http://schemas.microsoft.com/office/drawing/2016/SVG/main" val="0"/>
              </a:ext>
              <a:ext uri="{96DAC541-7B7A-43D3-8B79-37D633B846F1}">
                <asvg:svgBlip xmlns:asvg="http://schemas.microsoft.com/office/drawing/2016/SVG/main" r:embed="rId87"/>
              </a:ext>
            </a:extLst>
          </a:blip>
          <a:srcRect/>
          <a:stretch>
            <a:fillRect/>
          </a:stretch>
        </p:blipFill>
        <p:spPr>
          <a:xfrm>
            <a:off x="6785836" y="5055382"/>
            <a:ext cx="228479" cy="228479"/>
          </a:xfrm>
          <a:prstGeom prst="rect">
            <a:avLst/>
          </a:prstGeom>
          <a:ln>
            <a:headEnd type="none"/>
            <a:tailEnd type="none"/>
          </a:ln>
        </p:spPr>
      </p:pic>
      <p:pic>
        <p:nvPicPr>
          <p:cNvPr id="111" name="StarE6" hidden="1"/>
          <p:cNvPicPr>
            <a:picLocks noChangeAspect="1"/>
          </p:cNvPicPr>
          <p:nvPr/>
        </p:nvPicPr>
        <p:blipFill>
          <a:blip r:embed="rId88">
            <a:lum/>
            <a:extLst>
              <a:ext uri="{28A0092B-C50C-407E-A947-70E740481C1C}">
                <a14:useLocalDpi xmlns:a14="http://schemas.microsoft.com/office/drawing/2016/SVG/main" val="0"/>
              </a:ext>
              <a:ext uri="{96DAC541-7B7A-43D3-8B79-37D633B846F1}">
                <asvg:svgBlip xmlns:asvg="http://schemas.microsoft.com/office/drawing/2016/SVG/main" r:embed="rId89"/>
              </a:ext>
            </a:extLst>
          </a:blip>
          <a:srcRect/>
          <a:stretch>
            <a:fillRect/>
          </a:stretch>
        </p:blipFill>
        <p:spPr>
          <a:xfrm>
            <a:off x="7326261" y="5055382"/>
            <a:ext cx="228479" cy="228479"/>
          </a:xfrm>
          <a:prstGeom prst="rect">
            <a:avLst/>
          </a:prstGeom>
          <a:ln>
            <a:headEnd type="none"/>
            <a:tailEnd type="none"/>
          </a:ln>
        </p:spPr>
      </p:pic>
      <p:cxnSp>
        <p:nvCxnSpPr>
          <p:cNvPr id="128" name="Straight Connector 127"/>
          <p:cNvCxnSpPr/>
          <p:nvPr/>
        </p:nvCxnSpPr>
        <p:spPr>
          <a:xfrm>
            <a:off x="8477607" y="3920995"/>
            <a:ext cx="2147553" cy="0"/>
          </a:xfrm>
          <a:prstGeom prst="line">
            <a:avLst/>
          </a:prstGeom>
          <a:ln>
            <a:solidFill>
              <a:schemeClr val="bg2">
                <a:lumMod val="90000"/>
              </a:schemeClr>
            </a:solidFill>
            <a:headEnd type="none"/>
            <a:tailEnd type="non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31" name="AchievableAWT"/>
          <p:cNvSpPr txBox="1">
            <a:spLocks noChangeArrowheads="1"/>
          </p:cNvSpPr>
          <p:nvPr/>
        </p:nvSpPr>
        <p:spPr>
          <a:xfrm>
            <a:off x="8477607" y="4176606"/>
            <a:ext cx="2147553" cy="276999"/>
          </a:xfrm>
          <a:prstGeom prst="rect">
            <a:avLst/>
          </a:prstGeom>
          <a:noFill/>
          <a:ln>
            <a:headEnd type="none"/>
            <a:tailEnd type="none"/>
          </a:ln>
        </p:spPr>
        <p:txBody>
          <a:bodyPr wrap="square">
            <a:spAutoFit/>
          </a:bodyPr>
          <a:lstStyle/>
          <a:p>
            <a:pPr marL="0" indent="0" rtl="0" algn="ct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GB" sz="1200" b="1" i="0" u="none" strike="noStrike" cap="none" spc="0" kern="120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ontserrat"/>
                <a:ea typeface="+mn-ea"/>
                <a:cs typeface="+mn-cs"/>
              </a:rPr>
              <a:t>£7500</a:t>
            </a:r>
          </a:p>
        </p:txBody>
      </p:sp>
      <p:sp>
        <p:nvSpPr>
          <p:cNvPr id="132" name="Header111"/>
          <p:cNvSpPr txBox="1">
            <a:spLocks noChangeArrowheads="1"/>
          </p:cNvSpPr>
          <p:nvPr/>
        </p:nvSpPr>
        <p:spPr>
          <a:xfrm>
            <a:off x="8477607" y="3256182"/>
            <a:ext cx="2147554" cy="548099"/>
          </a:xfrm>
          <a:prstGeom prst="rect">
            <a:avLst/>
          </a:prstGeom>
          <a:noFill/>
          <a:ln>
            <a:headEnd type="none"/>
            <a:tailEnd type="none"/>
          </a:ln>
        </p:spPr>
        <p:txBody>
          <a:bodyPr wrap="square">
            <a:spAutoFit/>
          </a:bodyPr>
          <a:lstStyle/>
          <a:p>
            <a:pPr marL="0" indent="0" rtl="0" algn="ctr" defTabSz="91440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GB" sz="1050" b="0" i="0" u="none" strike="noStrike" cap="none" spc="0" kern="120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ontserrat"/>
                <a:ea typeface="+mn-ea"/>
                <a:cs typeface="+mn-cs"/>
              </a:rPr>
              <a:t>Achievable Average Weekly Takings</a:t>
            </a:r>
          </a:p>
        </p:txBody>
      </p:sp>
      <p:grpSp>
        <p:nvGrpSpPr>
          <p:cNvPr id="152" name="Group 151"/>
          <p:cNvGrpSpPr>
            <a:grpSpLocks/>
          </p:cNvGrpSpPr>
          <p:nvPr/>
        </p:nvGrpSpPr>
        <p:grpSpPr>
          <a:xfrm>
            <a:off x="694148" y="6011710"/>
            <a:ext cx="10798129" cy="439608"/>
            <a:chOff x="837023" y="6011710"/>
            <a:chExt cx="10798129" cy="439608"/>
          </a:xfrm>
          <a:ln>
            <a:headEnd type="none"/>
            <a:tailEnd type="none"/>
          </a:ln>
        </p:grpSpPr>
        <p:sp>
          <p:nvSpPr>
            <p:cNvPr id="137" name="TextBox 136"/>
            <p:cNvSpPr txBox="1">
              <a:spLocks noChangeArrowheads="1"/>
            </p:cNvSpPr>
            <p:nvPr/>
          </p:nvSpPr>
          <p:spPr>
            <a:xfrm>
              <a:off x="837023" y="6011710"/>
              <a:ext cx="10798129" cy="439608"/>
            </a:xfrm>
            <a:prstGeom prst="rect">
              <a:avLst/>
            </a:prstGeom>
            <a:noFill/>
            <a:ln>
              <a:headEnd type="none"/>
              <a:tailEnd type="none"/>
            </a:ln>
          </p:spPr>
          <p:txBody>
            <a:bodyPr wrap="square">
              <a:spAutoFit/>
            </a:bodyPr>
            <a:lstStyle/>
            <a:p>
              <a:pPr marL="0" indent="0" rtl="0" algn="ctr" defTabSz="914400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lang="en-GB" sz="800" b="0" i="0" u="none" strike="noStrike" cap="none" spc="0" kern="1200" dirty="0">
                  <a:ln>
                    <a:noFill/>
                  </a:ln>
                  <a:solidFill>
                    <a:srgbClr val="000000">
                      <a:lumMod val="65000"/>
                      <a:lumOff val="35000"/>
                    </a:srgbClr>
                  </a:solidFill>
                  <a:effectLst/>
                  <a:uLnTx/>
                  <a:uFillTx/>
                  <a:latin typeface="Montserrat"/>
                  <a:ea typeface="+mn-ea"/>
                  <a:cs typeface="+mn-cs"/>
                </a:rPr>
                <a:t>A    Food-Led High Affluence          B    Food-Led Mid Affluence          C    Wet-Led Mid/High Affluence          D    Wet-Led Low Affluence          E    Food-Led Low Affluence  </a:t>
              </a:r>
              <a:endParaRPr lang="en-GB" sz="800" dirty="0">
                <a:solidFill>
                  <a:srgbClr val="000000">
                    <a:lumMod val="65000"/>
                    <a:lumOff val="35000"/>
                  </a:srgbClr>
                </a:solidFill>
                <a:latin typeface="Montserrat"/>
              </a:endParaRPr>
            </a:p>
            <a:p>
              <a:pPr marL="0" indent="0" rtl="0" algn="ctr" defTabSz="914400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lang="en-GB" sz="800" b="0" i="0" u="none" strike="noStrike" cap="none" spc="0" kern="1200" dirty="0">
                  <a:ln>
                    <a:noFill/>
                  </a:ln>
                  <a:solidFill>
                    <a:srgbClr val="000000">
                      <a:lumMod val="65000"/>
                      <a:lumOff val="35000"/>
                    </a:srgbClr>
                  </a:solidFill>
                  <a:effectLst/>
                  <a:uLnTx/>
                  <a:uFillTx/>
                  <a:latin typeface="Montserrat"/>
                  <a:ea typeface="+mn-ea"/>
                  <a:cs typeface="+mn-cs"/>
                </a:rPr>
                <a:t>          AWT        2    Local Regulars          3    Local Passing Trade          4    Destination Wet-Led          5    Destination Food-Led          6    Destination Very Food-Led</a:t>
              </a:r>
            </a:p>
          </p:txBody>
        </p:sp>
        <p:sp>
          <p:nvSpPr>
            <p:cNvPr id="138" name="Rectangle 137"/>
            <p:cNvSpPr>
              <a:spLocks/>
            </p:cNvSpPr>
            <p:nvPr/>
          </p:nvSpPr>
          <p:spPr>
            <a:xfrm>
              <a:off x="2004286" y="6088105"/>
              <a:ext cx="140680" cy="140678"/>
            </a:xfrm>
            <a:prstGeom prst="rect">
              <a:avLst/>
            </a:prstGeom>
            <a:solidFill>
              <a:srgbClr val="B29C85"/>
            </a:solidFill>
            <a:ln>
              <a:noFill/>
              <a:headEnd type="none"/>
              <a:tailEnd type="none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 wrap="square"/>
            <a:lstStyle/>
            <a:p>
              <a:pPr marL="0" indent="0" rtl="0" algn="ctr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lang="en-GB" sz="800" b="0" i="0" u="none" strike="noStrike" cap="none" spc="0" kern="120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Montserrat"/>
                  <a:ea typeface="+mn-ea"/>
                  <a:cs typeface="+mn-cs"/>
                </a:rPr>
                <a:t>A</a:t>
              </a:r>
            </a:p>
          </p:txBody>
        </p:sp>
        <p:sp>
          <p:nvSpPr>
            <p:cNvPr id="139" name="Rectangle 138"/>
            <p:cNvSpPr>
              <a:spLocks/>
            </p:cNvSpPr>
            <p:nvPr/>
          </p:nvSpPr>
          <p:spPr>
            <a:xfrm>
              <a:off x="3735454" y="6088105"/>
              <a:ext cx="140680" cy="140678"/>
            </a:xfrm>
            <a:prstGeom prst="rect">
              <a:avLst/>
            </a:prstGeom>
            <a:solidFill>
              <a:srgbClr val="B29C85"/>
            </a:solidFill>
            <a:ln>
              <a:noFill/>
              <a:headEnd type="none"/>
              <a:tailEnd type="none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 wrap="square"/>
            <a:lstStyle/>
            <a:p>
              <a:pPr marL="0" indent="0" rtl="0" algn="ctr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lang="en-GB" sz="800" b="0" i="0" u="none" strike="noStrike" cap="none" spc="0" kern="120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Montserrat"/>
                  <a:ea typeface="+mn-ea"/>
                  <a:cs typeface="+mn-cs"/>
                </a:rPr>
                <a:t>B</a:t>
              </a:r>
            </a:p>
          </p:txBody>
        </p:sp>
        <p:sp>
          <p:nvSpPr>
            <p:cNvPr id="140" name="Rectangle 139"/>
            <p:cNvSpPr>
              <a:spLocks/>
            </p:cNvSpPr>
            <p:nvPr/>
          </p:nvSpPr>
          <p:spPr>
            <a:xfrm>
              <a:off x="5409477" y="6088105"/>
              <a:ext cx="140680" cy="140678"/>
            </a:xfrm>
            <a:prstGeom prst="rect">
              <a:avLst/>
            </a:prstGeom>
            <a:solidFill>
              <a:srgbClr val="B29C85"/>
            </a:solidFill>
            <a:ln>
              <a:noFill/>
              <a:headEnd type="none"/>
              <a:tailEnd type="none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 wrap="square"/>
            <a:lstStyle/>
            <a:p>
              <a:pPr marL="0" indent="0" rtl="0" algn="ctr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lang="en-GB" sz="800" b="0" i="0" u="none" strike="noStrike" cap="none" spc="0" kern="120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Montserrat"/>
                  <a:ea typeface="+mn-ea"/>
                  <a:cs typeface="+mn-cs"/>
                </a:rPr>
                <a:t>C</a:t>
              </a:r>
            </a:p>
          </p:txBody>
        </p:sp>
        <p:sp>
          <p:nvSpPr>
            <p:cNvPr id="141" name="Rectangle 140"/>
            <p:cNvSpPr>
              <a:spLocks/>
            </p:cNvSpPr>
            <p:nvPr/>
          </p:nvSpPr>
          <p:spPr>
            <a:xfrm>
              <a:off x="2316365" y="6269677"/>
              <a:ext cx="140680" cy="140678"/>
            </a:xfrm>
            <a:prstGeom prst="rect">
              <a:avLst/>
            </a:prstGeom>
            <a:solidFill>
              <a:srgbClr val="7F7F7F"/>
            </a:solidFill>
            <a:ln>
              <a:noFill/>
              <a:headEnd type="none"/>
              <a:tailEnd type="none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 wrap="square"/>
            <a:lstStyle/>
            <a:p>
              <a:pPr marL="0" indent="0" rtl="0" algn="ctr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lang="en-GB" sz="800" b="0" i="0" u="none" strike="noStrike" cap="none" spc="0" kern="120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Montserrat"/>
                  <a:ea typeface="+mn-ea"/>
                  <a:cs typeface="+mn-cs"/>
                </a:rPr>
                <a:t>1</a:t>
              </a:r>
            </a:p>
          </p:txBody>
        </p:sp>
        <p:sp>
          <p:nvSpPr>
            <p:cNvPr id="142" name="Rectangle 141"/>
            <p:cNvSpPr>
              <a:spLocks/>
            </p:cNvSpPr>
            <p:nvPr/>
          </p:nvSpPr>
          <p:spPr>
            <a:xfrm>
              <a:off x="2931917" y="6270806"/>
              <a:ext cx="140680" cy="140678"/>
            </a:xfrm>
            <a:prstGeom prst="rect">
              <a:avLst/>
            </a:prstGeom>
            <a:solidFill>
              <a:srgbClr val="007071"/>
            </a:solidFill>
            <a:ln>
              <a:noFill/>
              <a:headEnd type="none"/>
              <a:tailEnd type="none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 wrap="square"/>
            <a:lstStyle/>
            <a:p>
              <a:pPr marL="0" indent="0" rtl="0" algn="ctr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lang="en-GB" sz="800" b="0" i="0" u="none" strike="noStrike" cap="none" spc="0" kern="120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Montserrat"/>
                  <a:ea typeface="+mn-ea"/>
                  <a:cs typeface="+mn-cs"/>
                </a:rPr>
                <a:t>2</a:t>
              </a:r>
            </a:p>
          </p:txBody>
        </p:sp>
        <p:sp>
          <p:nvSpPr>
            <p:cNvPr id="143" name="Rectangle 142"/>
            <p:cNvSpPr>
              <a:spLocks/>
            </p:cNvSpPr>
            <p:nvPr/>
          </p:nvSpPr>
          <p:spPr>
            <a:xfrm>
              <a:off x="4112424" y="6269678"/>
              <a:ext cx="140680" cy="140678"/>
            </a:xfrm>
            <a:prstGeom prst="rect">
              <a:avLst/>
            </a:prstGeom>
            <a:solidFill>
              <a:srgbClr val="007071"/>
            </a:solidFill>
            <a:ln>
              <a:noFill/>
              <a:headEnd type="none"/>
              <a:tailEnd type="none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 wrap="square"/>
            <a:lstStyle/>
            <a:p>
              <a:pPr marL="0" indent="0" rtl="0" algn="ctr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lang="en-GB" sz="800" b="0" i="0" u="none" strike="noStrike" cap="none" spc="0" kern="120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Montserrat"/>
                  <a:ea typeface="+mn-ea"/>
                  <a:cs typeface="+mn-cs"/>
                </a:rPr>
                <a:t>3</a:t>
              </a:r>
            </a:p>
          </p:txBody>
        </p:sp>
        <p:sp>
          <p:nvSpPr>
            <p:cNvPr id="144" name="Rectangle 143"/>
            <p:cNvSpPr>
              <a:spLocks/>
            </p:cNvSpPr>
            <p:nvPr/>
          </p:nvSpPr>
          <p:spPr>
            <a:xfrm>
              <a:off x="5562608" y="6270806"/>
              <a:ext cx="140680" cy="140678"/>
            </a:xfrm>
            <a:prstGeom prst="rect">
              <a:avLst/>
            </a:prstGeom>
            <a:solidFill>
              <a:srgbClr val="007071"/>
            </a:solidFill>
            <a:ln>
              <a:noFill/>
              <a:headEnd type="none"/>
              <a:tailEnd type="none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 wrap="square"/>
            <a:lstStyle/>
            <a:p>
              <a:pPr marL="0" indent="0" rtl="0" algn="ctr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lang="en-GB" sz="800" b="0" i="0" u="none" strike="noStrike" cap="none" spc="0" kern="120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Montserrat"/>
                  <a:ea typeface="+mn-ea"/>
                  <a:cs typeface="+mn-cs"/>
                </a:rPr>
                <a:t>4</a:t>
              </a:r>
            </a:p>
          </p:txBody>
        </p:sp>
        <p:sp>
          <p:nvSpPr>
            <p:cNvPr id="145" name="Rectangle 144"/>
            <p:cNvSpPr>
              <a:spLocks/>
            </p:cNvSpPr>
            <p:nvPr/>
          </p:nvSpPr>
          <p:spPr>
            <a:xfrm>
              <a:off x="7063636" y="6270858"/>
              <a:ext cx="140680" cy="140678"/>
            </a:xfrm>
            <a:prstGeom prst="rect">
              <a:avLst/>
            </a:prstGeom>
            <a:solidFill>
              <a:srgbClr val="007071"/>
            </a:solidFill>
            <a:ln>
              <a:noFill/>
              <a:headEnd type="none"/>
              <a:tailEnd type="none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 wrap="square"/>
            <a:lstStyle/>
            <a:p>
              <a:pPr marL="0" indent="0" rtl="0" algn="ctr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lang="en-GB" sz="800" b="0" i="0" u="none" strike="noStrike" cap="none" spc="0" kern="120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Montserrat"/>
                  <a:ea typeface="+mn-ea"/>
                  <a:cs typeface="+mn-cs"/>
                </a:rPr>
                <a:t>5</a:t>
              </a:r>
            </a:p>
          </p:txBody>
        </p:sp>
        <p:sp>
          <p:nvSpPr>
            <p:cNvPr id="146" name="Rectangle 145"/>
            <p:cNvSpPr>
              <a:spLocks/>
            </p:cNvSpPr>
            <p:nvPr/>
          </p:nvSpPr>
          <p:spPr>
            <a:xfrm>
              <a:off x="8609060" y="6270858"/>
              <a:ext cx="140680" cy="140678"/>
            </a:xfrm>
            <a:prstGeom prst="rect">
              <a:avLst/>
            </a:prstGeom>
            <a:solidFill>
              <a:srgbClr val="007071"/>
            </a:solidFill>
            <a:ln>
              <a:noFill/>
              <a:headEnd type="none"/>
              <a:tailEnd type="none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 wrap="square"/>
            <a:lstStyle/>
            <a:p>
              <a:pPr marL="0" indent="0" rtl="0" algn="ctr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lang="en-GB" sz="800" b="0" i="0" u="none" strike="noStrike" cap="none" spc="0" kern="120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Montserrat"/>
                  <a:ea typeface="+mn-ea"/>
                  <a:cs typeface="+mn-cs"/>
                </a:rPr>
                <a:t>6</a:t>
              </a:r>
            </a:p>
          </p:txBody>
        </p:sp>
        <p:sp>
          <p:nvSpPr>
            <p:cNvPr id="147" name="Rectangle 146"/>
            <p:cNvSpPr>
              <a:spLocks/>
            </p:cNvSpPr>
            <p:nvPr/>
          </p:nvSpPr>
          <p:spPr>
            <a:xfrm>
              <a:off x="7326388" y="6089292"/>
              <a:ext cx="140680" cy="140678"/>
            </a:xfrm>
            <a:prstGeom prst="rect">
              <a:avLst/>
            </a:prstGeom>
            <a:solidFill>
              <a:srgbClr val="B29C85"/>
            </a:solidFill>
            <a:ln>
              <a:noFill/>
              <a:headEnd type="none"/>
              <a:tailEnd type="none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 wrap="square"/>
            <a:lstStyle/>
            <a:p>
              <a:pPr marL="0" indent="0" rtl="0" algn="ctr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lang="en-GB" sz="800" b="0" i="0" u="none" strike="noStrike" cap="none" spc="0" kern="120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Montserrat"/>
                  <a:ea typeface="+mn-ea"/>
                  <a:cs typeface="+mn-cs"/>
                </a:rPr>
                <a:t>D</a:t>
              </a:r>
            </a:p>
          </p:txBody>
        </p:sp>
        <p:sp>
          <p:nvSpPr>
            <p:cNvPr id="148" name="Rectangle 147"/>
            <p:cNvSpPr>
              <a:spLocks/>
            </p:cNvSpPr>
            <p:nvPr/>
          </p:nvSpPr>
          <p:spPr>
            <a:xfrm>
              <a:off x="8980073" y="6088105"/>
              <a:ext cx="140680" cy="140678"/>
            </a:xfrm>
            <a:prstGeom prst="rect">
              <a:avLst/>
            </a:prstGeom>
            <a:solidFill>
              <a:srgbClr val="B29C85"/>
            </a:solidFill>
            <a:ln>
              <a:noFill/>
              <a:headEnd type="none"/>
              <a:tailEnd type="none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 wrap="square"/>
            <a:lstStyle/>
            <a:p>
              <a:pPr marL="0" indent="0" rtl="0" algn="ctr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lang="en-GB" sz="800" b="0" i="0" u="none" strike="noStrike" cap="none" spc="0" kern="120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Montserrat"/>
                  <a:ea typeface="+mn-ea"/>
                  <a:cs typeface="+mn-cs"/>
                </a:rPr>
                <a:t>E</a:t>
              </a:r>
            </a:p>
          </p:txBody>
        </p:sp>
      </p:grp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Graphic 28"/>
          <p:cNvPicPr>
            <a:picLocks noChangeAspect="1"/>
          </p:cNvPicPr>
          <p:nvPr/>
        </p:nvPicPr>
        <p:blipFill>
          <a:blip r:embed="rId4">
            <a:lum/>
            <a:extLst>
              <a:ext uri="{28A0092B-C50C-407E-A947-70E740481C1C}">
                <a14:useLocalDpi xmlns:a14="http://schemas.microsoft.com/office/drawing/2016/SVG/main" val="0"/>
              </a:ext>
              <a:ext uri="{96DAC541-7B7A-43D3-8B79-37D633B846F1}">
                <asvg:svgBlip xmlns:asvg="http://schemas.microsoft.com/office/drawing/2016/SVG/main" r:embed="rId13"/>
              </a:ext>
            </a:extLst>
          </a:blip>
          <a:srcRect/>
          <a:stretch>
            <a:fillRect/>
          </a:stretch>
        </p:blipFill>
        <p:spPr>
          <a:xfrm>
            <a:off x="7292671" y="1614831"/>
            <a:ext cx="4483693" cy="1883452"/>
          </a:xfrm>
          <a:prstGeom prst="rect">
            <a:avLst/>
          </a:prstGeom>
          <a:ln>
            <a:headEnd type="none"/>
            <a:tailEnd type="none"/>
          </a:ln>
        </p:spPr>
      </p:pic>
      <p:graphicFrame>
        <p:nvGraphicFramePr>
          <p:cNvPr id="8" name="DisplayChart"/>
          <p:cNvGraphicFramePr/>
          <p:nvPr/>
        </p:nvGraphicFramePr>
        <p:xfrm>
          <a:off x="761872" y="1546566"/>
          <a:ext cx="10677221" cy="4910193"/>
        </p:xfrm>
        <a:graphic>
          <a:graphicData uri="http://schemas.openxmlformats.org/drawingml/2006/chart">
            <c:chart xmlns:r="http://schemas.openxmlformats.org/officeDocument/2006/relationships" xmlns:c="http://schemas.openxmlformats.org/drawingml/2006/chart" r:id="rId14"/>
          </a:graphicData>
        </a:graphic>
      </p:graphicFrame>
      <p:pic>
        <p:nvPicPr>
          <p:cNvPr id="4" name="Graphic 3"/>
          <p:cNvPicPr>
            <a:picLocks noChangeAspect="1"/>
          </p:cNvPicPr>
          <p:nvPr/>
        </p:nvPicPr>
        <p:blipFill>
          <a:blip r:embed="rId15">
            <a:lum/>
            <a:extLst>
              <a:ext uri="{28A0092B-C50C-407E-A947-70E740481C1C}">
                <a14:useLocalDpi xmlns:a14="http://schemas.microsoft.com/office/drawing/2016/SVG/main" val="0"/>
              </a:ext>
              <a:ext uri="{96DAC541-7B7A-43D3-8B79-37D633B846F1}">
                <asvg:svgBlip xmlns:asvg="http://schemas.microsoft.com/office/drawing/2016/SVG/main" r:embed="rId16"/>
              </a:ext>
            </a:extLst>
          </a:blip>
          <a:srcRect/>
          <a:stretch>
            <a:fillRect/>
          </a:stretch>
        </p:blipFill>
        <p:spPr>
          <a:xfrm>
            <a:off x="11439096" y="6204295"/>
            <a:ext cx="559459" cy="23501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9" name="Header"/>
          <p:cNvSpPr>
            <a:spLocks/>
          </p:cNvSpPr>
          <p:nvPr/>
        </p:nvSpPr>
        <p:spPr>
          <a:xfrm>
            <a:off x="-8965" y="168"/>
            <a:ext cx="12200965" cy="751270"/>
          </a:xfrm>
          <a:prstGeom prst="rect">
            <a:avLst/>
          </a:prstGeom>
          <a:solidFill>
            <a:srgbClr val="3A454F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wrap="square"/>
          <a:lstStyle/>
          <a:p>
            <a:pPr marL="0" indent="0" rtl="0" algn="ct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lang="en-GB" sz="1400" b="0" i="0" u="none" strike="noStrike" cap="none" spc="0" kern="120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Montserrat"/>
              <a:ea typeface="+mn-ea"/>
              <a:cs typeface="+mn-cs"/>
            </a:endParaRPr>
          </a:p>
        </p:txBody>
      </p:sp>
      <p:sp>
        <p:nvSpPr>
          <p:cNvPr id="20" name="Rectangle 19"/>
          <p:cNvSpPr>
            <a:spLocks/>
          </p:cNvSpPr>
          <p:nvPr/>
        </p:nvSpPr>
        <p:spPr>
          <a:xfrm>
            <a:off x="-8966" y="739934"/>
            <a:ext cx="838565" cy="497878"/>
          </a:xfrm>
          <a:prstGeom prst="rect">
            <a:avLst/>
          </a:prstGeom>
          <a:solidFill>
            <a:srgbClr val="3A454F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wrap="square"/>
          <a:lstStyle/>
          <a:p>
            <a:pPr marL="0" indent="0" rtl="0" algn="ct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lang="en-GB" sz="1800" b="0" i="0" u="none" strike="noStrike" cap="none" spc="0" kern="120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Montserrat"/>
              <a:ea typeface="+mn-ea"/>
              <a:cs typeface="+mn-cs"/>
            </a:endParaRPr>
          </a:p>
        </p:txBody>
      </p:sp>
      <p:sp>
        <p:nvSpPr>
          <p:cNvPr id="22" name="SubHeader"/>
          <p:cNvSpPr>
            <a:spLocks/>
          </p:cNvSpPr>
          <p:nvPr/>
        </p:nvSpPr>
        <p:spPr>
          <a:xfrm>
            <a:off x="488839" y="739934"/>
            <a:ext cx="2749661" cy="497878"/>
          </a:xfrm>
          <a:prstGeom prst="parallelogram">
            <a:avLst>
              <a:gd name="adj" fmla="val 54111"/>
            </a:avLst>
          </a:prstGeom>
          <a:solidFill>
            <a:srgbClr val="3A454F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anchor="t" wrap="square"/>
          <a:lstStyle/>
          <a:p>
            <a:pPr marL="0" indent="0" rtl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GB" sz="1100" b="0" i="0" u="none" strike="noStrike" cap="none" spc="0" kern="120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Montserrat"/>
                <a:ea typeface="+mn-ea"/>
                <a:cs typeface="+mn-cs"/>
              </a:rPr>
              <a:t>Site Potential 2</a:t>
            </a:r>
          </a:p>
        </p:txBody>
      </p:sp>
      <p:pic>
        <p:nvPicPr>
          <p:cNvPr id="27" name="Graphic 26"/>
          <p:cNvPicPr>
            <a:picLocks noChangeAspect="1"/>
          </p:cNvPicPr>
          <p:nvPr/>
        </p:nvPicPr>
        <p:blipFill>
          <a:blip r:embed="rId17">
            <a:lum/>
            <a:extLst>
              <a:ext uri="{28A0092B-C50C-407E-A947-70E740481C1C}">
                <a14:useLocalDpi xmlns:a14="http://schemas.microsoft.com/office/drawing/2016/SVG/main" val="0"/>
              </a:ext>
              <a:ext uri="{96DAC541-7B7A-43D3-8B79-37D633B846F1}">
                <asvg:svgBlip xmlns:asvg="http://schemas.microsoft.com/office/drawing/2016/SVG/main" r:embed="rId18"/>
              </a:ext>
            </a:extLst>
          </a:blip>
          <a:srcRect/>
          <a:stretch>
            <a:fillRect/>
          </a:stretch>
        </p:blipFill>
        <p:spPr>
          <a:xfrm>
            <a:off x="5959533" y="174526"/>
            <a:ext cx="474606" cy="304492"/>
          </a:xfrm>
          <a:prstGeom prst="rect">
            <a:avLst/>
          </a:prstGeom>
          <a:ln>
            <a:headEnd type="none"/>
            <a:tailEnd type="none"/>
          </a:ln>
        </p:spPr>
      </p:pic>
      <p:pic>
        <p:nvPicPr>
          <p:cNvPr id="2" name="Graphic 1"/>
          <p:cNvPicPr>
            <a:picLocks noChangeAspect="1"/>
          </p:cNvPicPr>
          <p:nvPr/>
        </p:nvPicPr>
        <p:blipFill>
          <a:blip r:embed="rId19">
            <a:lum/>
            <a:extLst>
              <a:ext uri="{28A0092B-C50C-407E-A947-70E740481C1C}">
                <a14:useLocalDpi xmlns:a14="http://schemas.microsoft.com/office/drawing/2016/SVG/main" val="0"/>
              </a:ext>
              <a:ext uri="{96DAC541-7B7A-43D3-8B79-37D633B846F1}">
                <asvg:svgBlip xmlns:asvg="http://schemas.microsoft.com/office/drawing/2016/SVG/main" r:embed="rId20"/>
              </a:ext>
            </a:extLst>
          </a:blip>
          <a:srcRect/>
          <a:stretch>
            <a:fillRect/>
          </a:stretch>
        </p:blipFill>
        <p:spPr>
          <a:xfrm>
            <a:off x="301615" y="751438"/>
            <a:ext cx="278402" cy="497148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0" name="ReportHeader"/>
          <p:cNvSpPr>
            <a:spLocks/>
          </p:cNvSpPr>
          <p:nvPr/>
        </p:nvSpPr>
        <p:spPr>
          <a:xfrm>
            <a:off x="3238498" y="807671"/>
            <a:ext cx="8760057" cy="365962"/>
          </a:xfrm>
          <a:prstGeom prst="rect">
            <a:avLst/>
          </a:prstGeom>
          <a:solidFill>
            <a:schemeClr val="bg1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wrap="square"/>
          <a:lstStyle/>
          <a:p>
            <a:pPr marL="0" indent="0" rtl="0" algn="ct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GB" sz="1000" b="0" i="0" u="none" strike="noStrike" cap="none" spc="0" kern="1200" dirty="0">
                <a:ln>
                  <a:noFill/>
                </a:ln>
                <a:solidFill>
                  <a:srgbClr val="E7E6E6">
                    <a:lumMod val="25000"/>
                  </a:srgbClr>
                </a:solidFill>
                <a:effectLst/>
                <a:uLnTx/>
                <a:uFillTx/>
                <a:latin typeface="Montserrat"/>
                <a:ea typeface="+mn-ea"/>
                <a:cs typeface="+mn-cs"/>
              </a:rPr>
              <a:t>Concept Recommendation</a:t>
            </a:r>
            <a:endParaRPr lang="en-GB" sz="1000" b="0" i="0" u="none" strike="noStrike" cap="none" spc="0" kern="1200" dirty="0">
              <a:ln>
                <a:noFill/>
              </a:ln>
              <a:solidFill>
                <a:srgbClr val="E7E6E6">
                  <a:lumMod val="25000"/>
                </a:srgbClr>
              </a:solidFill>
              <a:effectLst/>
              <a:uLnTx/>
              <a:uFillTx/>
              <a:latin typeface="Montserrat"/>
              <a:ea typeface="+mn-ea"/>
              <a:cs typeface="+mn-cs"/>
            </a:endParaRPr>
          </a:p>
        </p:txBody>
      </p:sp>
      <p:sp>
        <p:nvSpPr>
          <p:cNvPr id="5" name="FooterStart"/>
          <p:cNvSpPr>
            <a:spLocks/>
          </p:cNvSpPr>
          <p:nvPr/>
        </p:nvSpPr>
        <p:spPr>
          <a:xfrm>
            <a:off x="0" y="6604080"/>
            <a:ext cx="12192000" cy="254069"/>
          </a:xfrm>
          <a:prstGeom prst="parallelogram">
            <a:avLst>
              <a:gd name="adj" fmla="val 0"/>
            </a:avLst>
          </a:prstGeom>
          <a:solidFill>
            <a:srgbClr val="E7E6E6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54000" anchor="ctr" wrap="none"/>
          <a:lstStyle/>
          <a:p>
            <a:pPr marL="0" indent="0" rtl="0" algn="ct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lang="en-GB" sz="900" b="0" i="0" u="none" strike="noStrike" cap="none" spc="0" kern="120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Montserrat"/>
              <a:ea typeface="+mn-ea"/>
              <a:cs typeface="+mn-cs"/>
            </a:endParaRPr>
          </a:p>
        </p:txBody>
      </p:sp>
      <p:sp>
        <p:nvSpPr>
          <p:cNvPr id="6" name="FooterInfo3"/>
          <p:cNvSpPr>
            <a:spLocks/>
          </p:cNvSpPr>
          <p:nvPr/>
        </p:nvSpPr>
        <p:spPr>
          <a:xfrm>
            <a:off x="8185608" y="6623021"/>
            <a:ext cx="4006392" cy="231018"/>
          </a:xfrm>
          <a:prstGeom prst="parallelogram">
            <a:avLst>
              <a:gd name="adj" fmla="val 47603"/>
            </a:avLst>
          </a:prstGeom>
          <a:solidFill>
            <a:srgbClr val="E7E6E6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54000" anchor="ctr" wrap="none"/>
          <a:lstStyle/>
          <a:p>
            <a:pPr marL="0" indent="0" rtl="0" algn="ct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GB" sz="850" b="0" i="0" u="none" strike="noStrike" cap="none" spc="0" kern="120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ontserrat"/>
                <a:ea typeface="+mn-ea"/>
                <a:cs typeface="+mn-cs"/>
              </a:rPr>
              <a:t/>
            </a:r>
            <a:endParaRPr lang="en-GB" sz="850" b="0" i="0" u="none" strike="noStrike" cap="none" spc="0" kern="120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Montserrat"/>
              <a:ea typeface="+mn-ea"/>
              <a:cs typeface="+mn-cs"/>
            </a:endParaRPr>
          </a:p>
        </p:txBody>
      </p:sp>
      <p:sp>
        <p:nvSpPr>
          <p:cNvPr id="7" name="FooterInfo2"/>
          <p:cNvSpPr>
            <a:spLocks/>
          </p:cNvSpPr>
          <p:nvPr/>
        </p:nvSpPr>
        <p:spPr>
          <a:xfrm>
            <a:off x="4091236" y="6623021"/>
            <a:ext cx="4006392" cy="231018"/>
          </a:xfrm>
          <a:prstGeom prst="parallelogram">
            <a:avLst>
              <a:gd name="adj" fmla="val 47603"/>
            </a:avLst>
          </a:prstGeom>
          <a:solidFill>
            <a:srgbClr val="E7E6E6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54000" anchor="ctr" wrap="none"/>
          <a:lstStyle/>
          <a:p>
            <a:pPr marL="0" indent="0" rtl="0" algn="ct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GB" sz="850" b="0" i="0" u="none" strike="noStrike" cap="none" spc="0" kern="120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ontserrat"/>
                <a:ea typeface="+mn-ea"/>
                <a:cs typeface="+mn-cs"/>
              </a:rPr>
              <a:t/>
            </a:r>
            <a:endParaRPr lang="en-GB" sz="850" b="0" i="0" u="none" strike="noStrike" cap="none" spc="0" kern="120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Montserrat"/>
              <a:ea typeface="+mn-ea"/>
              <a:cs typeface="+mn-cs"/>
            </a:endParaRPr>
          </a:p>
        </p:txBody>
      </p:sp>
      <p:sp>
        <p:nvSpPr>
          <p:cNvPr id="14" name="FooterInfo1"/>
          <p:cNvSpPr>
            <a:spLocks/>
          </p:cNvSpPr>
          <p:nvPr/>
        </p:nvSpPr>
        <p:spPr>
          <a:xfrm>
            <a:off x="-8967" y="6619343"/>
            <a:ext cx="4015359" cy="231018"/>
          </a:xfrm>
          <a:prstGeom prst="parallelogram">
            <a:avLst>
              <a:gd name="adj" fmla="val 47603"/>
            </a:avLst>
          </a:prstGeom>
          <a:solidFill>
            <a:srgbClr val="E7E6E6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54000" anchor="ctr" wrap="none"/>
          <a:lstStyle/>
          <a:p>
            <a:pPr marL="0" indent="0" rtl="0" algn="ct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GB" sz="850" b="0" i="0" u="none" strike="noStrike" cap="none" spc="0" kern="120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ontserrat"/>
                <a:ea typeface="+mn-ea"/>
                <a:cs typeface="+mn-cs"/>
              </a:rPr>
              <a:t/>
            </a:r>
            <a:endParaRPr lang="en-GB" sz="850" b="0" i="0" u="none" strike="noStrike" cap="none" spc="0" kern="120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Montserrat"/>
              <a:ea typeface="+mn-ea"/>
              <a:cs typeface="+mn-cs"/>
            </a:endParaRPr>
          </a:p>
        </p:txBody>
      </p:sp>
      <p:pic>
        <p:nvPicPr>
          <p:cNvPr id="9" name="Graphic 8"/>
          <p:cNvPicPr>
            <a:picLocks noChangeAspect="1"/>
          </p:cNvPicPr>
          <p:nvPr/>
        </p:nvPicPr>
        <p:blipFill>
          <a:blip r:embed="rId21">
            <a:lum/>
            <a:extLst>
              <a:ext uri="{28A0092B-C50C-407E-A947-70E740481C1C}">
                <a14:useLocalDpi xmlns:a14="http://schemas.microsoft.com/office/drawing/2016/SVG/main" val="0"/>
              </a:ext>
              <a:ext uri="{96DAC541-7B7A-43D3-8B79-37D633B846F1}">
                <asvg:svgBlip xmlns:asvg="http://schemas.microsoft.com/office/drawing/2016/SVG/main" r:embed="rId22"/>
              </a:ext>
            </a:extLst>
          </a:blip>
          <a:srcRect/>
          <a:stretch>
            <a:fillRect/>
          </a:stretch>
        </p:blipFill>
        <p:spPr>
          <a:xfrm>
            <a:off x="209043" y="215718"/>
            <a:ext cx="908910" cy="353465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3" name="Rectangle 12"/>
          <p:cNvSpPr>
            <a:spLocks/>
          </p:cNvSpPr>
          <p:nvPr/>
        </p:nvSpPr>
        <p:spPr>
          <a:xfrm>
            <a:off x="216914" y="253920"/>
            <a:ext cx="783762" cy="270940"/>
          </a:xfrm>
          <a:prstGeom prst="rect">
            <a:avLst/>
          </a:prstGeom>
          <a:noFill/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wrap="square"/>
          <a:lstStyle/>
          <a:p>
            <a:pPr algn="ctr" defTabSz="914400"/>
            <a:r>
              <a:rPr lang="en-GB" sz="850" spc="20" dirty="0">
                <a:latin typeface="Montserrat"/>
              </a:rPr>
              <a:t>Site </a:t>
            </a:r>
            <a:r>
              <a:rPr lang="en-GB" sz="850" spc="20" kern="800" dirty="0">
                <a:latin typeface="Montserrat"/>
              </a:rPr>
              <a:t>Intel</a:t>
            </a:r>
          </a:p>
        </p:txBody>
      </p:sp>
      <p:pic>
        <p:nvPicPr>
          <p:cNvPr id="15" name="Graphic 14"/>
          <p:cNvPicPr>
            <a:picLocks noChangeAspect="1"/>
          </p:cNvPicPr>
          <p:nvPr/>
        </p:nvPicPr>
        <p:blipFill>
          <a:blip r:embed="rId23">
            <a:lum/>
            <a:extLst>
              <a:ext uri="{28A0092B-C50C-407E-A947-70E740481C1C}">
                <a14:useLocalDpi xmlns:a14="http://schemas.microsoft.com/office/drawing/2016/SVG/main" val="0"/>
              </a:ext>
              <a:ext uri="{96DAC541-7B7A-43D3-8B79-37D633B846F1}">
                <asvg:svgBlip xmlns:asvg="http://schemas.microsoft.com/office/drawing/2016/SVG/main" r:embed="rId24"/>
              </a:ext>
            </a:extLst>
          </a:blip>
          <a:srcRect/>
          <a:stretch>
            <a:fillRect/>
          </a:stretch>
        </p:blipFill>
        <p:spPr>
          <a:xfrm rot="10800000">
            <a:off x="1015089" y="215718"/>
            <a:ext cx="908910" cy="353465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7" name="VenueName"/>
          <p:cNvSpPr>
            <a:spLocks/>
          </p:cNvSpPr>
          <p:nvPr/>
        </p:nvSpPr>
        <p:spPr>
          <a:xfrm>
            <a:off x="1192682" y="220269"/>
            <a:ext cx="2222500" cy="348914"/>
          </a:xfrm>
          <a:prstGeom prst="rect">
            <a:avLst/>
          </a:prstGeom>
          <a:solidFill>
            <a:srgbClr val="2EADE4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97200" rIns="90000" bIns="118800" anchor="ctr" wrap="none">
            <a:spAutoFit/>
          </a:bodyPr>
          <a:lstStyle/>
          <a:p>
            <a:pPr defTabSz="914400"/>
            <a:r>
              <a:rPr lang="en-GB" sz="850" dirty="0">
                <a:latin typeface="Montserrat"/>
              </a:rPr>
              <a:t>Red Lion Bakewell DE451BT</a:t>
            </a:r>
          </a:p>
        </p:txBody>
      </p:sp>
      <p:graphicFrame>
        <p:nvGraphicFramePr>
          <p:cNvPr id="0" name=""/>
          <p:cNvGraphicFramePr/>
          <p:nvPr/>
        </p:nvGraphicFramePr>
        <p:xfrm rot="0">
          <a:off x="0" y="0"/>
          <a:ext cx="0" cy="0"/>
        </p:xfrm>
        <a:graphic>
          <a:graphicData uri="http://schemas.openxmlformats.org/drawingml/2006/chart">
            <c:chart xmlns:r="http://schemas.openxmlformats.org/officeDocument/2006/relationships" xmlns:c="http://schemas.openxmlformats.org/drawingml/2006/chart" r:id="rId25"/>
          </a:graphicData>
        </a:graphic>
      </p:graphicFrame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raphic 1"/>
          <p:cNvPicPr>
            <a:picLocks noChangeAspect="1"/>
          </p:cNvPicPr>
          <p:nvPr/>
        </p:nvPicPr>
        <p:blipFill>
          <a:blip r:embed="rId10">
            <a:lum/>
            <a:extLst>
              <a:ext uri="{28A0092B-C50C-407E-A947-70E740481C1C}">
                <a14:useLocalDpi xmlns:a14="http://schemas.microsoft.com/office/drawing/2016/SVG/main" val="0"/>
              </a:ext>
              <a:ext uri="{96DAC541-7B7A-43D3-8B79-37D633B846F1}">
                <asvg:svgBlip xmlns:asvg="http://schemas.microsoft.com/office/drawing/2016/SVG/main" r:embed="rId13"/>
              </a:ext>
            </a:extLst>
          </a:blip>
          <a:srcRect/>
          <a:stretch>
            <a:fillRect/>
          </a:stretch>
        </p:blipFill>
        <p:spPr>
          <a:xfrm>
            <a:off x="11439096" y="6204295"/>
            <a:ext cx="559459" cy="23501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8" name="ReportDescription"/>
          <p:cNvSpPr>
            <a:spLocks/>
          </p:cNvSpPr>
          <p:nvPr/>
        </p:nvSpPr>
        <p:spPr>
          <a:xfrm>
            <a:off x="3238499" y="1173576"/>
            <a:ext cx="8760056" cy="302387"/>
          </a:xfrm>
          <a:prstGeom prst="rect">
            <a:avLst/>
          </a:prstGeom>
          <a:solidFill>
            <a:schemeClr val="bg1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wrap="square"/>
          <a:lstStyle/>
          <a:p>
            <a:pPr marL="0" indent="0" rtl="0" algn="ct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GB" sz="900" b="0" i="0" u="none" strike="noStrike" cap="none" spc="0" kern="1200" dirty="0">
                <a:ln>
                  <a:noFill/>
                </a:ln>
                <a:solidFill>
                  <a:srgbClr val="E7E6E6">
                    <a:lumMod val="25000"/>
                  </a:srgbClr>
                </a:solidFill>
                <a:effectLst/>
                <a:uLnTx/>
                <a:uFillTx/>
                <a:latin typeface="Montserrat"/>
                <a:ea typeface="+mn-ea"/>
                <a:cs typeface="+mn-cs"/>
              </a:rPr>
              <a:t/>
            </a:r>
            <a:endParaRPr lang="en-GB" sz="900" b="0" i="0" u="none" strike="noStrike" cap="none" spc="0" kern="1200" dirty="0">
              <a:ln>
                <a:noFill/>
              </a:ln>
              <a:solidFill>
                <a:srgbClr val="E7E6E6">
                  <a:lumMod val="25000"/>
                </a:srgbClr>
              </a:solidFill>
              <a:effectLst/>
              <a:uLnTx/>
              <a:uFillTx/>
              <a:latin typeface="Montserrat"/>
              <a:ea typeface="+mn-ea"/>
              <a:cs typeface="+mn-cs"/>
            </a:endParaRPr>
          </a:p>
        </p:txBody>
      </p:sp>
      <p:sp>
        <p:nvSpPr>
          <p:cNvPr id="19" name="Header"/>
          <p:cNvSpPr>
            <a:spLocks/>
          </p:cNvSpPr>
          <p:nvPr/>
        </p:nvSpPr>
        <p:spPr>
          <a:xfrm>
            <a:off x="-8965" y="168"/>
            <a:ext cx="12200965" cy="751270"/>
          </a:xfrm>
          <a:prstGeom prst="rect">
            <a:avLst/>
          </a:prstGeom>
          <a:solidFill>
            <a:srgbClr val="3A454F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wrap="square"/>
          <a:lstStyle/>
          <a:p>
            <a:pPr marL="0" indent="0" rtl="0" algn="ct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lang="en-GB" sz="1400" b="0" i="0" u="none" strike="noStrike" cap="none" spc="0" kern="120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Montserrat"/>
              <a:ea typeface="+mn-ea"/>
              <a:cs typeface="+mn-cs"/>
            </a:endParaRPr>
          </a:p>
        </p:txBody>
      </p:sp>
      <p:sp>
        <p:nvSpPr>
          <p:cNvPr id="20" name="Rectangle 19"/>
          <p:cNvSpPr>
            <a:spLocks/>
          </p:cNvSpPr>
          <p:nvPr/>
        </p:nvSpPr>
        <p:spPr>
          <a:xfrm>
            <a:off x="-8966" y="739934"/>
            <a:ext cx="838565" cy="497878"/>
          </a:xfrm>
          <a:prstGeom prst="rect">
            <a:avLst/>
          </a:prstGeom>
          <a:solidFill>
            <a:srgbClr val="3A454F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wrap="square"/>
          <a:lstStyle/>
          <a:p>
            <a:pPr marL="0" indent="0" rtl="0" algn="ct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lang="en-GB" sz="1800" b="0" i="0" u="none" strike="noStrike" cap="none" spc="0" kern="120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1" name="ReportHeader"/>
          <p:cNvSpPr>
            <a:spLocks/>
          </p:cNvSpPr>
          <p:nvPr/>
        </p:nvSpPr>
        <p:spPr>
          <a:xfrm>
            <a:off x="3238498" y="807671"/>
            <a:ext cx="8760057" cy="365962"/>
          </a:xfrm>
          <a:prstGeom prst="rect">
            <a:avLst/>
          </a:prstGeom>
          <a:solidFill>
            <a:schemeClr val="bg1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wrap="square"/>
          <a:lstStyle/>
          <a:p>
            <a:pPr marL="0" indent="0" rtl="0" algn="ct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GB" sz="1000" b="0" i="0" u="none" strike="noStrike" cap="none" spc="0" kern="1200" dirty="0">
                <a:ln>
                  <a:noFill/>
                </a:ln>
                <a:solidFill>
                  <a:srgbClr val="E7E6E6">
                    <a:lumMod val="25000"/>
                  </a:srgbClr>
                </a:solidFill>
                <a:effectLst/>
                <a:uLnTx/>
                <a:uFillTx/>
                <a:latin typeface="Montserrat"/>
                <a:ea typeface="+mn-ea"/>
                <a:cs typeface="+mn-cs"/>
              </a:rPr>
              <a:t>Mix of spend by customer segment in Punch site and local market</a:t>
            </a:r>
            <a:endParaRPr lang="en-GB" sz="1000" b="0" i="0" u="none" strike="noStrike" cap="none" spc="0" kern="1200" dirty="0">
              <a:ln>
                <a:noFill/>
              </a:ln>
              <a:solidFill>
                <a:srgbClr val="E7E6E6">
                  <a:lumMod val="25000"/>
                </a:srgbClr>
              </a:solidFill>
              <a:effectLst/>
              <a:uLnTx/>
              <a:uFillTx/>
              <a:latin typeface="Montserrat"/>
              <a:ea typeface="+mn-ea"/>
              <a:cs typeface="+mn-cs"/>
            </a:endParaRPr>
          </a:p>
        </p:txBody>
      </p:sp>
      <p:sp>
        <p:nvSpPr>
          <p:cNvPr id="22" name="SubHeader"/>
          <p:cNvSpPr>
            <a:spLocks/>
          </p:cNvSpPr>
          <p:nvPr/>
        </p:nvSpPr>
        <p:spPr>
          <a:xfrm>
            <a:off x="488839" y="739934"/>
            <a:ext cx="2749661" cy="497878"/>
          </a:xfrm>
          <a:prstGeom prst="parallelogram">
            <a:avLst>
              <a:gd name="adj" fmla="val 54111"/>
            </a:avLst>
          </a:prstGeom>
          <a:solidFill>
            <a:srgbClr val="3A454F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anchor="t" wrap="square"/>
          <a:lstStyle/>
          <a:p>
            <a:pPr marL="0" indent="0" rtl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GB" sz="1100" b="0" i="0" u="none" strike="noStrike" cap="none" spc="0" kern="120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Montserrat"/>
                <a:ea typeface="+mn-ea"/>
                <a:cs typeface="+mn-cs"/>
              </a:rPr>
              <a:t>Local Market Profile</a:t>
            </a:r>
          </a:p>
        </p:txBody>
      </p:sp>
      <p:pic>
        <p:nvPicPr>
          <p:cNvPr id="27" name="Graphic 26"/>
          <p:cNvPicPr>
            <a:picLocks noChangeAspect="1"/>
          </p:cNvPicPr>
          <p:nvPr/>
        </p:nvPicPr>
        <p:blipFill>
          <a:blip r:embed="rId14">
            <a:lum/>
            <a:extLst>
              <a:ext uri="{28A0092B-C50C-407E-A947-70E740481C1C}">
                <a14:useLocalDpi xmlns:a14="http://schemas.microsoft.com/office/drawing/2016/SVG/main" val="0"/>
              </a:ext>
              <a:ext uri="{96DAC541-7B7A-43D3-8B79-37D633B846F1}">
                <asvg:svgBlip xmlns:asvg="http://schemas.microsoft.com/office/drawing/2016/SVG/main" r:embed="rId15"/>
              </a:ext>
            </a:extLst>
          </a:blip>
          <a:srcRect/>
          <a:stretch>
            <a:fillRect/>
          </a:stretch>
        </p:blipFill>
        <p:spPr>
          <a:xfrm>
            <a:off x="5959533" y="174526"/>
            <a:ext cx="474606" cy="304492"/>
          </a:xfrm>
          <a:prstGeom prst="rect">
            <a:avLst/>
          </a:prstGeom>
          <a:ln>
            <a:headEnd type="none"/>
            <a:tailEnd type="none"/>
          </a:ln>
        </p:spPr>
      </p:pic>
      <p:pic>
        <p:nvPicPr>
          <p:cNvPr id="28" name="Graphic 27"/>
          <p:cNvPicPr>
            <a:picLocks noChangeAspect="1"/>
          </p:cNvPicPr>
          <p:nvPr/>
        </p:nvPicPr>
        <p:blipFill>
          <a:blip r:embed="rId16">
            <a:lum/>
            <a:extLst>
              <a:ext uri="{28A0092B-C50C-407E-A947-70E740481C1C}">
                <a14:useLocalDpi xmlns:a14="http://schemas.microsoft.com/office/drawing/2016/SVG/main" val="0"/>
              </a:ext>
              <a:ext uri="{96DAC541-7B7A-43D3-8B79-37D633B846F1}">
                <asvg:svgBlip xmlns:asvg="http://schemas.microsoft.com/office/drawing/2016/SVG/main" r:embed="rId17"/>
              </a:ext>
            </a:extLst>
          </a:blip>
          <a:srcRect/>
          <a:stretch>
            <a:fillRect/>
          </a:stretch>
        </p:blipFill>
        <p:spPr>
          <a:xfrm>
            <a:off x="300137" y="760427"/>
            <a:ext cx="278402" cy="278400"/>
          </a:xfrm>
          <a:prstGeom prst="rect">
            <a:avLst/>
          </a:prstGeom>
          <a:ln>
            <a:headEnd type="none"/>
            <a:tailEnd type="none"/>
          </a:ln>
        </p:spPr>
      </p:pic>
      <p:pic>
        <p:nvPicPr>
          <p:cNvPr id="29" name="Graphic 28"/>
          <p:cNvPicPr>
            <a:picLocks noChangeAspect="1"/>
          </p:cNvPicPr>
          <p:nvPr/>
        </p:nvPicPr>
        <p:blipFill>
          <a:blip r:embed="rId18">
            <a:lum/>
            <a:extLst>
              <a:ext uri="{28A0092B-C50C-407E-A947-70E740481C1C}">
                <a14:useLocalDpi xmlns:a14="http://schemas.microsoft.com/office/drawing/2016/SVG/main" val="0"/>
              </a:ext>
              <a:ext uri="{96DAC541-7B7A-43D3-8B79-37D633B846F1}">
                <asvg:svgBlip xmlns:asvg="http://schemas.microsoft.com/office/drawing/2016/SVG/main" r:embed="rId19"/>
              </a:ext>
            </a:extLst>
          </a:blip>
          <a:srcRect/>
          <a:stretch>
            <a:fillRect/>
          </a:stretch>
        </p:blipFill>
        <p:spPr>
          <a:xfrm>
            <a:off x="7292671" y="1614831"/>
            <a:ext cx="4483693" cy="1883452"/>
          </a:xfrm>
          <a:prstGeom prst="rect">
            <a:avLst/>
          </a:prstGeom>
          <a:ln>
            <a:headEnd type="none"/>
            <a:tailEnd type="none"/>
          </a:ln>
        </p:spPr>
      </p:pic>
      <p:graphicFrame>
        <p:nvGraphicFramePr>
          <p:cNvPr id="30" name="DisplayChart"/>
          <p:cNvGraphicFramePr/>
          <p:nvPr/>
        </p:nvGraphicFramePr>
        <p:xfrm>
          <a:off x="393876" y="1555554"/>
          <a:ext cx="4530948" cy="4913719"/>
        </p:xfrm>
        <a:graphic>
          <a:graphicData uri="http://schemas.openxmlformats.org/drawingml/2006/chart">
            <c:chart xmlns:r="http://schemas.openxmlformats.org/officeDocument/2006/relationships" xmlns:c="http://schemas.openxmlformats.org/drawingml/2006/chart" r:id="rId20"/>
          </a:graphicData>
        </a:graphic>
      </p:graphicFrame>
      <p:sp>
        <p:nvSpPr>
          <p:cNvPr id="32" name="FooterStart"/>
          <p:cNvSpPr>
            <a:spLocks/>
          </p:cNvSpPr>
          <p:nvPr/>
        </p:nvSpPr>
        <p:spPr>
          <a:xfrm>
            <a:off x="0" y="6604080"/>
            <a:ext cx="12192000" cy="254069"/>
          </a:xfrm>
          <a:prstGeom prst="parallelogram">
            <a:avLst>
              <a:gd name="adj" fmla="val 0"/>
            </a:avLst>
          </a:prstGeom>
          <a:solidFill>
            <a:srgbClr val="E7E6E6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54000" anchor="ctr" wrap="none"/>
          <a:lstStyle/>
          <a:p>
            <a:pPr marL="0" indent="0" rtl="0" algn="ct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lang="en-GB" sz="900" b="0" i="0" u="none" strike="noStrike" cap="none" spc="0" kern="120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Montserrat"/>
              <a:ea typeface="+mn-ea"/>
              <a:cs typeface="+mn-cs"/>
            </a:endParaRPr>
          </a:p>
        </p:txBody>
      </p:sp>
      <p:sp>
        <p:nvSpPr>
          <p:cNvPr id="33" name="FooterInfo3"/>
          <p:cNvSpPr>
            <a:spLocks/>
          </p:cNvSpPr>
          <p:nvPr/>
        </p:nvSpPr>
        <p:spPr>
          <a:xfrm>
            <a:off x="8185608" y="6623021"/>
            <a:ext cx="4006392" cy="231018"/>
          </a:xfrm>
          <a:prstGeom prst="parallelogram">
            <a:avLst>
              <a:gd name="adj" fmla="val 47603"/>
            </a:avLst>
          </a:prstGeom>
          <a:solidFill>
            <a:srgbClr val="E7E6E6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54000" anchor="ctr" wrap="none"/>
          <a:lstStyle/>
          <a:p>
            <a:pPr marL="0" indent="0" rtl="0" algn="ct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GB" sz="850" b="0" i="0" u="none" strike="noStrike" cap="none" spc="0" kern="120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ontserrat"/>
                <a:ea typeface="+mn-ea"/>
                <a:cs typeface="+mn-cs"/>
              </a:rPr>
              <a:t/>
            </a:r>
            <a:endParaRPr lang="en-GB" sz="850" b="0" i="0" u="none" strike="noStrike" cap="none" spc="0" kern="120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Montserrat"/>
              <a:ea typeface="+mn-ea"/>
              <a:cs typeface="+mn-cs"/>
            </a:endParaRPr>
          </a:p>
        </p:txBody>
      </p:sp>
      <p:sp>
        <p:nvSpPr>
          <p:cNvPr id="34" name="FooterInfo2"/>
          <p:cNvSpPr>
            <a:spLocks/>
          </p:cNvSpPr>
          <p:nvPr/>
        </p:nvSpPr>
        <p:spPr>
          <a:xfrm>
            <a:off x="4091236" y="6623021"/>
            <a:ext cx="4006392" cy="231018"/>
          </a:xfrm>
          <a:prstGeom prst="parallelogram">
            <a:avLst>
              <a:gd name="adj" fmla="val 47603"/>
            </a:avLst>
          </a:prstGeom>
          <a:solidFill>
            <a:srgbClr val="E7E6E6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54000" anchor="ctr" wrap="none"/>
          <a:lstStyle/>
          <a:p>
            <a:pPr marL="0" indent="0" rtl="0" algn="ct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GB" sz="850" b="0" i="0" u="none" strike="noStrike" cap="none" spc="0" kern="120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ontserrat"/>
                <a:ea typeface="+mn-ea"/>
                <a:cs typeface="+mn-cs"/>
              </a:rPr>
              <a:t/>
            </a:r>
            <a:endParaRPr lang="en-GB" sz="850" b="0" i="0" u="none" strike="noStrike" cap="none" spc="0" kern="120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Montserrat"/>
              <a:ea typeface="+mn-ea"/>
              <a:cs typeface="+mn-cs"/>
            </a:endParaRPr>
          </a:p>
        </p:txBody>
      </p:sp>
      <p:sp>
        <p:nvSpPr>
          <p:cNvPr id="35" name="FooterInfo1"/>
          <p:cNvSpPr>
            <a:spLocks/>
          </p:cNvSpPr>
          <p:nvPr/>
        </p:nvSpPr>
        <p:spPr>
          <a:xfrm>
            <a:off x="-8967" y="6619343"/>
            <a:ext cx="4015359" cy="231018"/>
          </a:xfrm>
          <a:prstGeom prst="parallelogram">
            <a:avLst>
              <a:gd name="adj" fmla="val 47603"/>
            </a:avLst>
          </a:prstGeom>
          <a:solidFill>
            <a:srgbClr val="E7E6E6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54000" anchor="ctr" wrap="none"/>
          <a:lstStyle/>
          <a:p>
            <a:pPr marL="0" indent="0" rtl="0" algn="ct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GB" sz="850" b="0" i="0" u="none" strike="noStrike" cap="none" spc="0" kern="120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ontserrat"/>
                <a:ea typeface="+mn-ea"/>
                <a:cs typeface="+mn-cs"/>
              </a:rPr>
              <a:t/>
            </a:r>
            <a:endParaRPr lang="en-GB" sz="850" b="0" i="0" u="none" strike="noStrike" cap="none" spc="0" kern="120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Montserrat"/>
              <a:ea typeface="+mn-ea"/>
              <a:cs typeface="+mn-cs"/>
            </a:endParaRPr>
          </a:p>
        </p:txBody>
      </p:sp>
      <p:pic>
        <p:nvPicPr>
          <p:cNvPr id="9" name="Graphic 8"/>
          <p:cNvPicPr>
            <a:picLocks noChangeAspect="1"/>
          </p:cNvPicPr>
          <p:nvPr/>
        </p:nvPicPr>
        <p:blipFill>
          <a:blip r:embed="rId21">
            <a:lum/>
            <a:extLst>
              <a:ext uri="{28A0092B-C50C-407E-A947-70E740481C1C}">
                <a14:useLocalDpi xmlns:a14="http://schemas.microsoft.com/office/drawing/2016/SVG/main" val="0"/>
              </a:ext>
              <a:ext uri="{96DAC541-7B7A-43D3-8B79-37D633B846F1}">
                <asvg:svgBlip xmlns:asvg="http://schemas.microsoft.com/office/drawing/2016/SVG/main" r:embed="rId22"/>
              </a:ext>
            </a:extLst>
          </a:blip>
          <a:srcRect/>
          <a:stretch>
            <a:fillRect/>
          </a:stretch>
        </p:blipFill>
        <p:spPr>
          <a:xfrm>
            <a:off x="209043" y="215718"/>
            <a:ext cx="908910" cy="353465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0" name="Rectangle 9"/>
          <p:cNvSpPr>
            <a:spLocks/>
          </p:cNvSpPr>
          <p:nvPr/>
        </p:nvSpPr>
        <p:spPr>
          <a:xfrm>
            <a:off x="216914" y="253920"/>
            <a:ext cx="783762" cy="270940"/>
          </a:xfrm>
          <a:prstGeom prst="rect">
            <a:avLst/>
          </a:prstGeom>
          <a:noFill/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wrap="square"/>
          <a:lstStyle/>
          <a:p>
            <a:pPr algn="ctr" defTabSz="914400"/>
            <a:r>
              <a:rPr lang="en-GB" sz="850" spc="20" dirty="0">
                <a:latin typeface="Montserrat"/>
              </a:rPr>
              <a:t>Site </a:t>
            </a:r>
            <a:r>
              <a:rPr lang="en-GB" sz="850" spc="20" kern="800" dirty="0">
                <a:latin typeface="Montserrat"/>
              </a:rPr>
              <a:t>Intel</a:t>
            </a:r>
          </a:p>
        </p:txBody>
      </p:sp>
      <p:pic>
        <p:nvPicPr>
          <p:cNvPr id="11" name="Graphic 10"/>
          <p:cNvPicPr>
            <a:picLocks noChangeAspect="1"/>
          </p:cNvPicPr>
          <p:nvPr/>
        </p:nvPicPr>
        <p:blipFill>
          <a:blip r:embed="rId23">
            <a:lum/>
            <a:extLst>
              <a:ext uri="{28A0092B-C50C-407E-A947-70E740481C1C}">
                <a14:useLocalDpi xmlns:a14="http://schemas.microsoft.com/office/drawing/2016/SVG/main" val="0"/>
              </a:ext>
              <a:ext uri="{96DAC541-7B7A-43D3-8B79-37D633B846F1}">
                <asvg:svgBlip xmlns:asvg="http://schemas.microsoft.com/office/drawing/2016/SVG/main" r:embed="rId24"/>
              </a:ext>
            </a:extLst>
          </a:blip>
          <a:srcRect/>
          <a:stretch>
            <a:fillRect/>
          </a:stretch>
        </p:blipFill>
        <p:spPr>
          <a:xfrm rot="10800000">
            <a:off x="1015089" y="215718"/>
            <a:ext cx="908910" cy="353465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3" name="VenueName"/>
          <p:cNvSpPr>
            <a:spLocks/>
          </p:cNvSpPr>
          <p:nvPr/>
        </p:nvSpPr>
        <p:spPr>
          <a:xfrm>
            <a:off x="1192682" y="220269"/>
            <a:ext cx="2222500" cy="348914"/>
          </a:xfrm>
          <a:prstGeom prst="rect">
            <a:avLst/>
          </a:prstGeom>
          <a:solidFill>
            <a:srgbClr val="2EADE4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97200" rIns="90000" bIns="118800" anchor="ctr" wrap="none">
            <a:spAutoFit/>
          </a:bodyPr>
          <a:lstStyle/>
          <a:p>
            <a:pPr defTabSz="914400"/>
            <a:r>
              <a:rPr lang="en-GB" sz="850" dirty="0">
                <a:latin typeface="Montserrat"/>
              </a:rPr>
              <a:t>Red Lion Bakewell DE451BT</a:t>
            </a:r>
          </a:p>
        </p:txBody>
      </p:sp>
      <p:graphicFrame>
        <p:nvGraphicFramePr>
          <p:cNvPr id="36" name="Table 36"/>
          <p:cNvGraphicFramePr/>
          <p:nvPr/>
        </p:nvGraphicFramePr>
        <p:xfrm rot="0">
          <a:off x="5334000" y="2413000"/>
          <a:ext cx="5080000" cy="8255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43100"/>
                <a:gridCol w="508000"/>
                <a:gridCol w="508000"/>
                <a:gridCol w="508000"/>
                <a:gridCol w="508000"/>
                <a:gridCol w="508000"/>
                <a:gridCol w="508000"/>
                <a:gridCol w="508000"/>
                <a:gridCol w="508000"/>
                <a:gridCol w="508000"/>
              </a:tblGrid>
              <a:tr h="825500">
                <a:tc>
                  <a:txBody>
                    <a:bodyPr/>
                    <a:lstStyle/>
                    <a:p>
                      <a:pPr defTabSz="914400">
                        <a:defRPr sz="100" dirty="0"/>
                      </a:pPr>
                      <a:endParaRPr/>
                    </a:p>
                  </a:txBody>
                  <a:tcPr horzOverflow="overflow">
                    <a:solidFill>
                      <a:srgbClr val="B4B4B4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rPr/>
                        <a:t>Customer Count</a:t>
                      </a:r>
                      <a:endParaRPr/>
                    </a:p>
                  </a:txBody>
                  <a:tcPr vert="vert270" horzOverflow="overflow">
                    <a:solidFill>
                      <a:srgbClr val="B4B4B4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rPr/>
                        <a:t>Family Familiar</a:t>
                      </a:r>
                      <a:endParaRPr/>
                    </a:p>
                  </a:txBody>
                  <a:tcPr vert="vert270" horzOverflow="overflow">
                    <a:solidFill>
                      <a:srgbClr val="B4B4B4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rPr/>
                        <a:t>Occasional &amp; Local</a:t>
                      </a:r>
                      <a:endParaRPr/>
                    </a:p>
                  </a:txBody>
                  <a:tcPr vert="vert270" horzOverflow="overflow">
                    <a:solidFill>
                      <a:srgbClr val="B4B4B4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rPr/>
                        <a:t>Mid-Week Seniors</a:t>
                      </a:r>
                      <a:endParaRPr/>
                    </a:p>
                  </a:txBody>
                  <a:tcPr vert="vert270" horzOverflow="overflow">
                    <a:solidFill>
                      <a:srgbClr val="B4B4B4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rPr/>
                        <a:t>Part Of The Pub</a:t>
                      </a:r>
                      <a:endParaRPr/>
                    </a:p>
                  </a:txBody>
                  <a:tcPr vert="vert270" horzOverflow="overflow">
                    <a:solidFill>
                      <a:srgbClr val="B4B4B4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rPr/>
                        <a:t>Metro Sophisticates</a:t>
                      </a:r>
                      <a:endParaRPr/>
                    </a:p>
                  </a:txBody>
                  <a:tcPr vert="vert270" horzOverflow="overflow">
                    <a:solidFill>
                      <a:srgbClr val="B4B4B4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rPr/>
                        <a:t>Young &amp; Connected</a:t>
                      </a:r>
                      <a:endParaRPr/>
                    </a:p>
                  </a:txBody>
                  <a:tcPr vert="vert270" horzOverflow="overflow">
                    <a:solidFill>
                      <a:srgbClr val="B4B4B4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rPr/>
                        <a:t>Bubbly Weekenders</a:t>
                      </a:r>
                      <a:endParaRPr/>
                    </a:p>
                  </a:txBody>
                  <a:tcPr vert="vert270" horzOverflow="overflow">
                    <a:solidFill>
                      <a:srgbClr val="B4B4B4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rPr/>
                        <a:t>Upmarket Diners</a:t>
                      </a:r>
                      <a:endParaRPr/>
                    </a:p>
                  </a:txBody>
                  <a:tcPr vert="vert270" horzOverflow="overflow">
                    <a:solidFill>
                      <a:srgbClr val="B4B4B4"/>
                    </a:solidFill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rPr/>
                        <a:t>Red Lion Bakewell</a:t>
                      </a:r>
                      <a:endParaRPr/>
                    </a:p>
                  </a:txBody>
                  <a:tcPr horzOverflow="overflow">
                    <a:solidFill>
                      <a:srgbClr val="FAFAFA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rPr/>
                        <a:t>955</a:t>
                      </a:r>
                      <a:endParaRPr/>
                    </a:p>
                  </a:txBody>
                  <a:tcPr horzOverflow="overflow">
                    <a:solidFill>
                      <a:srgbClr val="FAFAFA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rPr/>
                        <a:t>13.53%</a:t>
                      </a:r>
                      <a:endParaRPr/>
                    </a:p>
                  </a:txBody>
                  <a:tcPr horzOverflow="overflow">
                    <a:solidFill>
                      <a:srgbClr val="5A8AC6">
                        <a:alpha val="6901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rPr/>
                        <a:t>2.69%</a:t>
                      </a:r>
                      <a:endParaRPr/>
                    </a:p>
                  </a:txBody>
                  <a:tcPr horzOverflow="overflow">
                    <a:solidFill>
                      <a:srgbClr val="5A8AC6">
                        <a:alpha val="11764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rPr/>
                        <a:t>30.55%</a:t>
                      </a:r>
                      <a:endParaRPr/>
                    </a:p>
                  </a:txBody>
                  <a:tcPr horzOverflow="overflow">
                    <a:solidFill>
                      <a:srgbClr val="F8696B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rPr/>
                        <a:t>5.73%</a:t>
                      </a:r>
                      <a:endParaRPr/>
                    </a:p>
                  </a:txBody>
                  <a:tcPr horzOverflow="overflow">
                    <a:solidFill>
                      <a:srgbClr val="5A8AC6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rPr/>
                        <a:t>10.47%</a:t>
                      </a:r>
                      <a:endParaRPr/>
                    </a:p>
                  </a:txBody>
                  <a:tcPr horzOverflow="overflow">
                    <a:solidFill>
                      <a:srgbClr val="5A8AC6">
                        <a:alpha val="8117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rPr/>
                        <a:t>12.74%</a:t>
                      </a:r>
                      <a:endParaRPr/>
                    </a:p>
                  </a:txBody>
                  <a:tcPr horzOverflow="overflow">
                    <a:solidFill>
                      <a:srgbClr val="5A8AC6">
                        <a:alpha val="7215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rPr/>
                        <a:t>7.85%</a:t>
                      </a:r>
                      <a:endParaRPr/>
                    </a:p>
                  </a:txBody>
                  <a:tcPr horzOverflow="overflow">
                    <a:solidFill>
                      <a:srgbClr val="5A8AC6">
                        <a:alpha val="9098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rPr/>
                        <a:t>16.40%</a:t>
                      </a:r>
                      <a:endParaRPr/>
                    </a:p>
                  </a:txBody>
                  <a:tcPr horzOverflow="overflow">
                    <a:solidFill>
                      <a:srgbClr val="5A8AC6">
                        <a:alpha val="56862"/>
                      </a:srgbClr>
                    </a:solidFill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rPr/>
                        <a:t>Local Catchment</a:t>
                      </a:r>
                      <a:endParaRPr/>
                    </a:p>
                  </a:txBody>
                  <a:tcPr horzOverflow="overflow">
                    <a:solidFill>
                      <a:srgbClr val="FAFAFA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rPr/>
                        <a:t>8742</a:t>
                      </a:r>
                      <a:endParaRPr/>
                    </a:p>
                  </a:txBody>
                  <a:tcPr horzOverflow="overflow">
                    <a:solidFill>
                      <a:srgbClr val="FAFAFA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rPr/>
                        <a:t>10.44%</a:t>
                      </a:r>
                      <a:endParaRPr/>
                    </a:p>
                  </a:txBody>
                  <a:tcPr horzOverflow="overflow">
                    <a:solidFill>
                      <a:srgbClr val="5A8AC6">
                        <a:alpha val="7098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rPr/>
                        <a:t>4.08%</a:t>
                      </a:r>
                      <a:endParaRPr/>
                    </a:p>
                  </a:txBody>
                  <a:tcPr horzOverflow="overflow">
                    <a:solidFill>
                      <a:srgbClr val="5A8AC6">
                        <a:alpha val="96078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rPr/>
                        <a:t>29.18%</a:t>
                      </a:r>
                      <a:endParaRPr/>
                    </a:p>
                  </a:txBody>
                  <a:tcPr horzOverflow="overflow">
                    <a:solidFill>
                      <a:srgbClr val="F8696B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rPr/>
                        <a:t>2.93%</a:t>
                      </a:r>
                      <a:endParaRPr/>
                    </a:p>
                  </a:txBody>
                  <a:tcPr horzOverflow="overflow">
                    <a:solidFill>
                      <a:srgbClr val="5A8AC6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rPr/>
                        <a:t>10.47%</a:t>
                      </a:r>
                      <a:endParaRPr/>
                    </a:p>
                  </a:txBody>
                  <a:tcPr horzOverflow="overflow">
                    <a:solidFill>
                      <a:srgbClr val="5A8AC6">
                        <a:alpha val="7098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rPr/>
                        <a:t>10.01%</a:t>
                      </a:r>
                      <a:endParaRPr/>
                    </a:p>
                  </a:txBody>
                  <a:tcPr horzOverflow="overflow">
                    <a:solidFill>
                      <a:srgbClr val="5A8AC6">
                        <a:alpha val="72941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rPr/>
                        <a:t>8.29%</a:t>
                      </a:r>
                      <a:endParaRPr/>
                    </a:p>
                  </a:txBody>
                  <a:tcPr horzOverflow="overflow">
                    <a:solidFill>
                      <a:srgbClr val="5A8AC6">
                        <a:alpha val="8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rPr/>
                        <a:t>24.55%</a:t>
                      </a:r>
                      <a:endParaRPr/>
                    </a:p>
                  </a:txBody>
                  <a:tcPr horzOverflow="overflow">
                    <a:solidFill>
                      <a:srgbClr val="F8696B">
                        <a:alpha val="81960"/>
                      </a:srgbClr>
                    </a:solidFill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rPr/>
                        <a:t>Punch T&amp;L</a:t>
                      </a:r>
                      <a:endParaRPr/>
                    </a:p>
                  </a:txBody>
                  <a:tcPr horzOverflow="overflow">
                    <a:solidFill>
                      <a:srgbClr val="FAFAFA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rPr/>
                        <a:t>97337</a:t>
                      </a:r>
                      <a:endParaRPr/>
                    </a:p>
                  </a:txBody>
                  <a:tcPr horzOverflow="overflow">
                    <a:solidFill>
                      <a:srgbClr val="FAFAFA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rPr/>
                        <a:t>8.90%</a:t>
                      </a:r>
                      <a:endParaRPr/>
                    </a:p>
                  </a:txBody>
                  <a:tcPr horzOverflow="overflow">
                    <a:solidFill>
                      <a:srgbClr val="5A8AC6">
                        <a:alpha val="9215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rPr/>
                        <a:t>6.10%</a:t>
                      </a:r>
                      <a:endParaRPr/>
                    </a:p>
                  </a:txBody>
                  <a:tcPr horzOverflow="overflow">
                    <a:solidFill>
                      <a:srgbClr val="5A8AC6">
                        <a:alpha val="470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rPr/>
                        <a:t>28.77%</a:t>
                      </a:r>
                      <a:endParaRPr/>
                    </a:p>
                  </a:txBody>
                  <a:tcPr horzOverflow="overflow">
                    <a:solidFill>
                      <a:srgbClr val="F8696B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rPr/>
                        <a:t>11.00%</a:t>
                      </a:r>
                      <a:endParaRPr/>
                    </a:p>
                  </a:txBody>
                  <a:tcPr horzOverflow="overflow">
                    <a:solidFill>
                      <a:srgbClr val="5A8AC6">
                        <a:alpha val="8196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rPr/>
                        <a:t>11.27%</a:t>
                      </a:r>
                      <a:endParaRPr/>
                    </a:p>
                  </a:txBody>
                  <a:tcPr horzOverflow="overflow">
                    <a:solidFill>
                      <a:srgbClr val="5A8AC6">
                        <a:alpha val="8117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rPr/>
                        <a:t>10.99%</a:t>
                      </a:r>
                      <a:endParaRPr/>
                    </a:p>
                  </a:txBody>
                  <a:tcPr horzOverflow="overflow">
                    <a:solidFill>
                      <a:srgbClr val="5A8AC6">
                        <a:alpha val="8196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rPr/>
                        <a:t>7.17%</a:t>
                      </a:r>
                      <a:endParaRPr/>
                    </a:p>
                  </a:txBody>
                  <a:tcPr horzOverflow="overflow">
                    <a:solidFill>
                      <a:srgbClr val="5A8AC6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rPr/>
                        <a:t>15.76%</a:t>
                      </a:r>
                      <a:endParaRPr/>
                    </a:p>
                  </a:txBody>
                  <a:tcPr horzOverflow="overflow">
                    <a:solidFill>
                      <a:srgbClr val="5A8AC6">
                        <a:alpha val="60000"/>
                      </a:srgbClr>
                    </a:solidFill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rPr/>
                        <a:t>Red Lion Bakewell vs Local Catchment</a:t>
                      </a:r>
                      <a:endParaRPr/>
                    </a:p>
                  </a:txBody>
                  <a:tcPr horzOverflow="overflow">
                    <a:solidFill>
                      <a:srgbClr val="FAFAFA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endParaRPr/>
                    </a:p>
                  </a:txBody>
                  <a:tcPr horzOverflow="overflow">
                    <a:solidFill>
                      <a:srgbClr val="FAFAFA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rPr/>
                        <a:t>3.09%</a:t>
                      </a:r>
                      <a:endParaRPr/>
                    </a:p>
                  </a:txBody>
                  <a:tcPr horzOverflow="overflow">
                    <a:solidFill>
                      <a:srgbClr val="4FC042">
                        <a:alpha val="274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rPr/>
                        <a:t>-1.39%</a:t>
                      </a:r>
                      <a:endParaRPr/>
                    </a:p>
                  </a:txBody>
                  <a:tcPr horzOverflow="overflow">
                    <a:solidFill>
                      <a:srgbClr val="4FC042">
                        <a:alpha val="6196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rPr/>
                        <a:t>1.37%</a:t>
                      </a:r>
                      <a:endParaRPr/>
                    </a:p>
                  </a:txBody>
                  <a:tcPr horzOverflow="overflow">
                    <a:solidFill>
                      <a:srgbClr val="4FC042">
                        <a:alpha val="87058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rPr/>
                        <a:t>2.80%</a:t>
                      </a:r>
                      <a:endParaRPr/>
                    </a:p>
                  </a:txBody>
                  <a:tcPr horzOverflow="overflow">
                    <a:solidFill>
                      <a:srgbClr val="4FC042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rPr/>
                        <a:t>0.00%</a:t>
                      </a:r>
                      <a:endParaRPr/>
                    </a:p>
                  </a:txBody>
                  <a:tcPr horzOverflow="overflow">
                    <a:solidFill>
                      <a:srgbClr val="4FC042">
                        <a:alpha val="74117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rPr/>
                        <a:t>2.73%</a:t>
                      </a:r>
                      <a:endParaRPr/>
                    </a:p>
                  </a:txBody>
                  <a:tcPr horzOverflow="overflow">
                    <a:solidFill>
                      <a:srgbClr val="4FC042">
                        <a:alpha val="98823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rPr/>
                        <a:t>-0.44%</a:t>
                      </a:r>
                      <a:endParaRPr/>
                    </a:p>
                  </a:txBody>
                  <a:tcPr horzOverflow="overflow">
                    <a:solidFill>
                      <a:srgbClr val="4FC042">
                        <a:alpha val="69803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rPr/>
                        <a:t>-8.15%</a:t>
                      </a:r>
                      <a:endParaRPr/>
                    </a:p>
                  </a:txBody>
                  <a:tcPr horzOverflow="overflow">
                    <a:solidFill>
                      <a:srgbClr val="C04242">
                        <a:alpha val="100000"/>
                      </a:srgbClr>
                    </a:solidFill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rPr/>
                        <a:t>Red Lion Bakewell vs Punch T&amp;L</a:t>
                      </a:r>
                      <a:endParaRPr/>
                    </a:p>
                  </a:txBody>
                  <a:tcPr horzOverflow="overflow">
                    <a:solidFill>
                      <a:srgbClr val="FAFAFA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endParaRPr/>
                    </a:p>
                  </a:txBody>
                  <a:tcPr horzOverflow="overflow">
                    <a:solidFill>
                      <a:srgbClr val="FAFAFA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rPr/>
                        <a:t>4.63%</a:t>
                      </a:r>
                      <a:endParaRPr/>
                    </a:p>
                  </a:txBody>
                  <a:tcPr horzOverflow="overflow">
                    <a:solidFill>
                      <a:srgbClr val="4FC042">
                        <a:alpha val="39607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rPr/>
                        <a:t>-3.41%</a:t>
                      </a:r>
                      <a:endParaRPr/>
                    </a:p>
                  </a:txBody>
                  <a:tcPr horzOverflow="overflow">
                    <a:solidFill>
                      <a:srgbClr val="C04242">
                        <a:alpha val="74117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rPr/>
                        <a:t>1.78%</a:t>
                      </a:r>
                      <a:endParaRPr/>
                    </a:p>
                  </a:txBody>
                  <a:tcPr horzOverflow="overflow">
                    <a:solidFill>
                      <a:srgbClr val="4FC042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rPr/>
                        <a:t>-5.27%</a:t>
                      </a:r>
                      <a:endParaRPr/>
                    </a:p>
                  </a:txBody>
                  <a:tcPr horzOverflow="overflow">
                    <a:solidFill>
                      <a:srgbClr val="C04242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rPr/>
                        <a:t>-0.80%</a:t>
                      </a:r>
                      <a:endParaRPr/>
                    </a:p>
                  </a:txBody>
                  <a:tcPr horzOverflow="overflow">
                    <a:solidFill>
                      <a:srgbClr val="4FC042">
                        <a:alpha val="63137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rPr/>
                        <a:t>1.75%</a:t>
                      </a:r>
                      <a:endParaRPr/>
                    </a:p>
                  </a:txBody>
                  <a:tcPr horzOverflow="overflow">
                    <a:solidFill>
                      <a:srgbClr val="4FC042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rPr/>
                        <a:t>0.68%</a:t>
                      </a:r>
                      <a:endParaRPr/>
                    </a:p>
                  </a:txBody>
                  <a:tcPr horzOverflow="overflow">
                    <a:solidFill>
                      <a:srgbClr val="4FC042">
                        <a:alpha val="83921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rPr/>
                        <a:t>0.64%</a:t>
                      </a:r>
                      <a:endParaRPr/>
                    </a:p>
                  </a:txBody>
                  <a:tcPr horzOverflow="overflow">
                    <a:solidFill>
                      <a:srgbClr val="4FC042">
                        <a:alpha val="83921"/>
                      </a:srgbClr>
                    </a:solidFill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rPr/>
                        <a:t>Local Catchment vs Punch T&amp;L</a:t>
                      </a:r>
                      <a:endParaRPr/>
                    </a:p>
                  </a:txBody>
                  <a:tcPr horzOverflow="overflow">
                    <a:solidFill>
                      <a:srgbClr val="FAFAFA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endParaRPr/>
                    </a:p>
                  </a:txBody>
                  <a:tcPr horzOverflow="overflow">
                    <a:solidFill>
                      <a:srgbClr val="FAFAFA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rPr/>
                        <a:t>1.54%</a:t>
                      </a:r>
                      <a:endParaRPr/>
                    </a:p>
                  </a:txBody>
                  <a:tcPr horzOverflow="overflow">
                    <a:solidFill>
                      <a:srgbClr val="4FC042">
                        <a:alpha val="56862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rPr/>
                        <a:t>-2.02%</a:t>
                      </a:r>
                      <a:endParaRPr/>
                    </a:p>
                  </a:txBody>
                  <a:tcPr horzOverflow="overflow">
                    <a:solidFill>
                      <a:srgbClr val="C04242">
                        <a:alpha val="63921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rPr/>
                        <a:t>0.41%</a:t>
                      </a:r>
                      <a:endParaRPr/>
                    </a:p>
                  </a:txBody>
                  <a:tcPr horzOverflow="overflow">
                    <a:solidFill>
                      <a:srgbClr val="4FC042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rPr/>
                        <a:t>-8.07%</a:t>
                      </a:r>
                      <a:endParaRPr/>
                    </a:p>
                  </a:txBody>
                  <a:tcPr horzOverflow="overflow">
                    <a:solidFill>
                      <a:srgbClr val="C04242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rPr/>
                        <a:t>-0.80%</a:t>
                      </a:r>
                      <a:endParaRPr/>
                    </a:p>
                  </a:txBody>
                  <a:tcPr horzOverflow="overflow">
                    <a:solidFill>
                      <a:srgbClr val="C04242">
                        <a:alpha val="56862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rPr/>
                        <a:t>-0.98%</a:t>
                      </a:r>
                      <a:endParaRPr/>
                    </a:p>
                  </a:txBody>
                  <a:tcPr horzOverflow="overflow">
                    <a:solidFill>
                      <a:srgbClr val="C04242">
                        <a:alpha val="5803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rPr/>
                        <a:t>1.12%</a:t>
                      </a:r>
                      <a:endParaRPr/>
                    </a:p>
                  </a:txBody>
                  <a:tcPr horzOverflow="overflow">
                    <a:solidFill>
                      <a:srgbClr val="4FC042">
                        <a:alpha val="54901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rPr/>
                        <a:t>8.79%</a:t>
                      </a:r>
                      <a:endParaRPr/>
                    </a:p>
                  </a:txBody>
                  <a:tcPr horzOverflow="overflow">
                    <a:solidFill>
                      <a:srgbClr val="4FC042">
                        <a:alpha val="100000"/>
                      </a:srgb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0" name=""/>
          <p:cNvGraphicFramePr/>
          <p:nvPr/>
        </p:nvGraphicFramePr>
        <p:xfrm rot="0">
          <a:off x="0" y="0"/>
          <a:ext cx="0" cy="0"/>
        </p:xfrm>
        <a:graphic>
          <a:graphicData uri="http://schemas.openxmlformats.org/drawingml/2006/chart">
            <c:chart xmlns:r="http://schemas.openxmlformats.org/officeDocument/2006/relationships" xmlns:c="http://schemas.openxmlformats.org/drawingml/2006/chart" r:id="rId25"/>
          </a:graphicData>
        </a:graphic>
      </p:graphicFrame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portDescription"/>
          <p:cNvSpPr>
            <a:spLocks/>
          </p:cNvSpPr>
          <p:nvPr/>
        </p:nvSpPr>
        <p:spPr>
          <a:xfrm>
            <a:off x="3238499" y="1173576"/>
            <a:ext cx="8760056" cy="302387"/>
          </a:xfrm>
          <a:prstGeom prst="rect">
            <a:avLst/>
          </a:prstGeom>
          <a:solidFill>
            <a:schemeClr val="bg1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wrap="square"/>
          <a:lstStyle/>
          <a:p>
            <a:pPr marL="0" indent="0" rtl="0" algn="ct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GB" sz="900" b="0" i="0" u="none" strike="noStrike" cap="none" spc="0" kern="1200" dirty="0">
                <a:ln>
                  <a:noFill/>
                </a:ln>
                <a:solidFill>
                  <a:srgbClr val="E7E6E6">
                    <a:lumMod val="25000"/>
                  </a:srgbClr>
                </a:solidFill>
                <a:effectLst/>
                <a:uLnTx/>
                <a:uFillTx/>
                <a:latin typeface="Montserrat"/>
                <a:ea typeface="+mn-ea"/>
                <a:cs typeface="+mn-cs"/>
              </a:rPr>
              <a:t/>
            </a:r>
            <a:endParaRPr lang="en-GB" sz="900" b="0" i="0" u="none" strike="noStrike" cap="none" spc="0" kern="1200" dirty="0">
              <a:ln>
                <a:noFill/>
              </a:ln>
              <a:solidFill>
                <a:srgbClr val="E7E6E6">
                  <a:lumMod val="25000"/>
                </a:srgbClr>
              </a:solidFill>
              <a:effectLst/>
              <a:uLnTx/>
              <a:uFillTx/>
              <a:latin typeface="Montserrat"/>
              <a:ea typeface="+mn-ea"/>
              <a:cs typeface="+mn-cs"/>
            </a:endParaRPr>
          </a:p>
        </p:txBody>
      </p:sp>
      <p:sp>
        <p:nvSpPr>
          <p:cNvPr id="19" name="Header"/>
          <p:cNvSpPr>
            <a:spLocks/>
          </p:cNvSpPr>
          <p:nvPr/>
        </p:nvSpPr>
        <p:spPr>
          <a:xfrm>
            <a:off x="-8965" y="168"/>
            <a:ext cx="12200965" cy="751270"/>
          </a:xfrm>
          <a:prstGeom prst="rect">
            <a:avLst/>
          </a:prstGeom>
          <a:solidFill>
            <a:srgbClr val="3A454F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wrap="square"/>
          <a:lstStyle/>
          <a:p>
            <a:pPr marL="0" indent="0" rtl="0" algn="ct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lang="en-GB" sz="1400" b="0" i="0" u="none" strike="noStrike" cap="none" spc="0" kern="120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Montserrat"/>
              <a:ea typeface="+mn-ea"/>
              <a:cs typeface="+mn-cs"/>
            </a:endParaRPr>
          </a:p>
        </p:txBody>
      </p:sp>
      <p:sp>
        <p:nvSpPr>
          <p:cNvPr id="20" name="Rectangle 19"/>
          <p:cNvSpPr>
            <a:spLocks/>
          </p:cNvSpPr>
          <p:nvPr/>
        </p:nvSpPr>
        <p:spPr>
          <a:xfrm>
            <a:off x="-8966" y="739934"/>
            <a:ext cx="838565" cy="497878"/>
          </a:xfrm>
          <a:prstGeom prst="rect">
            <a:avLst/>
          </a:prstGeom>
          <a:solidFill>
            <a:srgbClr val="3A454F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wrap="square"/>
          <a:lstStyle/>
          <a:p>
            <a:pPr marL="0" indent="0" rtl="0" algn="ct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lang="en-GB" sz="1800" b="0" i="0" u="none" strike="noStrike" cap="none" spc="0" kern="120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1" name="ReportHeader"/>
          <p:cNvSpPr>
            <a:spLocks/>
          </p:cNvSpPr>
          <p:nvPr/>
        </p:nvSpPr>
        <p:spPr>
          <a:xfrm>
            <a:off x="3238498" y="807671"/>
            <a:ext cx="8760057" cy="365962"/>
          </a:xfrm>
          <a:prstGeom prst="rect">
            <a:avLst/>
          </a:prstGeom>
          <a:solidFill>
            <a:schemeClr val="bg1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wrap="square"/>
          <a:lstStyle/>
          <a:p>
            <a:pPr marL="0" indent="0" rtl="0" algn="ct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GB" sz="1000" b="0" i="0" u="none" strike="noStrike" cap="none" spc="0" kern="1200" dirty="0">
                <a:ln>
                  <a:noFill/>
                </a:ln>
                <a:solidFill>
                  <a:srgbClr val="E7E6E6">
                    <a:lumMod val="25000"/>
                  </a:srgbClr>
                </a:solidFill>
                <a:effectLst/>
                <a:uLnTx/>
                <a:uFillTx/>
                <a:latin typeface="Montserrat"/>
                <a:ea typeface="+mn-ea"/>
                <a:cs typeface="+mn-cs"/>
              </a:rPr>
              <a:t>Mix of spend by customer segment in Punch site and local competitors</a:t>
            </a:r>
            <a:endParaRPr lang="en-GB" sz="1000" b="0" i="0" u="none" strike="noStrike" cap="none" spc="0" kern="1200" dirty="0">
              <a:ln>
                <a:noFill/>
              </a:ln>
              <a:solidFill>
                <a:srgbClr val="E7E6E6">
                  <a:lumMod val="25000"/>
                </a:srgbClr>
              </a:solidFill>
              <a:effectLst/>
              <a:uLnTx/>
              <a:uFillTx/>
              <a:latin typeface="Montserrat"/>
              <a:ea typeface="+mn-ea"/>
              <a:cs typeface="+mn-cs"/>
            </a:endParaRPr>
          </a:p>
        </p:txBody>
      </p:sp>
      <p:sp>
        <p:nvSpPr>
          <p:cNvPr id="22" name="SubHeader"/>
          <p:cNvSpPr>
            <a:spLocks/>
          </p:cNvSpPr>
          <p:nvPr/>
        </p:nvSpPr>
        <p:spPr>
          <a:xfrm>
            <a:off x="488839" y="739934"/>
            <a:ext cx="2749661" cy="497878"/>
          </a:xfrm>
          <a:prstGeom prst="parallelogram">
            <a:avLst>
              <a:gd name="adj" fmla="val 54111"/>
            </a:avLst>
          </a:prstGeom>
          <a:solidFill>
            <a:srgbClr val="3A454F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anchor="t" wrap="square"/>
          <a:lstStyle/>
          <a:p>
            <a:pPr marL="0" indent="0" rtl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GB" sz="1100" b="0" i="0" u="none" strike="noStrike" cap="none" spc="0" kern="120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Montserrat"/>
                <a:ea typeface="+mn-ea"/>
                <a:cs typeface="+mn-cs"/>
              </a:rPr>
              <a:t>Local Competitor Profiles</a:t>
            </a:r>
          </a:p>
        </p:txBody>
      </p:sp>
      <p:pic>
        <p:nvPicPr>
          <p:cNvPr id="27" name="Graphic 26"/>
          <p:cNvPicPr>
            <a:picLocks noChangeAspect="1"/>
          </p:cNvPicPr>
          <p:nvPr/>
        </p:nvPicPr>
        <p:blipFill>
          <a:blip r:embed="rId8">
            <a:lum/>
            <a:extLst>
              <a:ext uri="{28A0092B-C50C-407E-A947-70E740481C1C}">
                <a14:useLocalDpi xmlns:a14="http://schemas.microsoft.com/office/drawing/2016/SVG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rcRect/>
          <a:stretch>
            <a:fillRect/>
          </a:stretch>
        </p:blipFill>
        <p:spPr>
          <a:xfrm>
            <a:off x="5959533" y="174526"/>
            <a:ext cx="474606" cy="304492"/>
          </a:xfrm>
          <a:prstGeom prst="rect">
            <a:avLst/>
          </a:prstGeom>
          <a:ln>
            <a:headEnd type="none"/>
            <a:tailEnd type="none"/>
          </a:ln>
        </p:spPr>
      </p:pic>
      <p:pic>
        <p:nvPicPr>
          <p:cNvPr id="28" name="Graphic 27"/>
          <p:cNvPicPr>
            <a:picLocks noChangeAspect="1"/>
          </p:cNvPicPr>
          <p:nvPr/>
        </p:nvPicPr>
        <p:blipFill>
          <a:blip r:embed="rId10">
            <a:lum/>
            <a:extLst>
              <a:ext uri="{28A0092B-C50C-407E-A947-70E740481C1C}">
                <a14:useLocalDpi xmlns:a14="http://schemas.microsoft.com/office/drawing/2016/SVG/main" val="0"/>
              </a:ext>
              <a:ext uri="{96DAC541-7B7A-43D3-8B79-37D633B846F1}">
                <asvg:svgBlip xmlns:asvg="http://schemas.microsoft.com/office/drawing/2016/SVG/main" r:embed="rId11"/>
              </a:ext>
            </a:extLst>
          </a:blip>
          <a:srcRect/>
          <a:stretch>
            <a:fillRect/>
          </a:stretch>
        </p:blipFill>
        <p:spPr>
          <a:xfrm>
            <a:off x="300137" y="760427"/>
            <a:ext cx="278402" cy="2784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5" name="FooterStart"/>
          <p:cNvSpPr>
            <a:spLocks/>
          </p:cNvSpPr>
          <p:nvPr/>
        </p:nvSpPr>
        <p:spPr>
          <a:xfrm>
            <a:off x="0" y="6604080"/>
            <a:ext cx="12192000" cy="254069"/>
          </a:xfrm>
          <a:prstGeom prst="parallelogram">
            <a:avLst>
              <a:gd name="adj" fmla="val 0"/>
            </a:avLst>
          </a:prstGeom>
          <a:solidFill>
            <a:srgbClr val="E7E6E6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54000" anchor="ctr" wrap="none"/>
          <a:lstStyle/>
          <a:p>
            <a:pPr marL="0" indent="0" rtl="0" algn="ct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lang="en-GB" sz="900" b="0" i="0" u="none" strike="noStrike" cap="none" spc="0" kern="120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Montserrat"/>
              <a:ea typeface="+mn-ea"/>
              <a:cs typeface="+mn-cs"/>
            </a:endParaRPr>
          </a:p>
        </p:txBody>
      </p:sp>
      <p:sp>
        <p:nvSpPr>
          <p:cNvPr id="16" name="FooterInfo3"/>
          <p:cNvSpPr>
            <a:spLocks/>
          </p:cNvSpPr>
          <p:nvPr/>
        </p:nvSpPr>
        <p:spPr>
          <a:xfrm>
            <a:off x="8185608" y="6623021"/>
            <a:ext cx="4006392" cy="231018"/>
          </a:xfrm>
          <a:prstGeom prst="parallelogram">
            <a:avLst>
              <a:gd name="adj" fmla="val 47603"/>
            </a:avLst>
          </a:prstGeom>
          <a:solidFill>
            <a:srgbClr val="E7E6E6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54000" anchor="ctr" wrap="none"/>
          <a:lstStyle/>
          <a:p>
            <a:pPr marL="0" indent="0" rtl="0" algn="ct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GB" sz="850" b="0" i="0" u="none" strike="noStrike" cap="none" spc="0" kern="120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ontserrat"/>
                <a:ea typeface="+mn-ea"/>
                <a:cs typeface="+mn-cs"/>
              </a:rPr>
              <a:t/>
            </a:r>
            <a:endParaRPr lang="en-GB" sz="850" b="0" i="0" u="none" strike="noStrike" cap="none" spc="0" kern="120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Montserrat"/>
              <a:ea typeface="+mn-ea"/>
              <a:cs typeface="+mn-cs"/>
            </a:endParaRPr>
          </a:p>
        </p:txBody>
      </p:sp>
      <p:sp>
        <p:nvSpPr>
          <p:cNvPr id="17" name="FooterInfo2"/>
          <p:cNvSpPr>
            <a:spLocks/>
          </p:cNvSpPr>
          <p:nvPr/>
        </p:nvSpPr>
        <p:spPr>
          <a:xfrm>
            <a:off x="4091236" y="6623021"/>
            <a:ext cx="4006392" cy="231018"/>
          </a:xfrm>
          <a:prstGeom prst="parallelogram">
            <a:avLst>
              <a:gd name="adj" fmla="val 47603"/>
            </a:avLst>
          </a:prstGeom>
          <a:solidFill>
            <a:srgbClr val="E7E6E6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54000" anchor="ctr" wrap="none"/>
          <a:lstStyle/>
          <a:p>
            <a:pPr marL="0" indent="0" rtl="0" algn="ct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GB" sz="850" b="0" i="0" u="none" strike="noStrike" cap="none" spc="0" kern="120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ontserrat"/>
                <a:ea typeface="+mn-ea"/>
                <a:cs typeface="+mn-cs"/>
              </a:rPr>
              <a:t/>
            </a:r>
            <a:endParaRPr lang="en-GB" sz="850" b="0" i="0" u="none" strike="noStrike" cap="none" spc="0" kern="120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Montserrat"/>
              <a:ea typeface="+mn-ea"/>
              <a:cs typeface="+mn-cs"/>
            </a:endParaRPr>
          </a:p>
        </p:txBody>
      </p:sp>
      <p:sp>
        <p:nvSpPr>
          <p:cNvPr id="26" name="FooterInfo1"/>
          <p:cNvSpPr>
            <a:spLocks/>
          </p:cNvSpPr>
          <p:nvPr/>
        </p:nvSpPr>
        <p:spPr>
          <a:xfrm>
            <a:off x="-8967" y="6619343"/>
            <a:ext cx="4015359" cy="231018"/>
          </a:xfrm>
          <a:prstGeom prst="parallelogram">
            <a:avLst>
              <a:gd name="adj" fmla="val 47603"/>
            </a:avLst>
          </a:prstGeom>
          <a:solidFill>
            <a:srgbClr val="E7E6E6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54000" anchor="ctr" wrap="none"/>
          <a:lstStyle/>
          <a:p>
            <a:pPr marL="0" indent="0" rtl="0" algn="ct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GB" sz="850" b="0" i="0" u="none" strike="noStrike" cap="none" spc="0" kern="120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ontserrat"/>
                <a:ea typeface="+mn-ea"/>
                <a:cs typeface="+mn-cs"/>
              </a:rPr>
              <a:t/>
            </a:r>
            <a:endParaRPr lang="en-GB" sz="850" b="0" i="0" u="none" strike="noStrike" cap="none" spc="0" kern="120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Montserrat"/>
              <a:ea typeface="+mn-ea"/>
              <a:cs typeface="+mn-cs"/>
            </a:endParaRPr>
          </a:p>
        </p:txBody>
      </p:sp>
      <p:pic>
        <p:nvPicPr>
          <p:cNvPr id="4" name="Graphic 3"/>
          <p:cNvPicPr>
            <a:picLocks noChangeAspect="1"/>
          </p:cNvPicPr>
          <p:nvPr/>
        </p:nvPicPr>
        <p:blipFill>
          <a:blip r:embed="rId12">
            <a:lum/>
            <a:extLst>
              <a:ext uri="{28A0092B-C50C-407E-A947-70E740481C1C}">
                <a14:useLocalDpi xmlns:a14="http://schemas.microsoft.com/office/drawing/2016/SVG/main" val="0"/>
              </a:ext>
              <a:ext uri="{96DAC541-7B7A-43D3-8B79-37D633B846F1}">
                <asvg:svgBlip xmlns:asvg="http://schemas.microsoft.com/office/drawing/2016/SVG/main" r:embed="rId13"/>
              </a:ext>
            </a:extLst>
          </a:blip>
          <a:srcRect/>
          <a:stretch>
            <a:fillRect/>
          </a:stretch>
        </p:blipFill>
        <p:spPr>
          <a:xfrm>
            <a:off x="209043" y="215718"/>
            <a:ext cx="908910" cy="353465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5" name="Rectangle 4"/>
          <p:cNvSpPr>
            <a:spLocks/>
          </p:cNvSpPr>
          <p:nvPr/>
        </p:nvSpPr>
        <p:spPr>
          <a:xfrm>
            <a:off x="216914" y="253920"/>
            <a:ext cx="783762" cy="270940"/>
          </a:xfrm>
          <a:prstGeom prst="rect">
            <a:avLst/>
          </a:prstGeom>
          <a:noFill/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wrap="square"/>
          <a:lstStyle/>
          <a:p>
            <a:pPr algn="ctr" defTabSz="914400"/>
            <a:r>
              <a:rPr lang="en-GB" sz="850" spc="20" dirty="0">
                <a:latin typeface="Montserrat"/>
              </a:rPr>
              <a:t>Site </a:t>
            </a:r>
            <a:r>
              <a:rPr lang="en-GB" sz="850" spc="20" kern="800" dirty="0">
                <a:latin typeface="Montserrat"/>
              </a:rPr>
              <a:t>Intel</a:t>
            </a:r>
          </a:p>
        </p:txBody>
      </p:sp>
      <p:pic>
        <p:nvPicPr>
          <p:cNvPr id="6" name="Graphic 5"/>
          <p:cNvPicPr>
            <a:picLocks noChangeAspect="1"/>
          </p:cNvPicPr>
          <p:nvPr/>
        </p:nvPicPr>
        <p:blipFill>
          <a:blip r:embed="rId14">
            <a:lum/>
            <a:extLst>
              <a:ext uri="{28A0092B-C50C-407E-A947-70E740481C1C}">
                <a14:useLocalDpi xmlns:a14="http://schemas.microsoft.com/office/drawing/2016/SVG/main" val="0"/>
              </a:ext>
              <a:ext uri="{96DAC541-7B7A-43D3-8B79-37D633B846F1}">
                <asvg:svgBlip xmlns:asvg="http://schemas.microsoft.com/office/drawing/2016/SVG/main" r:embed="rId15"/>
              </a:ext>
            </a:extLst>
          </a:blip>
          <a:srcRect/>
          <a:stretch>
            <a:fillRect/>
          </a:stretch>
        </p:blipFill>
        <p:spPr>
          <a:xfrm rot="10800000">
            <a:off x="1015089" y="215718"/>
            <a:ext cx="908910" cy="353465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8" name="VenueName"/>
          <p:cNvSpPr>
            <a:spLocks/>
          </p:cNvSpPr>
          <p:nvPr/>
        </p:nvSpPr>
        <p:spPr>
          <a:xfrm>
            <a:off x="1192682" y="220269"/>
            <a:ext cx="2222500" cy="348914"/>
          </a:xfrm>
          <a:prstGeom prst="rect">
            <a:avLst/>
          </a:prstGeom>
          <a:solidFill>
            <a:srgbClr val="2EADE4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97200" rIns="90000" bIns="118800" anchor="ctr" wrap="none">
            <a:spAutoFit/>
          </a:bodyPr>
          <a:lstStyle/>
          <a:p>
            <a:pPr defTabSz="914400"/>
            <a:r>
              <a:rPr lang="en-GB" sz="850" dirty="0">
                <a:latin typeface="Montserrat"/>
              </a:rPr>
              <a:t>Red Lion Bakewell DE451BT</a:t>
            </a:r>
          </a:p>
        </p:txBody>
      </p:sp>
      <p:graphicFrame>
        <p:nvGraphicFramePr>
          <p:cNvPr id="29" name="Table 29"/>
          <p:cNvGraphicFramePr/>
          <p:nvPr/>
        </p:nvGraphicFramePr>
        <p:xfrm rot="0">
          <a:off x="508000" y="1447800"/>
          <a:ext cx="11430000" cy="254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32000"/>
                <a:gridCol w="1016000"/>
                <a:gridCol w="1016000"/>
                <a:gridCol w="1016000"/>
                <a:gridCol w="1016000"/>
                <a:gridCol w="1016000"/>
                <a:gridCol w="1016000"/>
                <a:gridCol w="1016000"/>
                <a:gridCol w="1016000"/>
                <a:gridCol w="1016000"/>
              </a:tblGrid>
              <a:tr h="254000">
                <a:tc>
                  <a:txBody>
                    <a:bodyPr/>
                    <a:lstStyle/>
                    <a:p>
                      <a:pPr defTabSz="914400">
                        <a:defRPr sz="100" dirty="0"/>
                      </a:pPr>
                      <a:endParaRPr/>
                    </a:p>
                  </a:txBody>
                  <a:tcPr horzOverflow="overflow">
                    <a:solidFill>
                      <a:srgbClr val="B4B4B4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rPr/>
                        <a:t>Customer Count</a:t>
                      </a:r>
                      <a:endParaRPr/>
                    </a:p>
                  </a:txBody>
                  <a:tcPr horzOverflow="overflow">
                    <a:solidFill>
                      <a:srgbClr val="B4B4B4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rPr/>
                        <a:t>Family Familiar</a:t>
                      </a:r>
                      <a:endParaRPr/>
                    </a:p>
                  </a:txBody>
                  <a:tcPr horzOverflow="overflow">
                    <a:solidFill>
                      <a:srgbClr val="B4B4B4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rPr/>
                        <a:t>Occasional &amp; Local</a:t>
                      </a:r>
                      <a:endParaRPr/>
                    </a:p>
                  </a:txBody>
                  <a:tcPr horzOverflow="overflow">
                    <a:solidFill>
                      <a:srgbClr val="B4B4B4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rPr/>
                        <a:t>Mid-Week Seniors</a:t>
                      </a:r>
                      <a:endParaRPr/>
                    </a:p>
                  </a:txBody>
                  <a:tcPr horzOverflow="overflow">
                    <a:solidFill>
                      <a:srgbClr val="B4B4B4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rPr/>
                        <a:t>Part Of The Pub</a:t>
                      </a:r>
                      <a:endParaRPr/>
                    </a:p>
                  </a:txBody>
                  <a:tcPr horzOverflow="overflow">
                    <a:solidFill>
                      <a:srgbClr val="B4B4B4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rPr/>
                        <a:t>Metro Sophisticates</a:t>
                      </a:r>
                      <a:endParaRPr/>
                    </a:p>
                  </a:txBody>
                  <a:tcPr horzOverflow="overflow">
                    <a:solidFill>
                      <a:srgbClr val="B4B4B4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rPr/>
                        <a:t>Young &amp; Connected</a:t>
                      </a:r>
                      <a:endParaRPr/>
                    </a:p>
                  </a:txBody>
                  <a:tcPr horzOverflow="overflow">
                    <a:solidFill>
                      <a:srgbClr val="B4B4B4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rPr/>
                        <a:t>Bubbly Weekenders</a:t>
                      </a:r>
                      <a:endParaRPr/>
                    </a:p>
                  </a:txBody>
                  <a:tcPr horzOverflow="overflow">
                    <a:solidFill>
                      <a:srgbClr val="B4B4B4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rPr/>
                        <a:t>Upmarket Diners</a:t>
                      </a:r>
                      <a:endParaRPr/>
                    </a:p>
                  </a:txBody>
                  <a:tcPr horzOverflow="overflow">
                    <a:solidFill>
                      <a:srgbClr val="B4B4B4"/>
                    </a:solidFill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rPr/>
                        <a:t>Red Lion Bakewell DE451BT</a:t>
                      </a:r>
                      <a:endParaRPr/>
                    </a:p>
                  </a:txBody>
                  <a:tcPr horzOverflow="overflow">
                    <a:solidFill>
                      <a:srgbClr val="FAFAFA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rPr/>
                        <a:t>955</a:t>
                      </a:r>
                      <a:endParaRPr/>
                    </a:p>
                  </a:txBody>
                  <a:tcPr horzOverflow="overflow">
                    <a:solidFill>
                      <a:srgbClr val="FAFAFA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rPr/>
                        <a:t>13.53%</a:t>
                      </a:r>
                      <a:endParaRPr/>
                    </a:p>
                  </a:txBody>
                  <a:tcPr horzOverflow="overflow">
                    <a:solidFill>
                      <a:srgbClr val="5A8AC6">
                        <a:alpha val="6117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rPr/>
                        <a:t>2.69%</a:t>
                      </a:r>
                      <a:endParaRPr/>
                    </a:p>
                  </a:txBody>
                  <a:tcPr horzOverflow="overflow">
                    <a:solidFill>
                      <a:srgbClr val="5A8AC6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rPr/>
                        <a:t>30.55%</a:t>
                      </a:r>
                      <a:endParaRPr/>
                    </a:p>
                  </a:txBody>
                  <a:tcPr horzOverflow="overflow">
                    <a:solidFill>
                      <a:srgbClr val="F8696B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rPr/>
                        <a:t>5.73%</a:t>
                      </a:r>
                      <a:endParaRPr/>
                    </a:p>
                  </a:txBody>
                  <a:tcPr horzOverflow="overflow">
                    <a:solidFill>
                      <a:srgbClr val="5A8AC6">
                        <a:alpha val="8901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rPr/>
                        <a:t>10.47%</a:t>
                      </a:r>
                      <a:endParaRPr/>
                    </a:p>
                  </a:txBody>
                  <a:tcPr horzOverflow="overflow">
                    <a:solidFill>
                      <a:srgbClr val="5A8AC6">
                        <a:alpha val="7215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rPr/>
                        <a:t>12.74%</a:t>
                      </a:r>
                      <a:endParaRPr/>
                    </a:p>
                  </a:txBody>
                  <a:tcPr horzOverflow="overflow">
                    <a:solidFill>
                      <a:srgbClr val="5A8AC6">
                        <a:alpha val="63921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rPr/>
                        <a:t>7.85%</a:t>
                      </a:r>
                      <a:endParaRPr/>
                    </a:p>
                  </a:txBody>
                  <a:tcPr horzOverflow="overflow">
                    <a:solidFill>
                      <a:srgbClr val="5A8AC6">
                        <a:alpha val="8117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rPr/>
                        <a:t>16.40%</a:t>
                      </a:r>
                      <a:endParaRPr/>
                    </a:p>
                  </a:txBody>
                  <a:tcPr horzOverflow="overflow">
                    <a:solidFill>
                      <a:srgbClr val="5A8AC6">
                        <a:alpha val="50980"/>
                      </a:srgbClr>
                    </a:solidFill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rPr/>
                        <a:t>Rutland Arms Hotel DE451BT</a:t>
                      </a:r>
                      <a:endParaRPr/>
                    </a:p>
                  </a:txBody>
                  <a:tcPr horzOverflow="overflow">
                    <a:solidFill>
                      <a:srgbClr val="FAFAFA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rPr/>
                        <a:t>849</a:t>
                      </a:r>
                      <a:endParaRPr/>
                    </a:p>
                  </a:txBody>
                  <a:tcPr horzOverflow="overflow">
                    <a:solidFill>
                      <a:srgbClr val="FAFAFA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rPr/>
                        <a:t>5.58%</a:t>
                      </a:r>
                      <a:endParaRPr/>
                    </a:p>
                  </a:txBody>
                  <a:tcPr horzOverflow="overflow">
                    <a:solidFill>
                      <a:srgbClr val="5A8AC6">
                        <a:alpha val="9098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rPr/>
                        <a:t>3.64%</a:t>
                      </a:r>
                      <a:endParaRPr/>
                    </a:p>
                  </a:txBody>
                  <a:tcPr horzOverflow="overflow">
                    <a:solidFill>
                      <a:srgbClr val="5A8AC6">
                        <a:alpha val="96862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rPr/>
                        <a:t>35.47%</a:t>
                      </a:r>
                      <a:endParaRPr/>
                    </a:p>
                  </a:txBody>
                  <a:tcPr horzOverflow="overflow">
                    <a:solidFill>
                      <a:srgbClr val="F8696B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rPr/>
                        <a:t>2.49%</a:t>
                      </a:r>
                      <a:endParaRPr/>
                    </a:p>
                  </a:txBody>
                  <a:tcPr horzOverflow="overflow">
                    <a:solidFill>
                      <a:srgbClr val="5A8AC6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rPr/>
                        <a:t>10.82%</a:t>
                      </a:r>
                      <a:endParaRPr/>
                    </a:p>
                  </a:txBody>
                  <a:tcPr horzOverflow="overflow">
                    <a:solidFill>
                      <a:srgbClr val="5A8AC6">
                        <a:alpha val="74901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rPr/>
                        <a:t>7.00%</a:t>
                      </a:r>
                      <a:endParaRPr/>
                    </a:p>
                  </a:txBody>
                  <a:tcPr horzOverflow="overflow">
                    <a:solidFill>
                      <a:srgbClr val="5A8AC6">
                        <a:alpha val="85882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rPr/>
                        <a:t>4.59%</a:t>
                      </a:r>
                      <a:endParaRPr/>
                    </a:p>
                  </a:txBody>
                  <a:tcPr horzOverflow="overflow">
                    <a:solidFill>
                      <a:srgbClr val="5A8AC6">
                        <a:alpha val="94117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rPr/>
                        <a:t>30.37%</a:t>
                      </a:r>
                      <a:endParaRPr/>
                    </a:p>
                  </a:txBody>
                  <a:tcPr horzOverflow="overflow">
                    <a:solidFill>
                      <a:srgbClr val="F8696B">
                        <a:alpha val="85098"/>
                      </a:srgbClr>
                    </a:solidFill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rPr/>
                        <a:t>Taproom DE451GZ</a:t>
                      </a:r>
                      <a:endParaRPr/>
                    </a:p>
                  </a:txBody>
                  <a:tcPr horzOverflow="overflow">
                    <a:solidFill>
                      <a:srgbClr val="FAFAFA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rPr/>
                        <a:t>1466</a:t>
                      </a:r>
                      <a:endParaRPr/>
                    </a:p>
                  </a:txBody>
                  <a:tcPr horzOverflow="overflow">
                    <a:solidFill>
                      <a:srgbClr val="FAFAFA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rPr/>
                        <a:t>6.04%</a:t>
                      </a:r>
                      <a:endParaRPr/>
                    </a:p>
                  </a:txBody>
                  <a:tcPr horzOverflow="overflow">
                    <a:solidFill>
                      <a:srgbClr val="5A8AC6">
                        <a:alpha val="87058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rPr/>
                        <a:t>2.47%</a:t>
                      </a:r>
                      <a:endParaRPr/>
                    </a:p>
                  </a:txBody>
                  <a:tcPr horzOverflow="overflow">
                    <a:solidFill>
                      <a:srgbClr val="5A8AC6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rPr/>
                        <a:t>29.24%</a:t>
                      </a:r>
                      <a:endParaRPr/>
                    </a:p>
                  </a:txBody>
                  <a:tcPr horzOverflow="overflow">
                    <a:solidFill>
                      <a:srgbClr val="F8696B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rPr/>
                        <a:t>3.88%</a:t>
                      </a:r>
                      <a:endParaRPr/>
                    </a:p>
                  </a:txBody>
                  <a:tcPr horzOverflow="overflow">
                    <a:solidFill>
                      <a:srgbClr val="5A8AC6">
                        <a:alpha val="94901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rPr/>
                        <a:t>14.78%</a:t>
                      </a:r>
                      <a:endParaRPr/>
                    </a:p>
                  </a:txBody>
                  <a:tcPr horzOverflow="overflow">
                    <a:solidFill>
                      <a:srgbClr val="5A8AC6">
                        <a:alpha val="54117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rPr/>
                        <a:t>13.02%</a:t>
                      </a:r>
                      <a:endParaRPr/>
                    </a:p>
                  </a:txBody>
                  <a:tcPr horzOverflow="overflow">
                    <a:solidFill>
                      <a:srgbClr val="5A8AC6">
                        <a:alpha val="6117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rPr/>
                        <a:t>10.78%</a:t>
                      </a:r>
                      <a:endParaRPr/>
                    </a:p>
                  </a:txBody>
                  <a:tcPr horzOverflow="overflow">
                    <a:solidFill>
                      <a:srgbClr val="5A8AC6">
                        <a:alpha val="6901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rPr/>
                        <a:t>19.76%</a:t>
                      </a:r>
                      <a:endParaRPr/>
                    </a:p>
                  </a:txBody>
                  <a:tcPr horzOverflow="overflow">
                    <a:solidFill>
                      <a:srgbClr val="F8696B">
                        <a:alpha val="65098"/>
                      </a:srgbClr>
                    </a:solidFill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rPr/>
                        <a:t>Castle (Bakewell) DE451DU</a:t>
                      </a:r>
                      <a:endParaRPr/>
                    </a:p>
                  </a:txBody>
                  <a:tcPr horzOverflow="overflow">
                    <a:solidFill>
                      <a:srgbClr val="FAFAFA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rPr/>
                        <a:t>579</a:t>
                      </a:r>
                      <a:endParaRPr/>
                    </a:p>
                  </a:txBody>
                  <a:tcPr horzOverflow="overflow">
                    <a:solidFill>
                      <a:srgbClr val="FAFAFA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rPr/>
                        <a:t>12.98%</a:t>
                      </a:r>
                      <a:endParaRPr/>
                    </a:p>
                  </a:txBody>
                  <a:tcPr horzOverflow="overflow">
                    <a:solidFill>
                      <a:srgbClr val="5A8AC6">
                        <a:alpha val="76078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rPr/>
                        <a:t>11.06%</a:t>
                      </a:r>
                      <a:endParaRPr/>
                    </a:p>
                  </a:txBody>
                  <a:tcPr horzOverflow="overflow">
                    <a:solidFill>
                      <a:srgbClr val="5A8AC6">
                        <a:alpha val="8196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rPr/>
                        <a:t>36.08%</a:t>
                      </a:r>
                      <a:endParaRPr/>
                    </a:p>
                  </a:txBody>
                  <a:tcPr horzOverflow="overflow">
                    <a:solidFill>
                      <a:srgbClr val="F8696B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rPr/>
                        <a:t>5.93%</a:t>
                      </a:r>
                      <a:endParaRPr/>
                    </a:p>
                  </a:txBody>
                  <a:tcPr horzOverflow="overflow">
                    <a:solidFill>
                      <a:srgbClr val="5A8AC6">
                        <a:alpha val="98823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rPr/>
                        <a:t>5.70%</a:t>
                      </a:r>
                      <a:endParaRPr/>
                    </a:p>
                  </a:txBody>
                  <a:tcPr horzOverflow="overflow">
                    <a:solidFill>
                      <a:srgbClr val="5A8AC6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rPr/>
                        <a:t>10.49%</a:t>
                      </a:r>
                      <a:endParaRPr/>
                    </a:p>
                  </a:txBody>
                  <a:tcPr horzOverflow="overflow">
                    <a:solidFill>
                      <a:srgbClr val="5A8AC6">
                        <a:alpha val="83921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rPr/>
                        <a:t>6.76%</a:t>
                      </a:r>
                      <a:endParaRPr/>
                    </a:p>
                  </a:txBody>
                  <a:tcPr horzOverflow="overflow">
                    <a:solidFill>
                      <a:srgbClr val="5A8AC6">
                        <a:alpha val="96862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rPr/>
                        <a:t>10.96%</a:t>
                      </a:r>
                      <a:endParaRPr/>
                    </a:p>
                  </a:txBody>
                  <a:tcPr horzOverflow="overflow">
                    <a:solidFill>
                      <a:srgbClr val="5A8AC6">
                        <a:alpha val="83137"/>
                      </a:srgbClr>
                    </a:solidFill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rPr/>
                        <a:t>Rajas DE451DS</a:t>
                      </a:r>
                      <a:endParaRPr/>
                    </a:p>
                  </a:txBody>
                  <a:tcPr horzOverflow="overflow">
                    <a:solidFill>
                      <a:srgbClr val="FAFAFA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rPr/>
                        <a:t>153</a:t>
                      </a:r>
                      <a:endParaRPr/>
                    </a:p>
                  </a:txBody>
                  <a:tcPr horzOverflow="overflow">
                    <a:solidFill>
                      <a:srgbClr val="FAFAFA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rPr/>
                        <a:t>3.53%</a:t>
                      </a:r>
                      <a:endParaRPr/>
                    </a:p>
                  </a:txBody>
                  <a:tcPr horzOverflow="overflow">
                    <a:solidFill>
                      <a:srgbClr val="5A8AC6">
                        <a:alpha val="92941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rPr/>
                        <a:t>1.33%</a:t>
                      </a:r>
                      <a:endParaRPr/>
                    </a:p>
                  </a:txBody>
                  <a:tcPr horzOverflow="overflow">
                    <a:solidFill>
                      <a:srgbClr val="5A8AC6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rPr/>
                        <a:t>26.66%</a:t>
                      </a:r>
                      <a:endParaRPr/>
                    </a:p>
                  </a:txBody>
                  <a:tcPr horzOverflow="overflow">
                    <a:solidFill>
                      <a:srgbClr val="F8696B">
                        <a:alpha val="76862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rPr/>
                        <a:t>1.63%</a:t>
                      </a:r>
                      <a:endParaRPr/>
                    </a:p>
                  </a:txBody>
                  <a:tcPr horzOverflow="overflow">
                    <a:solidFill>
                      <a:srgbClr val="5A8AC6">
                        <a:alpha val="98823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rPr/>
                        <a:t>19.64%</a:t>
                      </a:r>
                      <a:endParaRPr/>
                    </a:p>
                  </a:txBody>
                  <a:tcPr horzOverflow="overflow">
                    <a:solidFill>
                      <a:srgbClr val="F8696B">
                        <a:alpha val="56078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rPr/>
                        <a:t>6.94%</a:t>
                      </a:r>
                      <a:endParaRPr/>
                    </a:p>
                  </a:txBody>
                  <a:tcPr horzOverflow="overflow">
                    <a:solidFill>
                      <a:srgbClr val="5A8AC6">
                        <a:alpha val="83137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rPr/>
                        <a:t>6.04%</a:t>
                      </a:r>
                      <a:endParaRPr/>
                    </a:p>
                  </a:txBody>
                  <a:tcPr horzOverflow="overflow">
                    <a:solidFill>
                      <a:srgbClr val="5A8AC6">
                        <a:alpha val="85882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rPr/>
                        <a:t>34.20%</a:t>
                      </a:r>
                      <a:endParaRPr/>
                    </a:p>
                  </a:txBody>
                  <a:tcPr horzOverflow="overflow">
                    <a:solidFill>
                      <a:srgbClr val="F8696B">
                        <a:alpha val="100000"/>
                      </a:srgbClr>
                    </a:solidFill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rPr/>
                        <a:t>The Manners DE451EP</a:t>
                      </a:r>
                      <a:endParaRPr/>
                    </a:p>
                  </a:txBody>
                  <a:tcPr horzOverflow="overflow">
                    <a:solidFill>
                      <a:srgbClr val="FAFAFA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rPr/>
                        <a:t>223</a:t>
                      </a:r>
                      <a:endParaRPr/>
                    </a:p>
                  </a:txBody>
                  <a:tcPr horzOverflow="overflow">
                    <a:solidFill>
                      <a:srgbClr val="FAFAFA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rPr/>
                        <a:t>7.98%</a:t>
                      </a:r>
                      <a:endParaRPr/>
                    </a:p>
                  </a:txBody>
                  <a:tcPr horzOverflow="overflow">
                    <a:solidFill>
                      <a:srgbClr val="5A8AC6">
                        <a:alpha val="83921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rPr/>
                        <a:t>3.37%</a:t>
                      </a:r>
                      <a:endParaRPr/>
                    </a:p>
                  </a:txBody>
                  <a:tcPr horzOverflow="overflow">
                    <a:solidFill>
                      <a:srgbClr val="5A8AC6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rPr/>
                        <a:t>33.01%</a:t>
                      </a:r>
                      <a:endParaRPr/>
                    </a:p>
                  </a:txBody>
                  <a:tcPr horzOverflow="overflow">
                    <a:solidFill>
                      <a:srgbClr val="F8696B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rPr/>
                        <a:t>5.47%</a:t>
                      </a:r>
                      <a:endParaRPr/>
                    </a:p>
                  </a:txBody>
                  <a:tcPr horzOverflow="overflow">
                    <a:solidFill>
                      <a:srgbClr val="5A8AC6">
                        <a:alpha val="92941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rPr/>
                        <a:t>14.81%</a:t>
                      </a:r>
                      <a:endParaRPr/>
                    </a:p>
                  </a:txBody>
                  <a:tcPr horzOverflow="overflow">
                    <a:solidFill>
                      <a:srgbClr val="5A8AC6">
                        <a:alpha val="6117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rPr/>
                        <a:t>10.81%</a:t>
                      </a:r>
                      <a:endParaRPr/>
                    </a:p>
                  </a:txBody>
                  <a:tcPr horzOverflow="overflow">
                    <a:solidFill>
                      <a:srgbClr val="5A8AC6">
                        <a:alpha val="74901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rPr/>
                        <a:t>10.39%</a:t>
                      </a:r>
                      <a:endParaRPr/>
                    </a:p>
                  </a:txBody>
                  <a:tcPr horzOverflow="overflow">
                    <a:solidFill>
                      <a:srgbClr val="5A8AC6">
                        <a:alpha val="76078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rPr/>
                        <a:t>14.12%</a:t>
                      </a:r>
                      <a:endParaRPr/>
                    </a:p>
                  </a:txBody>
                  <a:tcPr horzOverflow="overflow">
                    <a:solidFill>
                      <a:srgbClr val="5A8AC6">
                        <a:alpha val="63921"/>
                      </a:srgbClr>
                    </a:solidFill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rPr/>
                        <a:t>Old Original Bakew DE451BT</a:t>
                      </a:r>
                      <a:endParaRPr/>
                    </a:p>
                  </a:txBody>
                  <a:tcPr horzOverflow="overflow">
                    <a:solidFill>
                      <a:srgbClr val="FAFAFA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rPr/>
                        <a:t>2125</a:t>
                      </a:r>
                      <a:endParaRPr/>
                    </a:p>
                  </a:txBody>
                  <a:tcPr horzOverflow="overflow">
                    <a:solidFill>
                      <a:srgbClr val="FAFAFA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rPr/>
                        <a:t>13.43%</a:t>
                      </a:r>
                      <a:endParaRPr/>
                    </a:p>
                  </a:txBody>
                  <a:tcPr horzOverflow="overflow">
                    <a:solidFill>
                      <a:srgbClr val="5A8AC6">
                        <a:alpha val="54901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rPr/>
                        <a:t>2.98%</a:t>
                      </a:r>
                      <a:endParaRPr/>
                    </a:p>
                  </a:txBody>
                  <a:tcPr horzOverflow="overflow">
                    <a:solidFill>
                      <a:srgbClr val="5A8AC6">
                        <a:alpha val="9803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rPr/>
                        <a:t>21.67%</a:t>
                      </a:r>
                      <a:endParaRPr/>
                    </a:p>
                  </a:txBody>
                  <a:tcPr horzOverflow="overflow">
                    <a:solidFill>
                      <a:srgbClr val="F8696B">
                        <a:alpha val="78823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rPr/>
                        <a:t>2.43%</a:t>
                      </a:r>
                      <a:endParaRPr/>
                    </a:p>
                  </a:txBody>
                  <a:tcPr horzOverflow="overflow">
                    <a:solidFill>
                      <a:srgbClr val="5A8AC6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rPr/>
                        <a:t>9.75%</a:t>
                      </a:r>
                      <a:endParaRPr/>
                    </a:p>
                  </a:txBody>
                  <a:tcPr horzOverflow="overflow">
                    <a:solidFill>
                      <a:srgbClr val="5A8AC6">
                        <a:alpha val="7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rPr/>
                        <a:t>12.53%</a:t>
                      </a:r>
                      <a:endParaRPr/>
                    </a:p>
                  </a:txBody>
                  <a:tcPr horzOverflow="overflow">
                    <a:solidFill>
                      <a:srgbClr val="5A8AC6">
                        <a:alpha val="5803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rPr/>
                        <a:t>10.44%</a:t>
                      </a:r>
                      <a:endParaRPr/>
                    </a:p>
                  </a:txBody>
                  <a:tcPr horzOverflow="overflow">
                    <a:solidFill>
                      <a:srgbClr val="5A8AC6">
                        <a:alpha val="67058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rPr/>
                        <a:t>26.73%</a:t>
                      </a:r>
                      <a:endParaRPr/>
                    </a:p>
                  </a:txBody>
                  <a:tcPr horzOverflow="overflow">
                    <a:solidFill>
                      <a:srgbClr val="F8696B">
                        <a:alpha val="100000"/>
                      </a:srgbClr>
                    </a:solidFill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rPr/>
                        <a:t>Riverside Fish And Chi DE451EW</a:t>
                      </a:r>
                      <a:endParaRPr/>
                    </a:p>
                  </a:txBody>
                  <a:tcPr horzOverflow="overflow">
                    <a:solidFill>
                      <a:srgbClr val="FAFAFA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rPr/>
                        <a:t>762</a:t>
                      </a:r>
                      <a:endParaRPr/>
                    </a:p>
                  </a:txBody>
                  <a:tcPr horzOverflow="overflow">
                    <a:solidFill>
                      <a:srgbClr val="FAFAFA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rPr/>
                        <a:t>23.73%</a:t>
                      </a:r>
                      <a:endParaRPr/>
                    </a:p>
                  </a:txBody>
                  <a:tcPr horzOverflow="overflow">
                    <a:solidFill>
                      <a:srgbClr val="F8696B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rPr/>
                        <a:t>3.29%</a:t>
                      </a:r>
                      <a:endParaRPr/>
                    </a:p>
                  </a:txBody>
                  <a:tcPr horzOverflow="overflow">
                    <a:solidFill>
                      <a:srgbClr val="5A8AC6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rPr/>
                        <a:t>22.82%</a:t>
                      </a:r>
                      <a:endParaRPr/>
                    </a:p>
                  </a:txBody>
                  <a:tcPr horzOverflow="overflow">
                    <a:solidFill>
                      <a:srgbClr val="F8696B">
                        <a:alpha val="96078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rPr/>
                        <a:t>4.12%</a:t>
                      </a:r>
                      <a:endParaRPr/>
                    </a:p>
                  </a:txBody>
                  <a:tcPr horzOverflow="overflow">
                    <a:solidFill>
                      <a:srgbClr val="5A8AC6">
                        <a:alpha val="96078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rPr/>
                        <a:t>5.88%</a:t>
                      </a:r>
                      <a:endParaRPr/>
                    </a:p>
                  </a:txBody>
                  <a:tcPr horzOverflow="overflow">
                    <a:solidFill>
                      <a:srgbClr val="5A8AC6">
                        <a:alpha val="87058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rPr/>
                        <a:t>13.14%</a:t>
                      </a:r>
                      <a:endParaRPr/>
                    </a:p>
                  </a:txBody>
                  <a:tcPr horzOverflow="overflow">
                    <a:solidFill>
                      <a:srgbClr val="5A8AC6">
                        <a:alpha val="5215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rPr/>
                        <a:t>10.99%</a:t>
                      </a:r>
                      <a:endParaRPr/>
                    </a:p>
                  </a:txBody>
                  <a:tcPr horzOverflow="overflow">
                    <a:solidFill>
                      <a:srgbClr val="5A8AC6">
                        <a:alpha val="6196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rPr/>
                        <a:t>15.99%</a:t>
                      </a:r>
                      <a:endParaRPr/>
                    </a:p>
                  </a:txBody>
                  <a:tcPr horzOverflow="overflow">
                    <a:solidFill>
                      <a:srgbClr val="F8696B">
                        <a:alpha val="61960"/>
                      </a:srgbClr>
                    </a:solidFill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rPr/>
                        <a:t>Bakewell Fish &amp; Chips DE451EW</a:t>
                      </a:r>
                      <a:endParaRPr/>
                    </a:p>
                  </a:txBody>
                  <a:tcPr horzOverflow="overflow">
                    <a:solidFill>
                      <a:srgbClr val="FAFAFA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rPr/>
                        <a:t>615</a:t>
                      </a:r>
                      <a:endParaRPr/>
                    </a:p>
                  </a:txBody>
                  <a:tcPr horzOverflow="overflow">
                    <a:solidFill>
                      <a:srgbClr val="FAFAFA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rPr/>
                        <a:t>19.92%</a:t>
                      </a:r>
                      <a:endParaRPr/>
                    </a:p>
                  </a:txBody>
                  <a:tcPr horzOverflow="overflow">
                    <a:solidFill>
                      <a:srgbClr val="F8696B">
                        <a:alpha val="7215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rPr/>
                        <a:t>3.95%</a:t>
                      </a:r>
                      <a:endParaRPr/>
                    </a:p>
                  </a:txBody>
                  <a:tcPr horzOverflow="overflow">
                    <a:solidFill>
                      <a:srgbClr val="5A8AC6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rPr/>
                        <a:t>25.98%</a:t>
                      </a:r>
                      <a:endParaRPr/>
                    </a:p>
                  </a:txBody>
                  <a:tcPr horzOverflow="overflow">
                    <a:solidFill>
                      <a:srgbClr val="F8696B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rPr/>
                        <a:t>4.02%</a:t>
                      </a:r>
                      <a:endParaRPr/>
                    </a:p>
                  </a:txBody>
                  <a:tcPr horzOverflow="overflow">
                    <a:solidFill>
                      <a:srgbClr val="5A8AC6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rPr/>
                        <a:t>5.16%</a:t>
                      </a:r>
                      <a:endParaRPr/>
                    </a:p>
                  </a:txBody>
                  <a:tcPr horzOverflow="overflow">
                    <a:solidFill>
                      <a:srgbClr val="5A8AC6">
                        <a:alpha val="94901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rPr/>
                        <a:t>11.41%</a:t>
                      </a:r>
                      <a:endParaRPr/>
                    </a:p>
                  </a:txBody>
                  <a:tcPr horzOverflow="overflow">
                    <a:solidFill>
                      <a:srgbClr val="5A8AC6">
                        <a:alpha val="65882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rPr/>
                        <a:t>6.98%</a:t>
                      </a:r>
                      <a:endParaRPr/>
                    </a:p>
                  </a:txBody>
                  <a:tcPr horzOverflow="overflow">
                    <a:solidFill>
                      <a:srgbClr val="5A8AC6">
                        <a:alpha val="85882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rPr/>
                        <a:t>22.54%</a:t>
                      </a:r>
                      <a:endParaRPr/>
                    </a:p>
                  </a:txBody>
                  <a:tcPr horzOverflow="overflow">
                    <a:solidFill>
                      <a:srgbClr val="F8696B">
                        <a:alpha val="83921"/>
                      </a:srgbClr>
                    </a:solidFill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rPr/>
                        <a:t>Lovage DE451DS</a:t>
                      </a:r>
                      <a:endParaRPr/>
                    </a:p>
                  </a:txBody>
                  <a:tcPr horzOverflow="overflow">
                    <a:solidFill>
                      <a:srgbClr val="FAFAFA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rPr/>
                        <a:t>84</a:t>
                      </a:r>
                      <a:endParaRPr/>
                    </a:p>
                  </a:txBody>
                  <a:tcPr horzOverflow="overflow">
                    <a:solidFill>
                      <a:srgbClr val="FAFAFA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rPr/>
                        <a:t>0.71%</a:t>
                      </a:r>
                      <a:endParaRPr/>
                    </a:p>
                  </a:txBody>
                  <a:tcPr horzOverflow="overflow">
                    <a:solidFill>
                      <a:srgbClr val="5A8AC6">
                        <a:alpha val="98823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rPr/>
                        <a:t>3.21%</a:t>
                      </a:r>
                      <a:endParaRPr/>
                    </a:p>
                  </a:txBody>
                  <a:tcPr horzOverflow="overflow">
                    <a:solidFill>
                      <a:srgbClr val="5A8AC6">
                        <a:alpha val="94117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rPr/>
                        <a:t>26.79%</a:t>
                      </a:r>
                      <a:endParaRPr/>
                    </a:p>
                  </a:txBody>
                  <a:tcPr horzOverflow="overflow">
                    <a:solidFill>
                      <a:srgbClr val="F8696B">
                        <a:alpha val="56078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rPr/>
                        <a:t>0.26%</a:t>
                      </a:r>
                      <a:endParaRPr/>
                    </a:p>
                  </a:txBody>
                  <a:tcPr horzOverflow="overflow">
                    <a:solidFill>
                      <a:srgbClr val="5A8AC6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rPr/>
                        <a:t>14.79%</a:t>
                      </a:r>
                      <a:endParaRPr/>
                    </a:p>
                  </a:txBody>
                  <a:tcPr horzOverflow="overflow">
                    <a:solidFill>
                      <a:srgbClr val="5A8AC6">
                        <a:alpha val="6901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rPr/>
                        <a:t>3.41%</a:t>
                      </a:r>
                      <a:endParaRPr/>
                    </a:p>
                  </a:txBody>
                  <a:tcPr horzOverflow="overflow">
                    <a:solidFill>
                      <a:srgbClr val="5A8AC6">
                        <a:alpha val="92941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rPr/>
                        <a:t>3.17%</a:t>
                      </a:r>
                      <a:endParaRPr/>
                    </a:p>
                  </a:txBody>
                  <a:tcPr horzOverflow="overflow">
                    <a:solidFill>
                      <a:srgbClr val="5A8AC6">
                        <a:alpha val="94117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rPr/>
                        <a:t>47.62%</a:t>
                      </a:r>
                      <a:endParaRPr/>
                    </a:p>
                  </a:txBody>
                  <a:tcPr horzOverflow="overflow">
                    <a:solidFill>
                      <a:srgbClr val="F8696B">
                        <a:alpha val="100000"/>
                      </a:srgbClr>
                    </a:solidFill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rPr/>
                        <a:t>Bloomers Of Bakewell DE451EU</a:t>
                      </a:r>
                      <a:endParaRPr/>
                    </a:p>
                  </a:txBody>
                  <a:tcPr horzOverflow="overflow">
                    <a:solidFill>
                      <a:srgbClr val="FAFAFA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rPr/>
                        <a:t>1021</a:t>
                      </a:r>
                      <a:endParaRPr/>
                    </a:p>
                  </a:txBody>
                  <a:tcPr horzOverflow="overflow">
                    <a:solidFill>
                      <a:srgbClr val="FAFAFA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rPr/>
                        <a:t>18.77%</a:t>
                      </a:r>
                      <a:endParaRPr/>
                    </a:p>
                  </a:txBody>
                  <a:tcPr horzOverflow="overflow">
                    <a:solidFill>
                      <a:srgbClr val="F8696B">
                        <a:alpha val="83921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rPr/>
                        <a:t>5.08%</a:t>
                      </a:r>
                      <a:endParaRPr/>
                    </a:p>
                  </a:txBody>
                  <a:tcPr horzOverflow="overflow">
                    <a:solidFill>
                      <a:srgbClr val="5A8AC6">
                        <a:alpha val="9215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rPr/>
                        <a:t>21.64%</a:t>
                      </a:r>
                      <a:endParaRPr/>
                    </a:p>
                  </a:txBody>
                  <a:tcPr horzOverflow="overflow">
                    <a:solidFill>
                      <a:srgbClr val="F8696B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rPr/>
                        <a:t>3.73%</a:t>
                      </a:r>
                      <a:endParaRPr/>
                    </a:p>
                  </a:txBody>
                  <a:tcPr horzOverflow="overflow">
                    <a:solidFill>
                      <a:srgbClr val="5A8AC6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rPr/>
                        <a:t>6.87%</a:t>
                      </a:r>
                      <a:endParaRPr/>
                    </a:p>
                  </a:txBody>
                  <a:tcPr horzOverflow="overflow">
                    <a:solidFill>
                      <a:srgbClr val="5A8AC6">
                        <a:alpha val="8196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rPr/>
                        <a:t>13.02%</a:t>
                      </a:r>
                      <a:endParaRPr/>
                    </a:p>
                  </a:txBody>
                  <a:tcPr horzOverflow="overflow">
                    <a:solidFill>
                      <a:srgbClr val="F8696B">
                        <a:alpha val="5215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rPr/>
                        <a:t>11.17%</a:t>
                      </a:r>
                      <a:endParaRPr/>
                    </a:p>
                  </a:txBody>
                  <a:tcPr horzOverflow="overflow">
                    <a:solidFill>
                      <a:srgbClr val="5A8AC6">
                        <a:alpha val="5803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rPr/>
                        <a:t>19.69%</a:t>
                      </a:r>
                      <a:endParaRPr/>
                    </a:p>
                  </a:txBody>
                  <a:tcPr horzOverflow="overflow">
                    <a:solidFill>
                      <a:srgbClr val="F8696B">
                        <a:alpha val="89019"/>
                      </a:srgbClr>
                    </a:solidFill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rPr/>
                        <a:t>Catch 32 DE451EE</a:t>
                      </a:r>
                      <a:endParaRPr/>
                    </a:p>
                  </a:txBody>
                  <a:tcPr horzOverflow="overflow">
                    <a:solidFill>
                      <a:srgbClr val="FAFAFA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rPr/>
                        <a:t>74</a:t>
                      </a:r>
                      <a:endParaRPr/>
                    </a:p>
                  </a:txBody>
                  <a:tcPr horzOverflow="overflow">
                    <a:solidFill>
                      <a:srgbClr val="FAFAFA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rPr/>
                        <a:t>22.44%</a:t>
                      </a:r>
                      <a:endParaRPr/>
                    </a:p>
                  </a:txBody>
                  <a:tcPr horzOverflow="overflow">
                    <a:solidFill>
                      <a:srgbClr val="F8696B">
                        <a:alpha val="92941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rPr/>
                        <a:t>0.69%</a:t>
                      </a:r>
                      <a:endParaRPr/>
                    </a:p>
                  </a:txBody>
                  <a:tcPr horzOverflow="overflow">
                    <a:solidFill>
                      <a:srgbClr val="5A8AC6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rPr/>
                        <a:t>16.90%</a:t>
                      </a:r>
                      <a:endParaRPr/>
                    </a:p>
                  </a:txBody>
                  <a:tcPr horzOverflow="overflow">
                    <a:solidFill>
                      <a:srgbClr val="F8696B">
                        <a:alpha val="6901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rPr/>
                        <a:t>4.91%</a:t>
                      </a:r>
                      <a:endParaRPr/>
                    </a:p>
                  </a:txBody>
                  <a:tcPr horzOverflow="overflow">
                    <a:solidFill>
                      <a:srgbClr val="5A8AC6">
                        <a:alpha val="8196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rPr/>
                        <a:t>15.68%</a:t>
                      </a:r>
                      <a:endParaRPr/>
                    </a:p>
                  </a:txBody>
                  <a:tcPr horzOverflow="overflow">
                    <a:solidFill>
                      <a:srgbClr val="F8696B">
                        <a:alpha val="63921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rPr/>
                        <a:t>7.85%</a:t>
                      </a:r>
                      <a:endParaRPr/>
                    </a:p>
                  </a:txBody>
                  <a:tcPr horzOverflow="overflow">
                    <a:solidFill>
                      <a:srgbClr val="5A8AC6">
                        <a:alpha val="7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rPr/>
                        <a:t>7.32%</a:t>
                      </a:r>
                      <a:endParaRPr/>
                    </a:p>
                  </a:txBody>
                  <a:tcPr horzOverflow="overflow">
                    <a:solidFill>
                      <a:srgbClr val="5A8AC6">
                        <a:alpha val="7215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rPr/>
                        <a:t>24.17%</a:t>
                      </a:r>
                      <a:endParaRPr/>
                    </a:p>
                  </a:txBody>
                  <a:tcPr horzOverflow="overflow">
                    <a:solidFill>
                      <a:srgbClr val="F8696B">
                        <a:alpha val="100000"/>
                      </a:srgbClr>
                    </a:solidFill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rPr/>
                        <a:t>Cornish Bakery Bakewell DE451EW</a:t>
                      </a:r>
                      <a:endParaRPr/>
                    </a:p>
                  </a:txBody>
                  <a:tcPr horzOverflow="overflow">
                    <a:solidFill>
                      <a:srgbClr val="FAFAFA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rPr/>
                        <a:t>803</a:t>
                      </a:r>
                      <a:endParaRPr/>
                    </a:p>
                  </a:txBody>
                  <a:tcPr horzOverflow="overflow">
                    <a:solidFill>
                      <a:srgbClr val="FAFAFA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rPr/>
                        <a:t>10.70%</a:t>
                      </a:r>
                      <a:endParaRPr/>
                    </a:p>
                  </a:txBody>
                  <a:tcPr horzOverflow="overflow">
                    <a:solidFill>
                      <a:srgbClr val="5A8AC6">
                        <a:alpha val="7215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rPr/>
                        <a:t>2.46%</a:t>
                      </a:r>
                      <a:endParaRPr/>
                    </a:p>
                  </a:txBody>
                  <a:tcPr horzOverflow="overflow">
                    <a:solidFill>
                      <a:srgbClr val="5A8AC6">
                        <a:alpha val="9803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rPr/>
                        <a:t>23.13%</a:t>
                      </a:r>
                      <a:endParaRPr/>
                    </a:p>
                  </a:txBody>
                  <a:tcPr horzOverflow="overflow">
                    <a:solidFill>
                      <a:srgbClr val="F8696B">
                        <a:alpha val="65882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rPr/>
                        <a:t>1.84%</a:t>
                      </a:r>
                      <a:endParaRPr/>
                    </a:p>
                  </a:txBody>
                  <a:tcPr horzOverflow="overflow">
                    <a:solidFill>
                      <a:srgbClr val="5A8AC6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rPr/>
                        <a:t>7.18%</a:t>
                      </a:r>
                      <a:endParaRPr/>
                    </a:p>
                  </a:txBody>
                  <a:tcPr horzOverflow="overflow">
                    <a:solidFill>
                      <a:srgbClr val="5A8AC6">
                        <a:alpha val="83137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rPr/>
                        <a:t>9.11%</a:t>
                      </a:r>
                      <a:endParaRPr/>
                    </a:p>
                  </a:txBody>
                  <a:tcPr horzOverflow="overflow">
                    <a:solidFill>
                      <a:srgbClr val="5A8AC6">
                        <a:alpha val="76862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rPr/>
                        <a:t>11.48%</a:t>
                      </a:r>
                      <a:endParaRPr/>
                    </a:p>
                  </a:txBody>
                  <a:tcPr horzOverflow="overflow">
                    <a:solidFill>
                      <a:srgbClr val="5A8AC6">
                        <a:alpha val="7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rPr/>
                        <a:t>34.05%</a:t>
                      </a:r>
                      <a:endParaRPr/>
                    </a:p>
                  </a:txBody>
                  <a:tcPr horzOverflow="overflow">
                    <a:solidFill>
                      <a:srgbClr val="F8696B">
                        <a:alpha val="100000"/>
                      </a:srgbClr>
                    </a:solidFill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rPr/>
                        <a:t>Lime Lounge Coffee House DE451DS</a:t>
                      </a:r>
                      <a:endParaRPr/>
                    </a:p>
                  </a:txBody>
                  <a:tcPr horzOverflow="overflow">
                    <a:solidFill>
                      <a:srgbClr val="FAFAFA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rPr/>
                        <a:t>303</a:t>
                      </a:r>
                      <a:endParaRPr/>
                    </a:p>
                  </a:txBody>
                  <a:tcPr horzOverflow="overflow">
                    <a:solidFill>
                      <a:srgbClr val="FAFAFA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rPr/>
                        <a:t>9.24%</a:t>
                      </a:r>
                      <a:endParaRPr/>
                    </a:p>
                  </a:txBody>
                  <a:tcPr horzOverflow="overflow">
                    <a:solidFill>
                      <a:srgbClr val="5A8AC6">
                        <a:alpha val="72941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rPr/>
                        <a:t>4.79%</a:t>
                      </a:r>
                      <a:endParaRPr/>
                    </a:p>
                  </a:txBody>
                  <a:tcPr horzOverflow="overflow">
                    <a:solidFill>
                      <a:srgbClr val="5A8AC6">
                        <a:alpha val="87843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rPr/>
                        <a:t>30.79%</a:t>
                      </a:r>
                      <a:endParaRPr/>
                    </a:p>
                  </a:txBody>
                  <a:tcPr horzOverflow="overflow">
                    <a:solidFill>
                      <a:srgbClr val="F8696B">
                        <a:alpha val="94901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rPr/>
                        <a:t>0.88%</a:t>
                      </a:r>
                      <a:endParaRPr/>
                    </a:p>
                  </a:txBody>
                  <a:tcPr horzOverflow="overflow">
                    <a:solidFill>
                      <a:srgbClr val="5A8AC6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rPr/>
                        <a:t>5.25%</a:t>
                      </a:r>
                      <a:endParaRPr/>
                    </a:p>
                  </a:txBody>
                  <a:tcPr horzOverflow="overflow">
                    <a:solidFill>
                      <a:srgbClr val="5A8AC6">
                        <a:alpha val="85882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rPr/>
                        <a:t>9.25%</a:t>
                      </a:r>
                      <a:endParaRPr/>
                    </a:p>
                  </a:txBody>
                  <a:tcPr horzOverflow="overflow">
                    <a:solidFill>
                      <a:srgbClr val="5A8AC6">
                        <a:alpha val="72941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rPr/>
                        <a:t>7.45%</a:t>
                      </a:r>
                      <a:endParaRPr/>
                    </a:p>
                  </a:txBody>
                  <a:tcPr horzOverflow="overflow">
                    <a:solidFill>
                      <a:srgbClr val="5A8AC6">
                        <a:alpha val="78823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rPr/>
                        <a:t>32.33%</a:t>
                      </a:r>
                      <a:endParaRPr/>
                    </a:p>
                  </a:txBody>
                  <a:tcPr horzOverflow="overflow">
                    <a:solidFill>
                      <a:srgbClr val="F8696B">
                        <a:alpha val="100000"/>
                      </a:srgbClr>
                    </a:solidFill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rPr/>
                        <a:t>Piedaniel S Restaurant DE451BX</a:t>
                      </a:r>
                      <a:endParaRPr/>
                    </a:p>
                  </a:txBody>
                  <a:tcPr horzOverflow="overflow">
                    <a:solidFill>
                      <a:srgbClr val="FAFAFA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rPr/>
                        <a:t>40</a:t>
                      </a:r>
                      <a:endParaRPr/>
                    </a:p>
                  </a:txBody>
                  <a:tcPr horzOverflow="overflow">
                    <a:solidFill>
                      <a:srgbClr val="FAFAFA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rPr/>
                        <a:t>4.22%</a:t>
                      </a:r>
                      <a:endParaRPr/>
                    </a:p>
                  </a:txBody>
                  <a:tcPr horzOverflow="overflow">
                    <a:solidFill>
                      <a:srgbClr val="5A8AC6">
                        <a:alpha val="8901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rPr/>
                        <a:t>0.00%</a:t>
                      </a:r>
                      <a:endParaRPr/>
                    </a:p>
                  </a:txBody>
                  <a:tcPr horzOverflow="overflow">
                    <a:solidFill>
                      <a:srgbClr val="5A8AC6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rPr/>
                        <a:t>37.38%</a:t>
                      </a:r>
                      <a:endParaRPr/>
                    </a:p>
                  </a:txBody>
                  <a:tcPr horzOverflow="overflow">
                    <a:solidFill>
                      <a:srgbClr val="F8696B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rPr/>
                        <a:t>0.00%</a:t>
                      </a:r>
                      <a:endParaRPr/>
                    </a:p>
                  </a:txBody>
                  <a:tcPr horzOverflow="overflow">
                    <a:solidFill>
                      <a:srgbClr val="5A8AC6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rPr/>
                        <a:t>22.01%</a:t>
                      </a:r>
                      <a:endParaRPr/>
                    </a:p>
                  </a:txBody>
                  <a:tcPr horzOverflow="overflow">
                    <a:solidFill>
                      <a:srgbClr val="F8696B">
                        <a:alpha val="58823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rPr/>
                        <a:t>1.45%</a:t>
                      </a:r>
                      <a:endParaRPr/>
                    </a:p>
                  </a:txBody>
                  <a:tcPr horzOverflow="overflow">
                    <a:solidFill>
                      <a:srgbClr val="5A8AC6">
                        <a:alpha val="96078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rPr/>
                        <a:t>1.82%</a:t>
                      </a:r>
                      <a:endParaRPr/>
                    </a:p>
                  </a:txBody>
                  <a:tcPr horzOverflow="overflow">
                    <a:solidFill>
                      <a:srgbClr val="5A8AC6">
                        <a:alpha val="94901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rPr/>
                        <a:t>33.09%</a:t>
                      </a:r>
                      <a:endParaRPr/>
                    </a:p>
                  </a:txBody>
                  <a:tcPr horzOverflow="overflow">
                    <a:solidFill>
                      <a:srgbClr val="F8696B">
                        <a:alpha val="89019"/>
                      </a:srgbClr>
                    </a:solidFill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rPr/>
                        <a:t>Gallery Cafe DE451ES</a:t>
                      </a:r>
                      <a:endParaRPr/>
                    </a:p>
                  </a:txBody>
                  <a:tcPr horzOverflow="overflow">
                    <a:solidFill>
                      <a:srgbClr val="FAFAFA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rPr/>
                        <a:t>265</a:t>
                      </a:r>
                      <a:endParaRPr/>
                    </a:p>
                  </a:txBody>
                  <a:tcPr horzOverflow="overflow">
                    <a:solidFill>
                      <a:srgbClr val="FAFAFA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rPr/>
                        <a:t>7.22%</a:t>
                      </a:r>
                      <a:endParaRPr/>
                    </a:p>
                  </a:txBody>
                  <a:tcPr horzOverflow="overflow">
                    <a:solidFill>
                      <a:srgbClr val="5A8AC6">
                        <a:alpha val="78823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rPr/>
                        <a:t>14.27%</a:t>
                      </a:r>
                      <a:endParaRPr/>
                    </a:p>
                  </a:txBody>
                  <a:tcPr horzOverflow="overflow">
                    <a:solidFill>
                      <a:srgbClr val="F8696B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rPr/>
                        <a:t>26.56%</a:t>
                      </a:r>
                      <a:endParaRPr/>
                    </a:p>
                  </a:txBody>
                  <a:tcPr horzOverflow="overflow">
                    <a:solidFill>
                      <a:srgbClr val="F8696B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rPr/>
                        <a:t>2.02%</a:t>
                      </a:r>
                      <a:endParaRPr/>
                    </a:p>
                  </a:txBody>
                  <a:tcPr horzOverflow="overflow">
                    <a:solidFill>
                      <a:srgbClr val="5A8AC6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rPr/>
                        <a:t>10.64%</a:t>
                      </a:r>
                      <a:endParaRPr/>
                    </a:p>
                  </a:txBody>
                  <a:tcPr horzOverflow="overflow">
                    <a:solidFill>
                      <a:srgbClr val="5A8AC6">
                        <a:alpha val="65098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rPr/>
                        <a:t>9.13%</a:t>
                      </a:r>
                      <a:endParaRPr/>
                    </a:p>
                  </a:txBody>
                  <a:tcPr horzOverflow="overflow">
                    <a:solidFill>
                      <a:srgbClr val="5A8AC6">
                        <a:alpha val="7098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rPr/>
                        <a:t>12.72%</a:t>
                      </a:r>
                      <a:endParaRPr/>
                    </a:p>
                  </a:txBody>
                  <a:tcPr horzOverflow="overflow">
                    <a:solidFill>
                      <a:srgbClr val="5A8AC6">
                        <a:alpha val="56078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rPr/>
                        <a:t>17.39%</a:t>
                      </a:r>
                      <a:endParaRPr/>
                    </a:p>
                  </a:txBody>
                  <a:tcPr horzOverflow="overflow">
                    <a:solidFill>
                      <a:srgbClr val="F8696B">
                        <a:alpha val="63137"/>
                      </a:srgbClr>
                    </a:solidFill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rPr/>
                        <a:t>Bakewell Tart Comp DE451EE</a:t>
                      </a:r>
                      <a:endParaRPr/>
                    </a:p>
                  </a:txBody>
                  <a:tcPr horzOverflow="overflow">
                    <a:solidFill>
                      <a:srgbClr val="FAFAFA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rPr/>
                        <a:t>674</a:t>
                      </a:r>
                      <a:endParaRPr/>
                    </a:p>
                  </a:txBody>
                  <a:tcPr horzOverflow="overflow">
                    <a:solidFill>
                      <a:srgbClr val="FAFAFA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rPr/>
                        <a:t>19.56%</a:t>
                      </a:r>
                      <a:endParaRPr/>
                    </a:p>
                  </a:txBody>
                  <a:tcPr horzOverflow="overflow">
                    <a:solidFill>
                      <a:srgbClr val="F8696B">
                        <a:alpha val="87058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rPr/>
                        <a:t>5.02%</a:t>
                      </a:r>
                      <a:endParaRPr/>
                    </a:p>
                  </a:txBody>
                  <a:tcPr horzOverflow="overflow">
                    <a:solidFill>
                      <a:srgbClr val="5A8AC6">
                        <a:alpha val="83137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rPr/>
                        <a:t>22.21%</a:t>
                      </a:r>
                      <a:endParaRPr/>
                    </a:p>
                  </a:txBody>
                  <a:tcPr horzOverflow="overflow">
                    <a:solidFill>
                      <a:srgbClr val="F8696B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rPr/>
                        <a:t>1.59%</a:t>
                      </a:r>
                      <a:endParaRPr/>
                    </a:p>
                  </a:txBody>
                  <a:tcPr horzOverflow="overflow">
                    <a:solidFill>
                      <a:srgbClr val="5A8AC6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rPr/>
                        <a:t>9.37%</a:t>
                      </a:r>
                      <a:endParaRPr/>
                    </a:p>
                  </a:txBody>
                  <a:tcPr horzOverflow="overflow">
                    <a:solidFill>
                      <a:srgbClr val="5A8AC6">
                        <a:alpha val="6196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rPr/>
                        <a:t>10.75%</a:t>
                      </a:r>
                      <a:endParaRPr/>
                    </a:p>
                  </a:txBody>
                  <a:tcPr horzOverflow="overflow">
                    <a:solidFill>
                      <a:srgbClr val="5A8AC6">
                        <a:alpha val="56078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rPr/>
                        <a:t>11.09%</a:t>
                      </a:r>
                      <a:endParaRPr/>
                    </a:p>
                  </a:txBody>
                  <a:tcPr horzOverflow="overflow">
                    <a:solidFill>
                      <a:srgbClr val="5A8AC6">
                        <a:alpha val="54117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rPr/>
                        <a:t>20.37%</a:t>
                      </a:r>
                      <a:endParaRPr/>
                    </a:p>
                  </a:txBody>
                  <a:tcPr horzOverflow="overflow">
                    <a:solidFill>
                      <a:srgbClr val="F8696B">
                        <a:alpha val="90980"/>
                      </a:srgbClr>
                    </a:solidFill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rPr/>
                        <a:t>Graze DE451EE</a:t>
                      </a:r>
                      <a:endParaRPr/>
                    </a:p>
                  </a:txBody>
                  <a:tcPr horzOverflow="overflow">
                    <a:solidFill>
                      <a:srgbClr val="FAFAFA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rPr/>
                        <a:t>335</a:t>
                      </a:r>
                      <a:endParaRPr/>
                    </a:p>
                  </a:txBody>
                  <a:tcPr horzOverflow="overflow">
                    <a:solidFill>
                      <a:srgbClr val="FAFAFA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rPr/>
                        <a:t>16.14%</a:t>
                      </a:r>
                      <a:endParaRPr/>
                    </a:p>
                  </a:txBody>
                  <a:tcPr horzOverflow="overflow">
                    <a:solidFill>
                      <a:srgbClr val="5A8AC6">
                        <a:alpha val="52941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rPr/>
                        <a:t>3.66%</a:t>
                      </a:r>
                      <a:endParaRPr/>
                    </a:p>
                  </a:txBody>
                  <a:tcPr horzOverflow="overflow">
                    <a:solidFill>
                      <a:srgbClr val="5A8AC6">
                        <a:alpha val="94901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rPr/>
                        <a:t>31.73%</a:t>
                      </a:r>
                      <a:endParaRPr/>
                    </a:p>
                  </a:txBody>
                  <a:tcPr horzOverflow="overflow">
                    <a:solidFill>
                      <a:srgbClr val="F8696B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rPr/>
                        <a:t>2.06%</a:t>
                      </a:r>
                      <a:endParaRPr/>
                    </a:p>
                  </a:txBody>
                  <a:tcPr horzOverflow="overflow">
                    <a:solidFill>
                      <a:srgbClr val="5A8AC6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rPr/>
                        <a:t>4.05%</a:t>
                      </a:r>
                      <a:endParaRPr/>
                    </a:p>
                  </a:txBody>
                  <a:tcPr horzOverflow="overflow">
                    <a:solidFill>
                      <a:srgbClr val="5A8AC6">
                        <a:alpha val="92941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rPr/>
                        <a:t>11.91%</a:t>
                      </a:r>
                      <a:endParaRPr/>
                    </a:p>
                  </a:txBody>
                  <a:tcPr horzOverflow="overflow">
                    <a:solidFill>
                      <a:srgbClr val="5A8AC6">
                        <a:alpha val="67058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rPr/>
                        <a:t>9.91%</a:t>
                      </a:r>
                      <a:endParaRPr/>
                    </a:p>
                  </a:txBody>
                  <a:tcPr horzOverflow="overflow">
                    <a:solidFill>
                      <a:srgbClr val="5A8AC6">
                        <a:alpha val="74117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rPr/>
                        <a:t>20.50%</a:t>
                      </a:r>
                      <a:endParaRPr/>
                    </a:p>
                  </a:txBody>
                  <a:tcPr horzOverflow="overflow">
                    <a:solidFill>
                      <a:srgbClr val="F8696B">
                        <a:alpha val="61960"/>
                      </a:srgbClr>
                    </a:solidFill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rPr/>
                        <a:t>Proper Pasty Company B DE451EU</a:t>
                      </a:r>
                      <a:endParaRPr/>
                    </a:p>
                  </a:txBody>
                  <a:tcPr horzOverflow="overflow">
                    <a:solidFill>
                      <a:srgbClr val="FAFAFA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rPr/>
                        <a:t>432</a:t>
                      </a:r>
                      <a:endParaRPr/>
                    </a:p>
                  </a:txBody>
                  <a:tcPr horzOverflow="overflow">
                    <a:solidFill>
                      <a:srgbClr val="FAFAFA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rPr/>
                        <a:t>18.98%</a:t>
                      </a:r>
                      <a:endParaRPr/>
                    </a:p>
                  </a:txBody>
                  <a:tcPr horzOverflow="overflow">
                    <a:solidFill>
                      <a:srgbClr val="F8696B">
                        <a:alpha val="8196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rPr/>
                        <a:t>3.79%</a:t>
                      </a:r>
                      <a:endParaRPr/>
                    </a:p>
                  </a:txBody>
                  <a:tcPr horzOverflow="overflow">
                    <a:solidFill>
                      <a:srgbClr val="5A8AC6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rPr/>
                        <a:t>22.35%</a:t>
                      </a:r>
                      <a:endParaRPr/>
                    </a:p>
                  </a:txBody>
                  <a:tcPr horzOverflow="overflow">
                    <a:solidFill>
                      <a:srgbClr val="F8696B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rPr/>
                        <a:t>6.77%</a:t>
                      </a:r>
                      <a:endParaRPr/>
                    </a:p>
                  </a:txBody>
                  <a:tcPr horzOverflow="overflow">
                    <a:solidFill>
                      <a:srgbClr val="5A8AC6">
                        <a:alpha val="83921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rPr/>
                        <a:t>6.88%</a:t>
                      </a:r>
                      <a:endParaRPr/>
                    </a:p>
                  </a:txBody>
                  <a:tcPr horzOverflow="overflow">
                    <a:solidFill>
                      <a:srgbClr val="5A8AC6">
                        <a:alpha val="83137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rPr/>
                        <a:t>13.84%</a:t>
                      </a:r>
                      <a:endParaRPr/>
                    </a:p>
                  </a:txBody>
                  <a:tcPr horzOverflow="overflow">
                    <a:solidFill>
                      <a:srgbClr val="F8696B">
                        <a:alpha val="54117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rPr/>
                        <a:t>9.71%</a:t>
                      </a:r>
                      <a:endParaRPr/>
                    </a:p>
                  </a:txBody>
                  <a:tcPr horzOverflow="overflow">
                    <a:solidFill>
                      <a:srgbClr val="5A8AC6">
                        <a:alpha val="67843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rPr/>
                        <a:t>17.64%</a:t>
                      </a:r>
                      <a:endParaRPr/>
                    </a:p>
                  </a:txBody>
                  <a:tcPr horzOverflow="overflow">
                    <a:solidFill>
                      <a:srgbClr val="F8696B">
                        <a:alpha val="74901"/>
                      </a:srgbClr>
                    </a:solidFill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rPr/>
                        <a:t>Farmers Feast DE451AH</a:t>
                      </a:r>
                      <a:endParaRPr/>
                    </a:p>
                  </a:txBody>
                  <a:tcPr horzOverflow="overflow">
                    <a:solidFill>
                      <a:srgbClr val="FAFAFA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rPr/>
                        <a:t>160</a:t>
                      </a:r>
                      <a:endParaRPr/>
                    </a:p>
                  </a:txBody>
                  <a:tcPr horzOverflow="overflow">
                    <a:solidFill>
                      <a:srgbClr val="FAFAFA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rPr/>
                        <a:t>29.34%</a:t>
                      </a:r>
                      <a:endParaRPr/>
                    </a:p>
                  </a:txBody>
                  <a:tcPr horzOverflow="overflow">
                    <a:solidFill>
                      <a:srgbClr val="F8696B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rPr/>
                        <a:t>12.97%</a:t>
                      </a:r>
                      <a:endParaRPr/>
                    </a:p>
                  </a:txBody>
                  <a:tcPr horzOverflow="overflow">
                    <a:solidFill>
                      <a:srgbClr val="5A8AC6">
                        <a:alpha val="6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rPr/>
                        <a:t>28.44%</a:t>
                      </a:r>
                      <a:endParaRPr/>
                    </a:p>
                  </a:txBody>
                  <a:tcPr horzOverflow="overflow">
                    <a:solidFill>
                      <a:srgbClr val="F8696B">
                        <a:alpha val="96862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rPr/>
                        <a:t>2.19%</a:t>
                      </a:r>
                      <a:endParaRPr/>
                    </a:p>
                  </a:txBody>
                  <a:tcPr horzOverflow="overflow">
                    <a:solidFill>
                      <a:srgbClr val="5A8AC6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rPr/>
                        <a:t>2.30%</a:t>
                      </a:r>
                      <a:endParaRPr/>
                    </a:p>
                  </a:txBody>
                  <a:tcPr horzOverflow="overflow">
                    <a:solidFill>
                      <a:srgbClr val="5A8AC6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rPr/>
                        <a:t>4.80%</a:t>
                      </a:r>
                      <a:endParaRPr/>
                    </a:p>
                  </a:txBody>
                  <a:tcPr horzOverflow="overflow">
                    <a:solidFill>
                      <a:srgbClr val="5A8AC6">
                        <a:alpha val="89803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rPr/>
                        <a:t>4.57%</a:t>
                      </a:r>
                      <a:endParaRPr/>
                    </a:p>
                  </a:txBody>
                  <a:tcPr horzOverflow="overflow">
                    <a:solidFill>
                      <a:srgbClr val="5A8AC6">
                        <a:alpha val="9098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rPr/>
                        <a:t>15.35%</a:t>
                      </a:r>
                      <a:endParaRPr/>
                    </a:p>
                  </a:txBody>
                  <a:tcPr horzOverflow="overflow">
                    <a:solidFill>
                      <a:srgbClr val="5A8AC6">
                        <a:alpha val="52156"/>
                      </a:srgbClr>
                    </a:solidFill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rPr/>
                        <a:t>Granby Cafe DE451EG</a:t>
                      </a:r>
                      <a:endParaRPr/>
                    </a:p>
                  </a:txBody>
                  <a:tcPr horzOverflow="overflow">
                    <a:solidFill>
                      <a:srgbClr val="FAFAFA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rPr/>
                        <a:t>92</a:t>
                      </a:r>
                      <a:endParaRPr/>
                    </a:p>
                  </a:txBody>
                  <a:tcPr horzOverflow="overflow">
                    <a:solidFill>
                      <a:srgbClr val="FAFAFA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rPr/>
                        <a:t>24.05%</a:t>
                      </a:r>
                      <a:endParaRPr/>
                    </a:p>
                  </a:txBody>
                  <a:tcPr horzOverflow="overflow">
                    <a:solidFill>
                      <a:srgbClr val="F8696B">
                        <a:alpha val="6196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rPr/>
                        <a:t>6.81%</a:t>
                      </a:r>
                      <a:endParaRPr/>
                    </a:p>
                  </a:txBody>
                  <a:tcPr horzOverflow="overflow">
                    <a:solidFill>
                      <a:srgbClr val="5A8AC6">
                        <a:alpha val="94117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rPr/>
                        <a:t>35.82%</a:t>
                      </a:r>
                      <a:endParaRPr/>
                    </a:p>
                  </a:txBody>
                  <a:tcPr horzOverflow="overflow">
                    <a:solidFill>
                      <a:srgbClr val="F8696B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rPr/>
                        <a:t>5.49%</a:t>
                      </a:r>
                      <a:endParaRPr/>
                    </a:p>
                  </a:txBody>
                  <a:tcPr horzOverflow="overflow">
                    <a:solidFill>
                      <a:srgbClr val="5A8AC6">
                        <a:alpha val="9803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rPr/>
                        <a:t>7.54%</a:t>
                      </a:r>
                      <a:endParaRPr/>
                    </a:p>
                  </a:txBody>
                  <a:tcPr horzOverflow="overflow">
                    <a:solidFill>
                      <a:srgbClr val="5A8AC6">
                        <a:alpha val="9098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rPr/>
                        <a:t>6.09%</a:t>
                      </a:r>
                      <a:endParaRPr/>
                    </a:p>
                  </a:txBody>
                  <a:tcPr horzOverflow="overflow">
                    <a:solidFill>
                      <a:srgbClr val="5A8AC6">
                        <a:alpha val="96078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rPr/>
                        <a:t>4.86%</a:t>
                      </a:r>
                      <a:endParaRPr/>
                    </a:p>
                  </a:txBody>
                  <a:tcPr horzOverflow="overflow">
                    <a:solidFill>
                      <a:srgbClr val="5A8AC6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rPr/>
                        <a:t>9.30%</a:t>
                      </a:r>
                      <a:endParaRPr/>
                    </a:p>
                  </a:txBody>
                  <a:tcPr horzOverflow="overflow">
                    <a:solidFill>
                      <a:srgbClr val="5A8AC6">
                        <a:alpha val="85882"/>
                      </a:srgbClr>
                    </a:solidFill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rPr/>
                        <a:t>Chakra Lounge Bakewell DE451BZ</a:t>
                      </a:r>
                      <a:endParaRPr/>
                    </a:p>
                  </a:txBody>
                  <a:tcPr horzOverflow="overflow">
                    <a:solidFill>
                      <a:srgbClr val="FAFAFA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rPr/>
                        <a:t>198</a:t>
                      </a:r>
                      <a:endParaRPr/>
                    </a:p>
                  </a:txBody>
                  <a:tcPr horzOverflow="overflow">
                    <a:solidFill>
                      <a:srgbClr val="FAFAFA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rPr/>
                        <a:t>4.60%</a:t>
                      </a:r>
                      <a:endParaRPr/>
                    </a:p>
                  </a:txBody>
                  <a:tcPr horzOverflow="overflow">
                    <a:solidFill>
                      <a:srgbClr val="5A8AC6">
                        <a:alpha val="87843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rPr/>
                        <a:t>3.60%</a:t>
                      </a:r>
                      <a:endParaRPr/>
                    </a:p>
                  </a:txBody>
                  <a:tcPr horzOverflow="overflow">
                    <a:solidFill>
                      <a:srgbClr val="5A8AC6">
                        <a:alpha val="9098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rPr/>
                        <a:t>34.19%</a:t>
                      </a:r>
                      <a:endParaRPr/>
                    </a:p>
                  </a:txBody>
                  <a:tcPr horzOverflow="overflow">
                    <a:solidFill>
                      <a:srgbClr val="F8696B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rPr/>
                        <a:t>0.56%</a:t>
                      </a:r>
                      <a:endParaRPr/>
                    </a:p>
                  </a:txBody>
                  <a:tcPr horzOverflow="overflow">
                    <a:solidFill>
                      <a:srgbClr val="5A8AC6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rPr/>
                        <a:t>10.14%</a:t>
                      </a:r>
                      <a:endParaRPr/>
                    </a:p>
                  </a:txBody>
                  <a:tcPr horzOverflow="overflow">
                    <a:solidFill>
                      <a:srgbClr val="5A8AC6">
                        <a:alpha val="7215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rPr/>
                        <a:t>10.93%</a:t>
                      </a:r>
                      <a:endParaRPr/>
                    </a:p>
                  </a:txBody>
                  <a:tcPr horzOverflow="overflow">
                    <a:solidFill>
                      <a:srgbClr val="5A8AC6">
                        <a:alpha val="6901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rPr/>
                        <a:t>12.95%</a:t>
                      </a:r>
                      <a:endParaRPr/>
                    </a:p>
                  </a:txBody>
                  <a:tcPr horzOverflow="overflow">
                    <a:solidFill>
                      <a:srgbClr val="5A8AC6">
                        <a:alpha val="63137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rPr/>
                        <a:t>23.00%</a:t>
                      </a:r>
                      <a:endParaRPr/>
                    </a:p>
                  </a:txBody>
                  <a:tcPr horzOverflow="overflow">
                    <a:solidFill>
                      <a:srgbClr val="F8696B">
                        <a:alpha val="67058"/>
                      </a:srgbClr>
                    </a:solidFill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rPr/>
                        <a:t>Tin Hut Cafe DE451GS</a:t>
                      </a:r>
                      <a:endParaRPr/>
                    </a:p>
                  </a:txBody>
                  <a:tcPr horzOverflow="overflow">
                    <a:solidFill>
                      <a:srgbClr val="FAFAFA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rPr/>
                        <a:t>54</a:t>
                      </a:r>
                      <a:endParaRPr/>
                    </a:p>
                  </a:txBody>
                  <a:tcPr horzOverflow="overflow">
                    <a:solidFill>
                      <a:srgbClr val="FAFAFA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rPr/>
                        <a:t>10.35%</a:t>
                      </a:r>
                      <a:endParaRPr/>
                    </a:p>
                  </a:txBody>
                  <a:tcPr horzOverflow="overflow">
                    <a:solidFill>
                      <a:srgbClr val="5A8AC6">
                        <a:alpha val="7098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rPr/>
                        <a:t>0.89%</a:t>
                      </a:r>
                      <a:endParaRPr/>
                    </a:p>
                  </a:txBody>
                  <a:tcPr horzOverflow="overflow">
                    <a:solidFill>
                      <a:srgbClr val="5A8AC6">
                        <a:alpha val="98823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rPr/>
                        <a:t>34.60%</a:t>
                      </a:r>
                      <a:endParaRPr/>
                    </a:p>
                  </a:txBody>
                  <a:tcPr horzOverflow="overflow">
                    <a:solidFill>
                      <a:srgbClr val="F8696B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rPr/>
                        <a:t>0.56%</a:t>
                      </a:r>
                      <a:endParaRPr/>
                    </a:p>
                  </a:txBody>
                  <a:tcPr horzOverflow="overflow">
                    <a:solidFill>
                      <a:srgbClr val="5A8AC6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rPr/>
                        <a:t>3.37%</a:t>
                      </a:r>
                      <a:endParaRPr/>
                    </a:p>
                  </a:txBody>
                  <a:tcPr horzOverflow="overflow">
                    <a:solidFill>
                      <a:srgbClr val="5A8AC6">
                        <a:alpha val="9215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rPr/>
                        <a:t>18.50%</a:t>
                      </a:r>
                      <a:endParaRPr/>
                    </a:p>
                  </a:txBody>
                  <a:tcPr horzOverflow="overflow">
                    <a:solidFill>
                      <a:srgbClr val="F8696B">
                        <a:alpha val="52941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rPr/>
                        <a:t>1.71%</a:t>
                      </a:r>
                      <a:endParaRPr/>
                    </a:p>
                  </a:txBody>
                  <a:tcPr horzOverflow="overflow">
                    <a:solidFill>
                      <a:srgbClr val="5A8AC6">
                        <a:alpha val="96862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rPr/>
                        <a:t>29.98%</a:t>
                      </a:r>
                      <a:endParaRPr/>
                    </a:p>
                  </a:txBody>
                  <a:tcPr horzOverflow="overflow">
                    <a:solidFill>
                      <a:srgbClr val="F8696B">
                        <a:alpha val="85882"/>
                      </a:srgbClr>
                    </a:solidFill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rPr/>
                        <a:t>Secret Garden Cafe Bis DE451EW</a:t>
                      </a:r>
                      <a:endParaRPr/>
                    </a:p>
                  </a:txBody>
                  <a:tcPr horzOverflow="overflow">
                    <a:solidFill>
                      <a:srgbClr val="FAFAFA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rPr/>
                        <a:t>239</a:t>
                      </a:r>
                      <a:endParaRPr/>
                    </a:p>
                  </a:txBody>
                  <a:tcPr horzOverflow="overflow">
                    <a:solidFill>
                      <a:srgbClr val="FAFAFA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rPr/>
                        <a:t>14.18%</a:t>
                      </a:r>
                      <a:endParaRPr/>
                    </a:p>
                  </a:txBody>
                  <a:tcPr horzOverflow="overflow">
                    <a:solidFill>
                      <a:srgbClr val="5A8AC6">
                        <a:alpha val="56078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rPr/>
                        <a:t>4.90%</a:t>
                      </a:r>
                      <a:endParaRPr/>
                    </a:p>
                  </a:txBody>
                  <a:tcPr horzOverflow="overflow">
                    <a:solidFill>
                      <a:srgbClr val="5A8AC6">
                        <a:alpha val="9098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rPr/>
                        <a:t>28.65%</a:t>
                      </a:r>
                      <a:endParaRPr/>
                    </a:p>
                  </a:txBody>
                  <a:tcPr horzOverflow="overflow">
                    <a:solidFill>
                      <a:srgbClr val="F8696B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rPr/>
                        <a:t>2.66%</a:t>
                      </a:r>
                      <a:endParaRPr/>
                    </a:p>
                  </a:txBody>
                  <a:tcPr horzOverflow="overflow">
                    <a:solidFill>
                      <a:srgbClr val="5A8AC6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rPr/>
                        <a:t>9.19%</a:t>
                      </a:r>
                      <a:endParaRPr/>
                    </a:p>
                  </a:txBody>
                  <a:tcPr horzOverflow="overflow">
                    <a:solidFill>
                      <a:srgbClr val="5A8AC6">
                        <a:alpha val="74901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rPr/>
                        <a:t>7.73%</a:t>
                      </a:r>
                      <a:endParaRPr/>
                    </a:p>
                  </a:txBody>
                  <a:tcPr horzOverflow="overflow">
                    <a:solidFill>
                      <a:srgbClr val="5A8AC6">
                        <a:alpha val="8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rPr/>
                        <a:t>12.10%</a:t>
                      </a:r>
                      <a:endParaRPr/>
                    </a:p>
                  </a:txBody>
                  <a:tcPr horzOverflow="overflow">
                    <a:solidFill>
                      <a:srgbClr val="5A8AC6">
                        <a:alpha val="63921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rPr/>
                        <a:t>20.54%</a:t>
                      </a:r>
                      <a:endParaRPr/>
                    </a:p>
                  </a:txBody>
                  <a:tcPr horzOverflow="overflow">
                    <a:solidFill>
                      <a:srgbClr val="F8696B">
                        <a:alpha val="69019"/>
                      </a:srgbClr>
                    </a:solidFill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rPr/>
                        <a:t>Pheasant Bar And K DE451GB</a:t>
                      </a:r>
                      <a:endParaRPr/>
                    </a:p>
                  </a:txBody>
                  <a:tcPr horzOverflow="overflow">
                    <a:solidFill>
                      <a:srgbClr val="FAFAFA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rPr/>
                        <a:t>7</a:t>
                      </a:r>
                      <a:endParaRPr/>
                    </a:p>
                  </a:txBody>
                  <a:tcPr horzOverflow="overflow">
                    <a:solidFill>
                      <a:srgbClr val="FAFAFA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rPr/>
                        <a:t>0.00%</a:t>
                      </a:r>
                      <a:endParaRPr/>
                    </a:p>
                  </a:txBody>
                  <a:tcPr horzOverflow="overflow">
                    <a:solidFill>
                      <a:srgbClr val="5A8AC6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rPr/>
                        <a:t>0.00%</a:t>
                      </a:r>
                      <a:endParaRPr/>
                    </a:p>
                  </a:txBody>
                  <a:tcPr horzOverflow="overflow">
                    <a:solidFill>
                      <a:srgbClr val="5A8AC6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rPr/>
                        <a:t>92.75%</a:t>
                      </a:r>
                      <a:endParaRPr/>
                    </a:p>
                  </a:txBody>
                  <a:tcPr horzOverflow="overflow">
                    <a:solidFill>
                      <a:srgbClr val="F8696B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rPr/>
                        <a:t>0.00%</a:t>
                      </a:r>
                      <a:endParaRPr/>
                    </a:p>
                  </a:txBody>
                  <a:tcPr horzOverflow="overflow">
                    <a:solidFill>
                      <a:srgbClr val="5A8AC6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rPr/>
                        <a:t>0.00%</a:t>
                      </a:r>
                      <a:endParaRPr/>
                    </a:p>
                  </a:txBody>
                  <a:tcPr horzOverflow="overflow">
                    <a:solidFill>
                      <a:srgbClr val="5A8AC6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rPr/>
                        <a:t>0.00%</a:t>
                      </a:r>
                      <a:endParaRPr/>
                    </a:p>
                  </a:txBody>
                  <a:tcPr horzOverflow="overflow">
                    <a:solidFill>
                      <a:srgbClr val="5A8AC6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rPr/>
                        <a:t>4.96%</a:t>
                      </a:r>
                      <a:endParaRPr/>
                    </a:p>
                  </a:txBody>
                  <a:tcPr horzOverflow="overflow">
                    <a:solidFill>
                      <a:srgbClr val="5A8AC6">
                        <a:alpha val="94901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rPr/>
                        <a:t>2.28%</a:t>
                      </a:r>
                      <a:endParaRPr/>
                    </a:p>
                  </a:txBody>
                  <a:tcPr horzOverflow="overflow">
                    <a:solidFill>
                      <a:srgbClr val="5A8AC6">
                        <a:alpha val="98039"/>
                      </a:srgb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/>
        </a:gradFill>
      </a:fillStyleLst>
      <a:lnStyleLst>
        <a:ln w="6350" cap="flat">
          <a:solidFill>
            <a:schemeClr val="phClr"/>
          </a:solidFill>
          <a:prstDash val="solid"/>
          <a:miter/>
          <a:headEnd type="none"/>
          <a:tailEnd type="none"/>
        </a:ln>
        <a:ln w="12700" cap="flat">
          <a:solidFill>
            <a:schemeClr val="phClr"/>
          </a:solidFill>
          <a:prstDash val="solid"/>
          <a:miter/>
          <a:headEnd type="none"/>
          <a:tailEnd type="none"/>
        </a:ln>
        <a:ln w="19050" cap="flat">
          <a:solidFill>
            <a:schemeClr val="phClr"/>
          </a:solidFill>
          <a:prstDash val="solid"/>
          <a:miter/>
          <a:headEnd type="none"/>
          <a:tailEnd type="none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Microsoft Office PowerPoint</Application>
  <Characters>0</Characters>
  <Company/>
  <Lines>0</Lines>
  <MMClips>0</MMClips>
  <Notes>0</Notes>
  <Pages>0</Pages>
  <Paragraphs>198</Paragraphs>
  <PresentationFormat>Widescreen</PresentationFormat>
  <HiddenSlides>0</HiddenSlides>
  <LinksUpToDate>false</LinksUpToDate>
  <ScaleCrop>false</ScaleCrop>
  <Slides>16</Slides>
  <TotalTime>8489</TotalTime>
  <Words>470</Words>
  <AppVersion>12.0000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dc:creator>Hospitality Data Insights Ltd</dc:creator>
  <cp:lastModifiedBy>Tom</cp:lastModifiedBy>
  <dcterms:created xsi:type="dcterms:W3CDTF">2023-02-27T15:44:52Z</dcterms:created>
  <dcterms:modified xsi:type="dcterms:W3CDTF">2024-05-10T09:01:36Z</dcterms:modified>
  <cp:revision>134</cp:revision>
  <dc:title>PowerPoint Presentation</dc:title>
</cp:coreProperties>
</file>