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ppt/charts/chart24.xml" ContentType="application/vnd.openxmlformats-officedocument.drawingml.chart+xml"/>
  <Override PartName="/ppt/charts/chart25.xml" ContentType="application/vnd.openxmlformats-officedocument.drawingml.chart+xml"/>
  <Override PartName="/ppt/charts/chart26.xml" ContentType="application/vnd.openxmlformats-officedocument.drawingml.chart+xml"/>
  <Override PartName="/ppt/charts/chart27.xml" ContentType="application/vnd.openxmlformats-officedocument.drawingml.chart+xml"/>
  <Override PartName="/ppt/charts/chart28.xml" ContentType="application/vnd.openxmlformats-officedocument.drawingml.chart+xml"/>
  <Override PartName="/ppt/charts/chart29.xml" ContentType="application/vnd.openxmlformats-officedocument.drawingml.chart+xml"/>
  <Override PartName="/ppt/charts/chart30.xml" ContentType="application/vnd.openxmlformats-officedocument.drawingml.chart+xml"/>
  <Override PartName="/ppt/charts/chart31.xml" ContentType="application/vnd.openxmlformats-officedocument.drawingml.chart+xml"/>
  <Override PartName="/ppt/charts/chart32.xml" ContentType="application/vnd.openxmlformats-officedocument.drawingml.chart+xml"/>
  <Override PartName="/ppt/charts/chart33.xml" ContentType="application/vnd.openxmlformats-officedocument.drawingml.chart+xml"/>
  <Override PartName="/ppt/charts/chart34.xml" ContentType="application/vnd.openxmlformats-officedocument.drawingml.chart+xml"/>
  <Override PartName="/ppt/charts/chart35.xml" ContentType="application/vnd.openxmlformats-officedocument.drawingml.chart+xml"/>
  <Override PartName="/ppt/charts/chart36.xml" ContentType="application/vnd.openxmlformats-officedocument.drawingml.chart+xml"/>
  <Override PartName="/ppt/charts/chart37.xml" ContentType="application/vnd.openxmlformats-officedocument.drawingml.chart+xml"/>
  <Override PartName="/ppt/charts/chart38.xml" ContentType="application/vnd.openxmlformats-officedocument.drawingml.chart+xml"/>
  <Override PartName="/ppt/charts/chart39.xml" ContentType="application/vnd.openxmlformats-officedocument.drawingml.chart+xml"/>
  <Override PartName="/ppt/charts/chart40.xml" ContentType="application/vnd.openxmlformats-officedocument.drawingml.chart+xml"/>
  <Override PartName="/ppt/charts/chart41.xml" ContentType="application/vnd.openxmlformats-officedocument.drawingml.chart+xml"/>
  <Override PartName="/ppt/charts/chart42.xml" ContentType="application/vnd.openxmlformats-officedocument.drawingml.char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80" r:id="rId2"/>
    <p:sldId id="285" r:id="rId3"/>
    <p:sldId id="286" r:id="rId4"/>
    <p:sldId id="287" r:id="rId5"/>
    <p:sldId id="288" r:id="rId6"/>
    <p:sldId id="289" r:id="rId7"/>
    <p:sldId id="290" r:id="rId8"/>
    <p:sldId id="291" r:id="rId9"/>
    <p:sldId id="292" r:id="rId10"/>
    <p:sldId id="293" r:id="rId11"/>
    <p:sldId id="294" r:id="rId12"/>
    <p:sldId id="295" r:id="rId13"/>
    <p:sldId id="296" r:id="rId14"/>
    <p:sldId id="297" r:id="rId15"/>
  </p:sldIdLst>
  <p:sldSz cx="12192000" cy="6858000"/>
  <p:notesSz cx="6858000" cy="9144000"/>
  <p:defaultTextStyle>
    <a:defPPr defTabSz="914400">
      <a:defRPr lang="en-US" dirty="0"/>
    </a:defPPr>
    <a:lvl1pPr marL="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42561"/>
    <a:srgbClr val="D0CECE"/>
    <a:srgbClr val="FA8D38"/>
    <a:srgbClr val="666666"/>
    <a:srgbClr val="2EADE4"/>
    <a:srgbClr val="3A454F"/>
    <a:srgbClr val="FDBC05"/>
    <a:srgbClr val="4FC042"/>
    <a:srgbClr val="264FBF"/>
    <a:srgbClr val="E7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D906A44-D62B-413A-B150-31EA32DED264}" v="251" dt="2023-04-25T12:27:14.02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480"/>
    <p:restoredTop sz="94660"/>
  </p:normalViewPr>
  <p:slideViewPr>
    <p:cSldViewPr snapToGrid="0">
      <p:cViewPr varScale="1">
        <p:scale>
          <a:sx n="111" d="100"/>
          <a:sy n="111" d="100"/>
        </p:scale>
        <p:origin x="678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5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6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7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8.xlsx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9.xlsx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0.xlsx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1.xlsx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2.xlsx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3.xlsx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4.xlsx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5.xlsx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6.xlsx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7.xlsx"/></Relationships>
</file>

<file path=ppt/charts/_rels/chart2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8.xlsx"/></Relationships>
</file>

<file path=ppt/charts/_rels/chart3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9.xlsx"/></Relationships>
</file>

<file path=ppt/charts/_rels/chart3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0.xlsx"/></Relationships>
</file>

<file path=ppt/charts/_rels/chart3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1.xlsx"/></Relationships>
</file>

<file path=ppt/charts/_rels/chart3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2.xlsx"/></Relationships>
</file>

<file path=ppt/charts/_rels/chart3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3.xlsx"/></Relationships>
</file>

<file path=ppt/charts/_rels/chart3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4.xlsx"/></Relationships>
</file>

<file path=ppt/charts/_rels/chart3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5.xlsx"/></Relationships>
</file>

<file path=ppt/charts/_rels/chart3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6.xlsx"/></Relationships>
</file>

<file path=ppt/charts/_rels/chart3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7.xlsx"/></Relationships>
</file>

<file path=ppt/charts/_rels/chart3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8.xlsx"/></Relationships>
</file>

<file path=ppt/charts/_rels/chart4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9.xlsx"/></Relationships>
</file>

<file path=ppt/charts/_rels/chart4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0.xlsx"/></Relationships>
</file>

<file path=ppt/charts/_rels/chart4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Competitor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8AE2-4168-A833-A8AEC79BD8FF}"/>
              </c:ext>
            </c:extLst>
          </c:dPt>
          <c:cat>
            <c:strRef>
              <c:f>'Sheet1'!$A$2:$A$8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'Sheet1'!$B$2:$B$8</c:f>
              <c:numCache>
                <c:formatCode>General</c:formatCode>
                <c:ptCount val="7"/>
                <c:pt idx="0">
                  <c:v>8.14E-2</c:v>
                </c:pt>
                <c:pt idx="1">
                  <c:v>8.5599999999999996E-2</c:v>
                </c:pt>
                <c:pt idx="2">
                  <c:v>0.1018</c:v>
                </c:pt>
                <c:pt idx="3">
                  <c:v>0.1106</c:v>
                </c:pt>
                <c:pt idx="4">
                  <c:v>0.18770000000000001</c:v>
                </c:pt>
                <c:pt idx="5">
                  <c:v>0.28699999999999998</c:v>
                </c:pt>
                <c:pt idx="6">
                  <c:v>0.14549999999999999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AE2-4168-A833-A8AEC79BD8F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Claro Beagle HG12DR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'Sheet1'!$C$2:$C$8</c:f>
              <c:numCache>
                <c:formatCode>General</c:formatCode>
                <c:ptCount val="7"/>
                <c:pt idx="0">
                  <c:v>9.2399999999999996E-2</c:v>
                </c:pt>
                <c:pt idx="1">
                  <c:v>9.98E-2</c:v>
                </c:pt>
                <c:pt idx="2">
                  <c:v>0.11459999999999999</c:v>
                </c:pt>
                <c:pt idx="3">
                  <c:v>0.1221</c:v>
                </c:pt>
                <c:pt idx="4">
                  <c:v>0.214</c:v>
                </c:pt>
                <c:pt idx="5">
                  <c:v>0.19570000000000001</c:v>
                </c:pt>
                <c:pt idx="6">
                  <c:v>0.16109999999999999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AE2-4168-A833-A8AEC79BD8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Mon</c:v>
                </c:pt>
                <c:pt idx="1">
                  <c:v>Tue</c:v>
                </c:pt>
              </c:strCache>
            </c:strRef>
          </c:cat>
          <c:val>
            <c:numRef>
              <c:f>'Sheet1'!$D$2:$D$8</c:f>
              <c:numCache>
                <c:formatCode>General</c:formatCode>
                <c:ptCount val="7"/>
                <c:pt idx="0">
                  <c:v>1.0999999999999999E-2</c:v>
                </c:pt>
                <c:pt idx="1">
                  <c:v>1.4200000000000001E-2</c:v>
                </c:pt>
                <c:pt idx="2">
                  <c:v>1.2800000000000001E-2</c:v>
                </c:pt>
                <c:pt idx="3">
                  <c:v>1.15E-2</c:v>
                </c:pt>
                <c:pt idx="4">
                  <c:v>2.63E-2</c:v>
                </c:pt>
                <c:pt idx="5">
                  <c:v>-9.1300000000000006E-2</c:v>
                </c:pt>
                <c:pt idx="6">
                  <c:v>1.5599999999999999E-2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C1C2-4A5B-9FE9-5A876122FD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Competitor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20F7-42FC-B812-9EA4232B8D42}"/>
              </c:ext>
            </c:extLst>
          </c:dPt>
          <c:cat>
            <c:strRef>
              <c:f>'Sheet1'!$A$2:$A$6</c:f>
              <c:strCache>
                <c:ptCount val="5"/>
                <c:pt idx="0">
                  <c:v>Once Per Year</c:v>
                </c:pt>
                <c:pt idx="1">
                  <c:v>2-3 Times Per Year</c:v>
                </c:pt>
                <c:pt idx="2">
                  <c:v>4-5 Times Per Year</c:v>
                </c:pt>
                <c:pt idx="3">
                  <c:v>6-9 Times Per Year</c:v>
                </c:pt>
                <c:pt idx="4">
                  <c:v>10+ Times Per Year</c:v>
                </c:pt>
              </c:strCache>
            </c:strRef>
          </c:cat>
          <c:val>
            <c:numRef>
              <c:f>'Sheet1'!$B$2:$B$6</c:f>
              <c:numCache>
                <c:formatCode>General</c:formatCode>
                <c:ptCount val="5"/>
                <c:pt idx="0">
                  <c:v>0.69059999999999999</c:v>
                </c:pt>
                <c:pt idx="1">
                  <c:v>0.2087</c:v>
                </c:pt>
                <c:pt idx="2">
                  <c:v>4.6699999999999998E-2</c:v>
                </c:pt>
                <c:pt idx="3">
                  <c:v>2.8199999999999999E-2</c:v>
                </c:pt>
                <c:pt idx="4">
                  <c:v>2.5600000000000001E-2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0F7-42FC-B812-9EA4232B8D4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Claro Beagle HG12DR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'Sheet1'!$A$2:$A$6</c:f>
              <c:strCache>
                <c:ptCount val="5"/>
                <c:pt idx="0">
                  <c:v>Once Per Year</c:v>
                </c:pt>
                <c:pt idx="1">
                  <c:v>2-3 Times Per Year</c:v>
                </c:pt>
                <c:pt idx="2">
                  <c:v>4-5 Times Per Year</c:v>
                </c:pt>
                <c:pt idx="3">
                  <c:v>6-9 Times Per Year</c:v>
                </c:pt>
                <c:pt idx="4">
                  <c:v>10+ Times Per Year</c:v>
                </c:pt>
              </c:strCache>
            </c:strRef>
          </c:cat>
          <c:val>
            <c:numRef>
              <c:f>'Sheet1'!$C$2:$C$6</c:f>
              <c:numCache>
                <c:formatCode>General</c:formatCode>
                <c:ptCount val="5"/>
                <c:pt idx="0">
                  <c:v>0.38379999999999997</c:v>
                </c:pt>
                <c:pt idx="1">
                  <c:v>0.2417</c:v>
                </c:pt>
                <c:pt idx="2">
                  <c:v>0.1113</c:v>
                </c:pt>
                <c:pt idx="3">
                  <c:v>8.5300000000000001E-2</c:v>
                </c:pt>
                <c:pt idx="4">
                  <c:v>0.17530000000000001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0F7-42FC-B812-9EA4232B8D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Once Per Year</c:v>
                </c:pt>
                <c:pt idx="1">
                  <c:v>2-3 Times Per Year</c:v>
                </c:pt>
              </c:strCache>
            </c:strRef>
          </c:cat>
          <c:val>
            <c:numRef>
              <c:f>'Sheet1'!$D$2:$D$6</c:f>
              <c:numCache>
                <c:formatCode>General</c:formatCode>
                <c:ptCount val="5"/>
                <c:pt idx="0">
                  <c:v>-0.30680000000000002</c:v>
                </c:pt>
                <c:pt idx="1">
                  <c:v>3.3000000000000002E-2</c:v>
                </c:pt>
                <c:pt idx="2">
                  <c:v>6.4600000000000005E-2</c:v>
                </c:pt>
                <c:pt idx="3">
                  <c:v>5.7099999999999998E-2</c:v>
                </c:pt>
                <c:pt idx="4">
                  <c:v>0.1497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E437-40DA-A2C7-618B066675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22/02/2023 - 14/02/2024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2DB6-40AC-B919-8DED2A8B0913}"/>
              </c:ext>
            </c:extLst>
          </c:dPt>
          <c:cat>
            <c:strRef>
              <c:f>'Sheet1'!$A$2:$A$18</c:f>
              <c:strCache>
                <c:ptCount val="17"/>
                <c:pt idx="0">
                  <c:v>Portofino Harrogate Lt HG11JG</c:v>
                </c:pt>
                <c:pt idx="1">
                  <c:v>Little Breads HG15JG</c:v>
                </c:pt>
                <c:pt idx="2">
                  <c:v>Blues Bar HG12TJ</c:v>
                </c:pt>
                <c:pt idx="3">
                  <c:v>Knox Arms HG13AP</c:v>
                </c:pt>
                <c:pt idx="4">
                  <c:v>Alexandra HG11LB</c:v>
                </c:pt>
                <c:pt idx="5">
                  <c:v>Hales Bar Harrogate HG12RS</c:v>
                </c:pt>
                <c:pt idx="6">
                  <c:v>Mojo Harrogate HG12RE</c:v>
                </c:pt>
                <c:pt idx="7">
                  <c:v>Claro Beagle HG12DR</c:v>
                </c:pt>
                <c:pt idx="8">
                  <c:v>Harrogate Ex Servicemens Club HG15LT</c:v>
                </c:pt>
                <c:pt idx="9">
                  <c:v>Bilton Cricket Club HG13DQ</c:v>
                </c:pt>
                <c:pt idx="10">
                  <c:v>Christies HG15JW</c:v>
                </c:pt>
                <c:pt idx="11">
                  <c:v>Winter Gardens HG12RE</c:v>
                </c:pt>
                <c:pt idx="12">
                  <c:v>Fat Badger HG20NF</c:v>
                </c:pt>
                <c:pt idx="13">
                  <c:v>Foundry Project (Harrogate) HG12RB</c:v>
                </c:pt>
                <c:pt idx="14">
                  <c:v>Harrogate Inn HG12SY</c:v>
                </c:pt>
                <c:pt idx="15">
                  <c:v>McDonalds Cambridge Rd HG11NS</c:v>
                </c:pt>
                <c:pt idx="16">
                  <c:v>Bilton Grange Social Club HG14LL</c:v>
                </c:pt>
              </c:strCache>
            </c:strRef>
          </c:cat>
          <c:val>
            <c:numRef>
              <c:f>'Sheet1'!$B$2:$B$18</c:f>
              <c:numCache>
                <c:formatCode>General</c:formatCode>
                <c:ptCount val="17"/>
                <c:pt idx="0">
                  <c:v>43.187899999999999</c:v>
                </c:pt>
                <c:pt idx="1">
                  <c:v>6.4316000000000004</c:v>
                </c:pt>
                <c:pt idx="2">
                  <c:v>10.3499</c:v>
                </c:pt>
                <c:pt idx="3">
                  <c:v>13.9572</c:v>
                </c:pt>
                <c:pt idx="4">
                  <c:v>12.3565</c:v>
                </c:pt>
                <c:pt idx="5">
                  <c:v>9.4205000000000005</c:v>
                </c:pt>
                <c:pt idx="6">
                  <c:v>15.035500000000001</c:v>
                </c:pt>
                <c:pt idx="7">
                  <c:v>5.9377000000000004</c:v>
                </c:pt>
                <c:pt idx="8">
                  <c:v>7.03</c:v>
                </c:pt>
                <c:pt idx="9">
                  <c:v>9.0145999999999997</c:v>
                </c:pt>
                <c:pt idx="10">
                  <c:v>11.4672</c:v>
                </c:pt>
                <c:pt idx="11">
                  <c:v>8.1922999999999995</c:v>
                </c:pt>
                <c:pt idx="12">
                  <c:v>19.123200000000001</c:v>
                </c:pt>
                <c:pt idx="13">
                  <c:v>16.5823</c:v>
                </c:pt>
                <c:pt idx="14">
                  <c:v>28.462399999999999</c:v>
                </c:pt>
                <c:pt idx="15">
                  <c:v>11.6937</c:v>
                </c:pt>
                <c:pt idx="16">
                  <c:v>9.7617999999999991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DB6-40AC-B919-8DED2A8B091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16/04/2025 - 08/04/2026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\£0.00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'Sheet1'!$A$2:$A$18</c:f>
              <c:strCache>
                <c:ptCount val="17"/>
                <c:pt idx="0">
                  <c:v>Portofino Harrogate Lt HG11JG</c:v>
                </c:pt>
                <c:pt idx="1">
                  <c:v>Little Breads HG15JG</c:v>
                </c:pt>
                <c:pt idx="2">
                  <c:v>Blues Bar HG12TJ</c:v>
                </c:pt>
                <c:pt idx="3">
                  <c:v>Knox Arms HG13AP</c:v>
                </c:pt>
                <c:pt idx="4">
                  <c:v>Alexandra HG11LB</c:v>
                </c:pt>
                <c:pt idx="5">
                  <c:v>Hales Bar Harrogate HG12RS</c:v>
                </c:pt>
                <c:pt idx="6">
                  <c:v>Mojo Harrogate HG12RE</c:v>
                </c:pt>
                <c:pt idx="7">
                  <c:v>Claro Beagle HG12DR</c:v>
                </c:pt>
                <c:pt idx="8">
                  <c:v>Harrogate Ex Servicemens Club HG15LT</c:v>
                </c:pt>
                <c:pt idx="9">
                  <c:v>Bilton Cricket Club HG13DQ</c:v>
                </c:pt>
                <c:pt idx="10">
                  <c:v>Christies HG15JW</c:v>
                </c:pt>
                <c:pt idx="11">
                  <c:v>Winter Gardens HG12RE</c:v>
                </c:pt>
                <c:pt idx="12">
                  <c:v>Fat Badger HG20NF</c:v>
                </c:pt>
                <c:pt idx="13">
                  <c:v>Foundry Project (Harrogate) HG12RB</c:v>
                </c:pt>
                <c:pt idx="14">
                  <c:v>Harrogate Inn HG12SY</c:v>
                </c:pt>
                <c:pt idx="15">
                  <c:v>McDonalds Cambridge Rd HG11NS</c:v>
                </c:pt>
                <c:pt idx="16">
                  <c:v>Bilton Grange Social Club HG14LL</c:v>
                </c:pt>
              </c:strCache>
            </c:strRef>
          </c:cat>
          <c:val>
            <c:numRef>
              <c:f>'Sheet1'!$C$2:$C$18</c:f>
              <c:numCache>
                <c:formatCode>General</c:formatCode>
                <c:ptCount val="17"/>
                <c:pt idx="0">
                  <c:v>47.378999999999998</c:v>
                </c:pt>
                <c:pt idx="1">
                  <c:v>8.0144000000000002</c:v>
                </c:pt>
                <c:pt idx="2">
                  <c:v>11.8902</c:v>
                </c:pt>
                <c:pt idx="3">
                  <c:v>15.2682</c:v>
                </c:pt>
                <c:pt idx="4">
                  <c:v>13.408099999999999</c:v>
                </c:pt>
                <c:pt idx="5">
                  <c:v>10.4382</c:v>
                </c:pt>
                <c:pt idx="6">
                  <c:v>16.004899999999999</c:v>
                </c:pt>
                <c:pt idx="7">
                  <c:v>6.8956999999999997</c:v>
                </c:pt>
                <c:pt idx="8">
                  <c:v>7.3667999999999996</c:v>
                </c:pt>
                <c:pt idx="9">
                  <c:v>9.3169000000000004</c:v>
                </c:pt>
                <c:pt idx="10">
                  <c:v>11.652699999999999</c:v>
                </c:pt>
                <c:pt idx="11">
                  <c:v>8.0665999999999993</c:v>
                </c:pt>
                <c:pt idx="12">
                  <c:v>18.961500000000001</c:v>
                </c:pt>
                <c:pt idx="13">
                  <c:v>16.042200000000001</c:v>
                </c:pt>
                <c:pt idx="14">
                  <c:v>26.8231</c:v>
                </c:pt>
                <c:pt idx="15">
                  <c:v>9.8522999999999996</c:v>
                </c:pt>
                <c:pt idx="16">
                  <c:v>7.4032999999999998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DB6-40AC-B919-8DED2A8B09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\£0.00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\£0.00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Portofino Harrogate Lt HG11JG</c:v>
                </c:pt>
                <c:pt idx="1">
                  <c:v>Little Breads HG15JG</c:v>
                </c:pt>
              </c:strCache>
            </c:strRef>
          </c:cat>
          <c:val>
            <c:numRef>
              <c:f>'Sheet1'!$D$2:$D$18</c:f>
              <c:numCache>
                <c:formatCode>General</c:formatCode>
                <c:ptCount val="17"/>
                <c:pt idx="0">
                  <c:v>4.1910999999999996</c:v>
                </c:pt>
                <c:pt idx="1">
                  <c:v>1.5828</c:v>
                </c:pt>
                <c:pt idx="2">
                  <c:v>1.5403</c:v>
                </c:pt>
                <c:pt idx="3">
                  <c:v>1.3109999999999999</c:v>
                </c:pt>
                <c:pt idx="4">
                  <c:v>1.0516000000000001</c:v>
                </c:pt>
                <c:pt idx="5">
                  <c:v>1.0177</c:v>
                </c:pt>
                <c:pt idx="6">
                  <c:v>0.96940000000000004</c:v>
                </c:pt>
                <c:pt idx="7">
                  <c:v>0.95799999999999996</c:v>
                </c:pt>
                <c:pt idx="8">
                  <c:v>0.33679999999999999</c:v>
                </c:pt>
                <c:pt idx="9">
                  <c:v>0.30230000000000001</c:v>
                </c:pt>
                <c:pt idx="10">
                  <c:v>0.1855</c:v>
                </c:pt>
                <c:pt idx="11">
                  <c:v>-0.12570000000000001</c:v>
                </c:pt>
                <c:pt idx="12">
                  <c:v>-0.16170000000000001</c:v>
                </c:pt>
                <c:pt idx="13">
                  <c:v>-0.54010000000000002</c:v>
                </c:pt>
                <c:pt idx="14">
                  <c:v>-1.6393</c:v>
                </c:pt>
                <c:pt idx="15">
                  <c:v>-1.8413999999999999</c:v>
                </c:pt>
                <c:pt idx="16">
                  <c:v>-2.3584999999999998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EB80-4F51-9254-D2B2541B0C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\£0.00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22/02/2023 - 14/02/2024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E002-4097-8499-5B4BF1C7AA1E}"/>
              </c:ext>
            </c:extLst>
          </c:dPt>
          <c:cat>
            <c:strRef>
              <c:f>'Sheet1'!$A$2:$A$21</c:f>
              <c:strCache>
                <c:ptCount val="20"/>
                <c:pt idx="0">
                  <c:v>McDonalds Cambridge Rd HG11NS</c:v>
                </c:pt>
                <c:pt idx="1">
                  <c:v>Katie Obriens Harrogate HG12RB</c:v>
                </c:pt>
                <c:pt idx="2">
                  <c:v>Mayfair Harrogate HG12RE</c:v>
                </c:pt>
                <c:pt idx="3">
                  <c:v>Portofino Harrogate Lt HG11JG</c:v>
                </c:pt>
                <c:pt idx="4">
                  <c:v>Den Harrogate HG11NS</c:v>
                </c:pt>
                <c:pt idx="5">
                  <c:v>Bilton Grange Social Club HG14LL</c:v>
                </c:pt>
                <c:pt idx="6">
                  <c:v>Harrogate Ex Servicemens Club HG15LT</c:v>
                </c:pt>
                <c:pt idx="7">
                  <c:v>Claro Beagle HG12DR</c:v>
                </c:pt>
                <c:pt idx="8">
                  <c:v>Christies HG15JW</c:v>
                </c:pt>
                <c:pt idx="9">
                  <c:v>Little Breads HG15JG</c:v>
                </c:pt>
                <c:pt idx="10">
                  <c:v>Bilton Cricket Club HG13DQ</c:v>
                </c:pt>
                <c:pt idx="11">
                  <c:v>Hales Bar Harrogate HG12RS</c:v>
                </c:pt>
                <c:pt idx="12">
                  <c:v>Blues Bar HG12TJ</c:v>
                </c:pt>
                <c:pt idx="13">
                  <c:v>Alexandra HG11LB</c:v>
                </c:pt>
                <c:pt idx="14">
                  <c:v>Knox Arms HG13AP</c:v>
                </c:pt>
                <c:pt idx="15">
                  <c:v>Harrogate Inn HG12SY</c:v>
                </c:pt>
                <c:pt idx="16">
                  <c:v>Mojo Harrogate HG12RE</c:v>
                </c:pt>
                <c:pt idx="17">
                  <c:v>Winter Gardens HG12RE</c:v>
                </c:pt>
                <c:pt idx="18">
                  <c:v>Fat Badger HG20NF</c:v>
                </c:pt>
                <c:pt idx="19">
                  <c:v>Foundry Project (Harrogate) HG12RB</c:v>
                </c:pt>
              </c:strCache>
            </c:strRef>
          </c:cat>
          <c:val>
            <c:numRef>
              <c:f>'Sheet1'!$B$2:$B$21</c:f>
              <c:numCache>
                <c:formatCode>General</c:formatCode>
                <c:ptCount val="20"/>
                <c:pt idx="0">
                  <c:v>3.0499999999999999E-2</c:v>
                </c:pt>
                <c:pt idx="1">
                  <c:v>0</c:v>
                </c:pt>
                <c:pt idx="2">
                  <c:v>0</c:v>
                </c:pt>
                <c:pt idx="3">
                  <c:v>2.24E-2</c:v>
                </c:pt>
                <c:pt idx="4">
                  <c:v>0</c:v>
                </c:pt>
                <c:pt idx="5">
                  <c:v>2.5999999999999999E-3</c:v>
                </c:pt>
                <c:pt idx="6">
                  <c:v>6.4000000000000003E-3</c:v>
                </c:pt>
                <c:pt idx="7">
                  <c:v>2.3900000000000001E-2</c:v>
                </c:pt>
                <c:pt idx="8">
                  <c:v>4.2200000000000001E-2</c:v>
                </c:pt>
                <c:pt idx="9">
                  <c:v>2.6499999999999999E-2</c:v>
                </c:pt>
                <c:pt idx="10">
                  <c:v>2.35E-2</c:v>
                </c:pt>
                <c:pt idx="11">
                  <c:v>2.7400000000000001E-2</c:v>
                </c:pt>
                <c:pt idx="12">
                  <c:v>4.8399999999999999E-2</c:v>
                </c:pt>
                <c:pt idx="13">
                  <c:v>5.04E-2</c:v>
                </c:pt>
                <c:pt idx="14">
                  <c:v>5.2600000000000001E-2</c:v>
                </c:pt>
                <c:pt idx="15">
                  <c:v>0.12909999999999999</c:v>
                </c:pt>
                <c:pt idx="16">
                  <c:v>9.1300000000000006E-2</c:v>
                </c:pt>
                <c:pt idx="17">
                  <c:v>0.15459999999999999</c:v>
                </c:pt>
                <c:pt idx="18">
                  <c:v>0.17610000000000001</c:v>
                </c:pt>
                <c:pt idx="19">
                  <c:v>9.1300000000000006E-2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002-4097-8499-5B4BF1C7AA1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16/04/2025 - 08/04/2026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'Sheet1'!$A$2:$A$21</c:f>
              <c:strCache>
                <c:ptCount val="20"/>
                <c:pt idx="0">
                  <c:v>McDonalds Cambridge Rd HG11NS</c:v>
                </c:pt>
                <c:pt idx="1">
                  <c:v>Katie Obriens Harrogate HG12RB</c:v>
                </c:pt>
                <c:pt idx="2">
                  <c:v>Mayfair Harrogate HG12RE</c:v>
                </c:pt>
                <c:pt idx="3">
                  <c:v>Portofino Harrogate Lt HG11JG</c:v>
                </c:pt>
                <c:pt idx="4">
                  <c:v>Den Harrogate HG11NS</c:v>
                </c:pt>
                <c:pt idx="5">
                  <c:v>Bilton Grange Social Club HG14LL</c:v>
                </c:pt>
                <c:pt idx="6">
                  <c:v>Harrogate Ex Servicemens Club HG15LT</c:v>
                </c:pt>
                <c:pt idx="7">
                  <c:v>Claro Beagle HG12DR</c:v>
                </c:pt>
                <c:pt idx="8">
                  <c:v>Christies HG15JW</c:v>
                </c:pt>
                <c:pt idx="9">
                  <c:v>Little Breads HG15JG</c:v>
                </c:pt>
                <c:pt idx="10">
                  <c:v>Bilton Cricket Club HG13DQ</c:v>
                </c:pt>
                <c:pt idx="11">
                  <c:v>Hales Bar Harrogate HG12RS</c:v>
                </c:pt>
                <c:pt idx="12">
                  <c:v>Blues Bar HG12TJ</c:v>
                </c:pt>
                <c:pt idx="13">
                  <c:v>Alexandra HG11LB</c:v>
                </c:pt>
                <c:pt idx="14">
                  <c:v>Knox Arms HG13AP</c:v>
                </c:pt>
                <c:pt idx="15">
                  <c:v>Harrogate Inn HG12SY</c:v>
                </c:pt>
                <c:pt idx="16">
                  <c:v>Mojo Harrogate HG12RE</c:v>
                </c:pt>
                <c:pt idx="17">
                  <c:v>Winter Gardens HG12RE</c:v>
                </c:pt>
                <c:pt idx="18">
                  <c:v>Fat Badger HG20NF</c:v>
                </c:pt>
                <c:pt idx="19">
                  <c:v>Foundry Project (Harrogate) HG12RB</c:v>
                </c:pt>
              </c:strCache>
            </c:strRef>
          </c:cat>
          <c:val>
            <c:numRef>
              <c:f>'Sheet1'!$C$2:$C$21</c:f>
              <c:numCache>
                <c:formatCode>General</c:formatCode>
                <c:ptCount val="20"/>
                <c:pt idx="0">
                  <c:v>0.13489999999999999</c:v>
                </c:pt>
                <c:pt idx="1">
                  <c:v>6.1800000000000001E-2</c:v>
                </c:pt>
                <c:pt idx="2">
                  <c:v>4.1599999999999998E-2</c:v>
                </c:pt>
                <c:pt idx="3">
                  <c:v>5.5399999999999998E-2</c:v>
                </c:pt>
                <c:pt idx="4">
                  <c:v>3.09E-2</c:v>
                </c:pt>
                <c:pt idx="5">
                  <c:v>1.78E-2</c:v>
                </c:pt>
                <c:pt idx="6">
                  <c:v>4.4000000000000003E-3</c:v>
                </c:pt>
                <c:pt idx="7">
                  <c:v>2.1299999999999999E-2</c:v>
                </c:pt>
                <c:pt idx="8">
                  <c:v>3.4799999999999998E-2</c:v>
                </c:pt>
                <c:pt idx="9">
                  <c:v>1.66E-2</c:v>
                </c:pt>
                <c:pt idx="10">
                  <c:v>1.34E-2</c:v>
                </c:pt>
                <c:pt idx="11">
                  <c:v>1.6799999999999999E-2</c:v>
                </c:pt>
                <c:pt idx="12">
                  <c:v>3.5700000000000003E-2</c:v>
                </c:pt>
                <c:pt idx="13">
                  <c:v>3.4099999999999998E-2</c:v>
                </c:pt>
                <c:pt idx="14">
                  <c:v>3.49E-2</c:v>
                </c:pt>
                <c:pt idx="15">
                  <c:v>0.10050000000000001</c:v>
                </c:pt>
                <c:pt idx="16">
                  <c:v>6.25E-2</c:v>
                </c:pt>
                <c:pt idx="17">
                  <c:v>0.11849999999999999</c:v>
                </c:pt>
                <c:pt idx="18">
                  <c:v>0.13320000000000001</c:v>
                </c:pt>
                <c:pt idx="19">
                  <c:v>2.9899999999999999E-2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002-4097-8499-5B4BF1C7AA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McDonalds Cambridge Rd HG11NS</c:v>
                </c:pt>
                <c:pt idx="1">
                  <c:v>Katie Obriens Harrogate HG12RB</c:v>
                </c:pt>
              </c:strCache>
            </c:strRef>
          </c:cat>
          <c:val>
            <c:numRef>
              <c:f>'Sheet1'!$D$2:$D$21</c:f>
              <c:numCache>
                <c:formatCode>General</c:formatCode>
                <c:ptCount val="20"/>
                <c:pt idx="0">
                  <c:v>0.10440000000000001</c:v>
                </c:pt>
                <c:pt idx="1">
                  <c:v>6.1800000000000001E-2</c:v>
                </c:pt>
                <c:pt idx="2">
                  <c:v>4.1599999999999998E-2</c:v>
                </c:pt>
                <c:pt idx="3">
                  <c:v>3.3000000000000002E-2</c:v>
                </c:pt>
                <c:pt idx="4">
                  <c:v>3.09E-2</c:v>
                </c:pt>
                <c:pt idx="5">
                  <c:v>1.52E-2</c:v>
                </c:pt>
                <c:pt idx="6">
                  <c:v>-2E-3</c:v>
                </c:pt>
                <c:pt idx="7">
                  <c:v>-2.5999999999999999E-3</c:v>
                </c:pt>
                <c:pt idx="8">
                  <c:v>-7.4000000000000003E-3</c:v>
                </c:pt>
                <c:pt idx="9">
                  <c:v>-9.9000000000000008E-3</c:v>
                </c:pt>
                <c:pt idx="10">
                  <c:v>-1.01E-2</c:v>
                </c:pt>
                <c:pt idx="11">
                  <c:v>-1.06E-2</c:v>
                </c:pt>
                <c:pt idx="12">
                  <c:v>-1.2699999999999999E-2</c:v>
                </c:pt>
                <c:pt idx="13">
                  <c:v>-1.6299999999999999E-2</c:v>
                </c:pt>
                <c:pt idx="14">
                  <c:v>-1.77E-2</c:v>
                </c:pt>
                <c:pt idx="15">
                  <c:v>-2.86E-2</c:v>
                </c:pt>
                <c:pt idx="16">
                  <c:v>-2.8799999999999999E-2</c:v>
                </c:pt>
                <c:pt idx="17">
                  <c:v>-3.61E-2</c:v>
                </c:pt>
                <c:pt idx="18">
                  <c:v>-4.2900000000000001E-2</c:v>
                </c:pt>
                <c:pt idx="19">
                  <c:v>-6.1400000000000003E-2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EA15-4D40-ACD2-0647820435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Competitor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CB2F-404A-AB9E-954BD9980449}"/>
              </c:ext>
            </c:extLst>
          </c:dPt>
          <c:cat>
            <c:strRef>
              <c:f>'Sheet1'!$A$2:$A$8</c:f>
              <c:strCache>
                <c:ptCount val="7"/>
                <c:pt idx="0">
                  <c:v>18 to 24</c:v>
                </c:pt>
                <c:pt idx="1">
                  <c:v>25 to 34</c:v>
                </c:pt>
                <c:pt idx="2">
                  <c:v>35 to 44</c:v>
                </c:pt>
                <c:pt idx="3">
                  <c:v>45 to 54</c:v>
                </c:pt>
                <c:pt idx="4">
                  <c:v>55 to 64</c:v>
                </c:pt>
                <c:pt idx="5">
                  <c:v>65 to 74</c:v>
                </c:pt>
                <c:pt idx="6">
                  <c:v>75</c:v>
                </c:pt>
              </c:strCache>
            </c:strRef>
          </c:cat>
          <c:val>
            <c:numRef>
              <c:f>'Sheet1'!$B$2:$B$8</c:f>
              <c:numCache>
                <c:formatCode>General</c:formatCode>
                <c:ptCount val="7"/>
                <c:pt idx="0">
                  <c:v>3.1699999999999999E-2</c:v>
                </c:pt>
                <c:pt idx="1">
                  <c:v>0.126</c:v>
                </c:pt>
                <c:pt idx="2">
                  <c:v>0.19600000000000001</c:v>
                </c:pt>
                <c:pt idx="3">
                  <c:v>0.21640000000000001</c:v>
                </c:pt>
                <c:pt idx="4">
                  <c:v>0.23580000000000001</c:v>
                </c:pt>
                <c:pt idx="5">
                  <c:v>0.1275</c:v>
                </c:pt>
                <c:pt idx="6">
                  <c:v>6.6299999999999998E-2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B2F-404A-AB9E-954BD998044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Claro Beagle HG12DR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'Sheet1'!$A$2:$A$8</c:f>
              <c:strCache>
                <c:ptCount val="7"/>
                <c:pt idx="0">
                  <c:v>18 to 24</c:v>
                </c:pt>
                <c:pt idx="1">
                  <c:v>25 to 34</c:v>
                </c:pt>
                <c:pt idx="2">
                  <c:v>35 to 44</c:v>
                </c:pt>
                <c:pt idx="3">
                  <c:v>45 to 54</c:v>
                </c:pt>
                <c:pt idx="4">
                  <c:v>55 to 64</c:v>
                </c:pt>
                <c:pt idx="5">
                  <c:v>65 to 74</c:v>
                </c:pt>
                <c:pt idx="6">
                  <c:v>75</c:v>
                </c:pt>
              </c:strCache>
            </c:strRef>
          </c:cat>
          <c:val>
            <c:numRef>
              <c:f>'Sheet1'!$C$2:$C$8</c:f>
              <c:numCache>
                <c:formatCode>General</c:formatCode>
                <c:ptCount val="7"/>
                <c:pt idx="0">
                  <c:v>7.9000000000000008E-3</c:v>
                </c:pt>
                <c:pt idx="1">
                  <c:v>4.8099999999999997E-2</c:v>
                </c:pt>
                <c:pt idx="2">
                  <c:v>0.15279999999999999</c:v>
                </c:pt>
                <c:pt idx="3">
                  <c:v>0.4672</c:v>
                </c:pt>
                <c:pt idx="4">
                  <c:v>0.30449999999999999</c:v>
                </c:pt>
                <c:pt idx="5">
                  <c:v>8.0999999999999996E-3</c:v>
                </c:pt>
                <c:pt idx="6">
                  <c:v>1.11E-2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B2F-404A-AB9E-954BD99804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18 to 24</c:v>
                </c:pt>
                <c:pt idx="1">
                  <c:v>25 to 34</c:v>
                </c:pt>
              </c:strCache>
            </c:strRef>
          </c:cat>
          <c:val>
            <c:numRef>
              <c:f>'Sheet1'!$D$2:$D$8</c:f>
              <c:numCache>
                <c:formatCode>General</c:formatCode>
                <c:ptCount val="7"/>
                <c:pt idx="0">
                  <c:v>-2.3800000000000002E-2</c:v>
                </c:pt>
                <c:pt idx="1">
                  <c:v>-7.7899999999999997E-2</c:v>
                </c:pt>
                <c:pt idx="2">
                  <c:v>-4.3200000000000002E-2</c:v>
                </c:pt>
                <c:pt idx="3">
                  <c:v>0.25080000000000002</c:v>
                </c:pt>
                <c:pt idx="4">
                  <c:v>6.8699999999999997E-2</c:v>
                </c:pt>
                <c:pt idx="5">
                  <c:v>-0.11940000000000001</c:v>
                </c:pt>
                <c:pt idx="6">
                  <c:v>-5.5199999999999999E-2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275C-4100-9B6C-3E6C5A1E22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Competitor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5AAF-4D64-B0B6-9F2439EED03E}"/>
              </c:ext>
            </c:extLst>
          </c:dPt>
          <c:cat>
            <c:strRef>
              <c:f>'Sheet1'!$A$2:$A$4</c:f>
              <c:strCache>
                <c:ptCount val="3"/>
                <c:pt idx="0">
                  <c:v>High Income</c:v>
                </c:pt>
                <c:pt idx="1">
                  <c:v>Medium Income</c:v>
                </c:pt>
                <c:pt idx="2">
                  <c:v>Low Income</c:v>
                </c:pt>
              </c:strCache>
            </c:strRef>
          </c:cat>
          <c:val>
            <c:numRef>
              <c:f>'Sheet1'!$B$2:$B$4</c:f>
              <c:numCache>
                <c:formatCode>General</c:formatCode>
                <c:ptCount val="3"/>
                <c:pt idx="0">
                  <c:v>0.36459999999999998</c:v>
                </c:pt>
                <c:pt idx="1">
                  <c:v>0.50180000000000002</c:v>
                </c:pt>
                <c:pt idx="2">
                  <c:v>0.13350000000000001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AAF-4D64-B0B6-9F2439EED03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Claro Beagle HG12DR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'Sheet1'!$A$2:$A$4</c:f>
              <c:strCache>
                <c:ptCount val="3"/>
                <c:pt idx="0">
                  <c:v>High Income</c:v>
                </c:pt>
                <c:pt idx="1">
                  <c:v>Medium Income</c:v>
                </c:pt>
                <c:pt idx="2">
                  <c:v>Low Income</c:v>
                </c:pt>
              </c:strCache>
            </c:strRef>
          </c:cat>
          <c:val>
            <c:numRef>
              <c:f>'Sheet1'!$C$2:$C$4</c:f>
              <c:numCache>
                <c:formatCode>General</c:formatCode>
                <c:ptCount val="3"/>
                <c:pt idx="0">
                  <c:v>3.2399999999999998E-2</c:v>
                </c:pt>
                <c:pt idx="1">
                  <c:v>0.72219999999999995</c:v>
                </c:pt>
                <c:pt idx="2">
                  <c:v>0.2452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AAF-4D64-B0B6-9F2439EED0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High Income</c:v>
                </c:pt>
                <c:pt idx="1">
                  <c:v>Medium Income</c:v>
                </c:pt>
              </c:strCache>
            </c:strRef>
          </c:cat>
          <c:val>
            <c:numRef>
              <c:f>'Sheet1'!$D$2:$D$4</c:f>
              <c:numCache>
                <c:formatCode>General</c:formatCode>
                <c:ptCount val="3"/>
                <c:pt idx="0">
                  <c:v>-0.3322</c:v>
                </c:pt>
                <c:pt idx="1">
                  <c:v>0.22040000000000001</c:v>
                </c:pt>
                <c:pt idx="2">
                  <c:v>0.11169999999999999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CB93-4F27-8465-2A3BBC83F2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Competitor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7571-409F-98E9-D37202F78F87}"/>
              </c:ext>
            </c:extLst>
          </c:dPt>
          <c:cat>
            <c:strRef>
              <c:f>'Sheet1'!$A$2:$A$3</c:f>
              <c:strCache>
                <c:ptCount val="2"/>
                <c:pt idx="0">
                  <c:v>Female</c:v>
                </c:pt>
                <c:pt idx="1">
                  <c:v>Male</c:v>
                </c:pt>
              </c:strCache>
            </c:strRef>
          </c:cat>
          <c:val>
            <c:numRef>
              <c:f>'Sheet1'!$B$2:$B$3</c:f>
              <c:numCache>
                <c:formatCode>General</c:formatCode>
                <c:ptCount val="2"/>
                <c:pt idx="0">
                  <c:v>0.41110000000000002</c:v>
                </c:pt>
                <c:pt idx="1">
                  <c:v>0.58879999999999999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571-409F-98E9-D37202F78F8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Claro Beagle HG12DR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Female</c:v>
                </c:pt>
                <c:pt idx="1">
                  <c:v>Male</c:v>
                </c:pt>
              </c:strCache>
            </c:strRef>
          </c:cat>
          <c:val>
            <c:numRef>
              <c:f>'Sheet1'!$C$2:$C$3</c:f>
              <c:numCache>
                <c:formatCode>General</c:formatCode>
                <c:ptCount val="2"/>
                <c:pt idx="0">
                  <c:v>0.1142</c:v>
                </c:pt>
                <c:pt idx="1">
                  <c:v>0.88570000000000004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571-409F-98E9-D37202F78F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Female</c:v>
                </c:pt>
                <c:pt idx="1">
                  <c:v>Male</c:v>
                </c:pt>
              </c:strCache>
            </c:strRef>
          </c:cat>
          <c:val>
            <c:numRef>
              <c:f>'Sheet1'!$D$2:$D$3</c:f>
              <c:numCache>
                <c:formatCode>General</c:formatCode>
                <c:ptCount val="2"/>
                <c:pt idx="0">
                  <c:v>-0.2969</c:v>
                </c:pt>
                <c:pt idx="1">
                  <c:v>0.2969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EF4E-4EAC-A148-6F3D165ECC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Competitor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61F7-4E4B-8C14-87104ED4899F}"/>
              </c:ext>
            </c:extLst>
          </c:dPt>
          <c:cat>
            <c:strRef>
              <c:f>'Sheet1'!$A$2:$A$9</c:f>
              <c:strCache>
                <c:ptCount val="8"/>
                <c:pt idx="0">
                  <c:v>Family Familiar</c:v>
                </c:pt>
                <c:pt idx="1">
                  <c:v>Occasional &amp; Local</c:v>
                </c:pt>
                <c:pt idx="2">
                  <c:v>Mid-Week Seniors</c:v>
                </c:pt>
                <c:pt idx="3">
                  <c:v>Part Of The Pub</c:v>
                </c:pt>
                <c:pt idx="4">
                  <c:v>Metro Sophisticates</c:v>
                </c:pt>
                <c:pt idx="5">
                  <c:v>Young &amp; Connected</c:v>
                </c:pt>
                <c:pt idx="6">
                  <c:v>Bubbly Weekenders</c:v>
                </c:pt>
                <c:pt idx="7">
                  <c:v>Upmarket Diners</c:v>
                </c:pt>
              </c:strCache>
            </c:strRef>
          </c:cat>
          <c:val>
            <c:numRef>
              <c:f>'Sheet1'!$B$2:$B$9</c:f>
              <c:numCache>
                <c:formatCode>General</c:formatCode>
                <c:ptCount val="8"/>
                <c:pt idx="0">
                  <c:v>5.8900000000000001E-2</c:v>
                </c:pt>
                <c:pt idx="1">
                  <c:v>5.7599999999999998E-2</c:v>
                </c:pt>
                <c:pt idx="2">
                  <c:v>0.16700000000000001</c:v>
                </c:pt>
                <c:pt idx="3">
                  <c:v>3.9100000000000003E-2</c:v>
                </c:pt>
                <c:pt idx="4">
                  <c:v>0.1462</c:v>
                </c:pt>
                <c:pt idx="5">
                  <c:v>0.10970000000000001</c:v>
                </c:pt>
                <c:pt idx="6">
                  <c:v>0.1123</c:v>
                </c:pt>
                <c:pt idx="7">
                  <c:v>0.30869999999999997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1F7-4E4B-8C14-87104ED4899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Claro Beagle HG12DR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'Sheet1'!$A$2:$A$9</c:f>
              <c:strCache>
                <c:ptCount val="8"/>
                <c:pt idx="0">
                  <c:v>Family Familiar</c:v>
                </c:pt>
                <c:pt idx="1">
                  <c:v>Occasional &amp; Local</c:v>
                </c:pt>
                <c:pt idx="2">
                  <c:v>Mid-Week Seniors</c:v>
                </c:pt>
                <c:pt idx="3">
                  <c:v>Part Of The Pub</c:v>
                </c:pt>
                <c:pt idx="4">
                  <c:v>Metro Sophisticates</c:v>
                </c:pt>
                <c:pt idx="5">
                  <c:v>Young &amp; Connected</c:v>
                </c:pt>
                <c:pt idx="6">
                  <c:v>Bubbly Weekenders</c:v>
                </c:pt>
                <c:pt idx="7">
                  <c:v>Upmarket Diners</c:v>
                </c:pt>
              </c:strCache>
            </c:strRef>
          </c:cat>
          <c:val>
            <c:numRef>
              <c:f>'Sheet1'!$C$2:$C$9</c:f>
              <c:numCache>
                <c:formatCode>General</c:formatCode>
                <c:ptCount val="8"/>
                <c:pt idx="0">
                  <c:v>1.29E-2</c:v>
                </c:pt>
                <c:pt idx="1">
                  <c:v>0.1303</c:v>
                </c:pt>
                <c:pt idx="2">
                  <c:v>0.36659999999999998</c:v>
                </c:pt>
                <c:pt idx="3">
                  <c:v>3.9E-2</c:v>
                </c:pt>
                <c:pt idx="4">
                  <c:v>0.30409999999999998</c:v>
                </c:pt>
                <c:pt idx="5">
                  <c:v>2.9000000000000001E-2</c:v>
                </c:pt>
                <c:pt idx="6">
                  <c:v>5.16E-2</c:v>
                </c:pt>
                <c:pt idx="7">
                  <c:v>6.6100000000000006E-2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1F7-4E4B-8C14-87104ED489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Family Familiar</c:v>
                </c:pt>
                <c:pt idx="1">
                  <c:v>Occasional &amp; Local</c:v>
                </c:pt>
              </c:strCache>
            </c:strRef>
          </c:cat>
          <c:val>
            <c:numRef>
              <c:f>'Sheet1'!$D$2:$D$9</c:f>
              <c:numCache>
                <c:formatCode>General</c:formatCode>
                <c:ptCount val="8"/>
                <c:pt idx="0">
                  <c:v>-4.5999999999999999E-2</c:v>
                </c:pt>
                <c:pt idx="1">
                  <c:v>7.2700000000000001E-2</c:v>
                </c:pt>
                <c:pt idx="2">
                  <c:v>0.1996</c:v>
                </c:pt>
                <c:pt idx="3">
                  <c:v>-1E-4</c:v>
                </c:pt>
                <c:pt idx="4">
                  <c:v>0.15790000000000001</c:v>
                </c:pt>
                <c:pt idx="5">
                  <c:v>-8.0699999999999994E-2</c:v>
                </c:pt>
                <c:pt idx="6">
                  <c:v>-6.0699999999999997E-2</c:v>
                </c:pt>
                <c:pt idx="7">
                  <c:v>-0.24260000000000001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A328-48BE-B019-345C579B20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Competitor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49E7-43F3-9104-FEE3B9569BA5}"/>
              </c:ext>
            </c:extLst>
          </c:dPt>
          <c:cat>
            <c:strRef>
              <c:f>'Sheet1'!$A$2:$A$8</c:f>
              <c:strCache>
                <c:ptCount val="7"/>
                <c:pt idx="0">
                  <c:v>0-1 Mile</c:v>
                </c:pt>
                <c:pt idx="1">
                  <c:v>1-3 Miles</c:v>
                </c:pt>
                <c:pt idx="2">
                  <c:v>3-5 Miles</c:v>
                </c:pt>
                <c:pt idx="3">
                  <c:v>5-10 Miles</c:v>
                </c:pt>
                <c:pt idx="4">
                  <c:v>10-20 Miles</c:v>
                </c:pt>
                <c:pt idx="5">
                  <c:v>20-50 Miles</c:v>
                </c:pt>
                <c:pt idx="6">
                  <c:v>National</c:v>
                </c:pt>
              </c:strCache>
            </c:strRef>
          </c:cat>
          <c:val>
            <c:numRef>
              <c:f>'Sheet1'!$B$2:$B$8</c:f>
              <c:numCache>
                <c:formatCode>General</c:formatCode>
                <c:ptCount val="7"/>
                <c:pt idx="0">
                  <c:v>0.19059999999999999</c:v>
                </c:pt>
                <c:pt idx="1">
                  <c:v>0.18920000000000001</c:v>
                </c:pt>
                <c:pt idx="2">
                  <c:v>5.4100000000000002E-2</c:v>
                </c:pt>
                <c:pt idx="3">
                  <c:v>8.0100000000000005E-2</c:v>
                </c:pt>
                <c:pt idx="4">
                  <c:v>9.9900000000000003E-2</c:v>
                </c:pt>
                <c:pt idx="5">
                  <c:v>0.14169999999999999</c:v>
                </c:pt>
                <c:pt idx="6">
                  <c:v>0.24410000000000001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9E7-43F3-9104-FEE3B9569BA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Claro Beagle HG12DR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'Sheet1'!$A$2:$A$8</c:f>
              <c:strCache>
                <c:ptCount val="7"/>
                <c:pt idx="0">
                  <c:v>0-1 Mile</c:v>
                </c:pt>
                <c:pt idx="1">
                  <c:v>1-3 Miles</c:v>
                </c:pt>
                <c:pt idx="2">
                  <c:v>3-5 Miles</c:v>
                </c:pt>
                <c:pt idx="3">
                  <c:v>5-10 Miles</c:v>
                </c:pt>
                <c:pt idx="4">
                  <c:v>10-20 Miles</c:v>
                </c:pt>
                <c:pt idx="5">
                  <c:v>20-50 Miles</c:v>
                </c:pt>
                <c:pt idx="6">
                  <c:v>National</c:v>
                </c:pt>
              </c:strCache>
            </c:strRef>
          </c:cat>
          <c:val>
            <c:numRef>
              <c:f>'Sheet1'!$C$2:$C$8</c:f>
              <c:numCache>
                <c:formatCode>General</c:formatCode>
                <c:ptCount val="7"/>
                <c:pt idx="0">
                  <c:v>0.63280000000000003</c:v>
                </c:pt>
                <c:pt idx="1">
                  <c:v>0.30109999999999998</c:v>
                </c:pt>
                <c:pt idx="2">
                  <c:v>5.0000000000000001E-3</c:v>
                </c:pt>
                <c:pt idx="3">
                  <c:v>1.0699999999999999E-2</c:v>
                </c:pt>
                <c:pt idx="4">
                  <c:v>1.54E-2</c:v>
                </c:pt>
                <c:pt idx="5">
                  <c:v>9.7999999999999997E-3</c:v>
                </c:pt>
                <c:pt idx="6">
                  <c:v>2.4799999999999999E-2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9E7-43F3-9104-FEE3B9569B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0-1 Mile</c:v>
                </c:pt>
                <c:pt idx="1">
                  <c:v>1-3 Miles</c:v>
                </c:pt>
              </c:strCache>
            </c:strRef>
          </c:cat>
          <c:val>
            <c:numRef>
              <c:f>'Sheet1'!$D$2:$D$8</c:f>
              <c:numCache>
                <c:formatCode>General</c:formatCode>
                <c:ptCount val="7"/>
                <c:pt idx="0">
                  <c:v>0.44219999999999998</c:v>
                </c:pt>
                <c:pt idx="1">
                  <c:v>0.1119</c:v>
                </c:pt>
                <c:pt idx="2">
                  <c:v>-4.9099999999999998E-2</c:v>
                </c:pt>
                <c:pt idx="3">
                  <c:v>-6.9400000000000003E-2</c:v>
                </c:pt>
                <c:pt idx="4">
                  <c:v>-8.4500000000000006E-2</c:v>
                </c:pt>
                <c:pt idx="5">
                  <c:v>-0.13189999999999999</c:v>
                </c:pt>
                <c:pt idx="6">
                  <c:v>-0.21929999999999999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6836-4BE5-A83A-966B1ED0DE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Latitude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'Sheet1'!$A$2:$A$21</c:f>
              <c:strCache>
                <c:ptCount val="20"/>
                <c:pt idx="0">
                  <c:v>Claro Beagle HG12DR</c:v>
                </c:pt>
                <c:pt idx="1">
                  <c:v>McDonalds Cambridge Rd HG11NS</c:v>
                </c:pt>
                <c:pt idx="2">
                  <c:v>Bilton Grange Social Club HG14LL</c:v>
                </c:pt>
                <c:pt idx="3">
                  <c:v>Knox Arms HG13AP</c:v>
                </c:pt>
                <c:pt idx="4">
                  <c:v>Blues Bar HG12TJ</c:v>
                </c:pt>
                <c:pt idx="5">
                  <c:v>Winter Gardens HG12RE</c:v>
                </c:pt>
                <c:pt idx="6">
                  <c:v>Mojo Harrogate HG12RE</c:v>
                </c:pt>
                <c:pt idx="7">
                  <c:v>Mayfair Harrogate HG12RE</c:v>
                </c:pt>
                <c:pt idx="8">
                  <c:v>Den Harrogate HG11NS</c:v>
                </c:pt>
                <c:pt idx="9">
                  <c:v>Bilton Cricket Club HG13DQ</c:v>
                </c:pt>
                <c:pt idx="10">
                  <c:v>Fat Badger HG20NF</c:v>
                </c:pt>
                <c:pt idx="11">
                  <c:v>Katie Obriens Harrogate HG12RB</c:v>
                </c:pt>
                <c:pt idx="12">
                  <c:v>Christies HG15JW</c:v>
                </c:pt>
                <c:pt idx="13">
                  <c:v>Foundry Project (Harrogate) HG12RB</c:v>
                </c:pt>
                <c:pt idx="14">
                  <c:v>Harrogate Ex Servicemens Club HG15LT</c:v>
                </c:pt>
                <c:pt idx="15">
                  <c:v>Portofino Harrogate Lt HG11JG</c:v>
                </c:pt>
                <c:pt idx="16">
                  <c:v>Little Breads HG15JG</c:v>
                </c:pt>
                <c:pt idx="17">
                  <c:v>Alexandra HG11LB</c:v>
                </c:pt>
                <c:pt idx="18">
                  <c:v>Harrogate Inn HG12SY</c:v>
                </c:pt>
                <c:pt idx="19">
                  <c:v>Hales Bar Harrogate HG12RS</c:v>
                </c:pt>
              </c:strCache>
            </c:strRef>
          </c:cat>
          <c:val>
            <c:numRef>
              <c:f>'Sheet1'!$F$2:$F$21</c:f>
              <c:numCache>
                <c:formatCode>General</c:formatCode>
                <c:ptCount val="20"/>
                <c:pt idx="0">
                  <c:v>0.27179999999999999</c:v>
                </c:pt>
                <c:pt idx="1">
                  <c:v>8.4400000000000003E-2</c:v>
                </c:pt>
                <c:pt idx="2">
                  <c:v>6.83E-2</c:v>
                </c:pt>
                <c:pt idx="3">
                  <c:v>6.5199999999999994E-2</c:v>
                </c:pt>
                <c:pt idx="4">
                  <c:v>6.3799999999999996E-2</c:v>
                </c:pt>
                <c:pt idx="5">
                  <c:v>6.3299999999999995E-2</c:v>
                </c:pt>
                <c:pt idx="6">
                  <c:v>4.7300000000000002E-2</c:v>
                </c:pt>
                <c:pt idx="7">
                  <c:v>4.6899999999999997E-2</c:v>
                </c:pt>
                <c:pt idx="8">
                  <c:v>3.5799999999999998E-2</c:v>
                </c:pt>
                <c:pt idx="9">
                  <c:v>2.6800000000000001E-2</c:v>
                </c:pt>
                <c:pt idx="10">
                  <c:v>2.6700000000000002E-2</c:v>
                </c:pt>
                <c:pt idx="11">
                  <c:v>2.6499999999999999E-2</c:v>
                </c:pt>
                <c:pt idx="12">
                  <c:v>2.52E-2</c:v>
                </c:pt>
                <c:pt idx="13">
                  <c:v>2.4799999999999999E-2</c:v>
                </c:pt>
                <c:pt idx="14">
                  <c:v>2.3099999999999999E-2</c:v>
                </c:pt>
                <c:pt idx="15">
                  <c:v>2.3E-2</c:v>
                </c:pt>
                <c:pt idx="16">
                  <c:v>2.0199999999999999E-2</c:v>
                </c:pt>
                <c:pt idx="17">
                  <c:v>1.9900000000000001E-2</c:v>
                </c:pt>
                <c:pt idx="18">
                  <c:v>1.8499999999999999E-2</c:v>
                </c:pt>
                <c:pt idx="19">
                  <c:v>1.78E-2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549-406E-BB79-29E6A2B0AA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28160"/>
        <c:axId val="156329408"/>
      </c:barChart>
      <c:catAx>
        <c:axId val="15632816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29408"/>
        <c:crosses val="autoZero"/>
        <c:auto val="1"/>
        <c:lblAlgn val="ctr"/>
        <c:lblOffset val="100"/>
        <c:noMultiLvlLbl val="0"/>
      </c:catAx>
      <c:valAx>
        <c:axId val="156329408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28160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22/02/2023 - 14/02/2024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7107-4B2C-BF4D-FBDF57A4EB78}"/>
              </c:ext>
            </c:extLst>
          </c:dPt>
          <c:cat>
            <c:strRef>
              <c:f>'Sheet1'!$A$2:$A$21</c:f>
              <c:strCache>
                <c:ptCount val="20"/>
                <c:pt idx="0">
                  <c:v>McDonalds Cambridge Rd HG11NS</c:v>
                </c:pt>
                <c:pt idx="1">
                  <c:v>Bilton Grange Social Club HG14LL</c:v>
                </c:pt>
                <c:pt idx="2">
                  <c:v>Mayfair Harrogate HG12RE</c:v>
                </c:pt>
                <c:pt idx="3">
                  <c:v>Den Harrogate HG11NS</c:v>
                </c:pt>
                <c:pt idx="4">
                  <c:v>Katie Obriens Harrogate HG12RB</c:v>
                </c:pt>
                <c:pt idx="5">
                  <c:v>Portofino Harrogate Lt HG11JG</c:v>
                </c:pt>
                <c:pt idx="6">
                  <c:v>Blues Bar HG12TJ</c:v>
                </c:pt>
                <c:pt idx="7">
                  <c:v>Fat Badger HG20NF</c:v>
                </c:pt>
                <c:pt idx="8">
                  <c:v>Little Breads HG15JG</c:v>
                </c:pt>
                <c:pt idx="9">
                  <c:v>Harrogate Ex Servicemens Club HG15LT</c:v>
                </c:pt>
                <c:pt idx="10">
                  <c:v>Christies HG15JW</c:v>
                </c:pt>
                <c:pt idx="11">
                  <c:v>Harrogate Inn HG12SY</c:v>
                </c:pt>
                <c:pt idx="12">
                  <c:v>Hales Bar Harrogate HG12RS</c:v>
                </c:pt>
                <c:pt idx="13">
                  <c:v>Bilton Cricket Club HG13DQ</c:v>
                </c:pt>
                <c:pt idx="14">
                  <c:v>Claro Beagle HG12DR</c:v>
                </c:pt>
                <c:pt idx="15">
                  <c:v>Foundry Project (Harrogate) HG12RB</c:v>
                </c:pt>
                <c:pt idx="16">
                  <c:v>Mojo Harrogate HG12RE</c:v>
                </c:pt>
                <c:pt idx="17">
                  <c:v>Winter Gardens HG12RE</c:v>
                </c:pt>
                <c:pt idx="18">
                  <c:v>Alexandra HG11LB</c:v>
                </c:pt>
                <c:pt idx="19">
                  <c:v>Knox Arms HG13AP</c:v>
                </c:pt>
              </c:strCache>
            </c:strRef>
          </c:cat>
          <c:val>
            <c:numRef>
              <c:f>'Sheet1'!$B$2:$B$21</c:f>
              <c:numCache>
                <c:formatCode>General</c:formatCode>
                <c:ptCount val="20"/>
                <c:pt idx="0">
                  <c:v>1.77E-2</c:v>
                </c:pt>
                <c:pt idx="1">
                  <c:v>6.8999999999999999E-3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1.0200000000000001E-2</c:v>
                </c:pt>
                <c:pt idx="6">
                  <c:v>6.4000000000000001E-2</c:v>
                </c:pt>
                <c:pt idx="7">
                  <c:v>3.2899999999999999E-2</c:v>
                </c:pt>
                <c:pt idx="8">
                  <c:v>2.7199999999999998E-2</c:v>
                </c:pt>
                <c:pt idx="9">
                  <c:v>3.09E-2</c:v>
                </c:pt>
                <c:pt idx="10">
                  <c:v>3.7100000000000001E-2</c:v>
                </c:pt>
                <c:pt idx="11">
                  <c:v>3.1800000000000002E-2</c:v>
                </c:pt>
                <c:pt idx="12">
                  <c:v>3.4299999999999997E-2</c:v>
                </c:pt>
                <c:pt idx="13">
                  <c:v>5.2600000000000001E-2</c:v>
                </c:pt>
                <c:pt idx="14">
                  <c:v>0.25629999999999997</c:v>
                </c:pt>
                <c:pt idx="15">
                  <c:v>5.0900000000000001E-2</c:v>
                </c:pt>
                <c:pt idx="16">
                  <c:v>7.2800000000000004E-2</c:v>
                </c:pt>
                <c:pt idx="17">
                  <c:v>0.113</c:v>
                </c:pt>
                <c:pt idx="18">
                  <c:v>5.0500000000000003E-2</c:v>
                </c:pt>
                <c:pt idx="19">
                  <c:v>0.1101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107-4B2C-BF4D-FBDF57A4EB7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16/04/2025 - 08/04/2026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'Sheet1'!$A$2:$A$21</c:f>
              <c:strCache>
                <c:ptCount val="20"/>
                <c:pt idx="0">
                  <c:v>McDonalds Cambridge Rd HG11NS</c:v>
                </c:pt>
                <c:pt idx="1">
                  <c:v>Bilton Grange Social Club HG14LL</c:v>
                </c:pt>
                <c:pt idx="2">
                  <c:v>Mayfair Harrogate HG12RE</c:v>
                </c:pt>
                <c:pt idx="3">
                  <c:v>Den Harrogate HG11NS</c:v>
                </c:pt>
                <c:pt idx="4">
                  <c:v>Katie Obriens Harrogate HG12RB</c:v>
                </c:pt>
                <c:pt idx="5">
                  <c:v>Portofino Harrogate Lt HG11JG</c:v>
                </c:pt>
                <c:pt idx="6">
                  <c:v>Blues Bar HG12TJ</c:v>
                </c:pt>
                <c:pt idx="7">
                  <c:v>Fat Badger HG20NF</c:v>
                </c:pt>
                <c:pt idx="8">
                  <c:v>Little Breads HG15JG</c:v>
                </c:pt>
                <c:pt idx="9">
                  <c:v>Harrogate Ex Servicemens Club HG15LT</c:v>
                </c:pt>
                <c:pt idx="10">
                  <c:v>Christies HG15JW</c:v>
                </c:pt>
                <c:pt idx="11">
                  <c:v>Harrogate Inn HG12SY</c:v>
                </c:pt>
                <c:pt idx="12">
                  <c:v>Hales Bar Harrogate HG12RS</c:v>
                </c:pt>
                <c:pt idx="13">
                  <c:v>Bilton Cricket Club HG13DQ</c:v>
                </c:pt>
                <c:pt idx="14">
                  <c:v>Claro Beagle HG12DR</c:v>
                </c:pt>
                <c:pt idx="15">
                  <c:v>Foundry Project (Harrogate) HG12RB</c:v>
                </c:pt>
                <c:pt idx="16">
                  <c:v>Mojo Harrogate HG12RE</c:v>
                </c:pt>
                <c:pt idx="17">
                  <c:v>Winter Gardens HG12RE</c:v>
                </c:pt>
                <c:pt idx="18">
                  <c:v>Alexandra HG11LB</c:v>
                </c:pt>
                <c:pt idx="19">
                  <c:v>Knox Arms HG13AP</c:v>
                </c:pt>
              </c:strCache>
            </c:strRef>
          </c:cat>
          <c:val>
            <c:numRef>
              <c:f>'Sheet1'!$C$2:$C$21</c:f>
              <c:numCache>
                <c:formatCode>General</c:formatCode>
                <c:ptCount val="20"/>
                <c:pt idx="0">
                  <c:v>8.6800000000000002E-2</c:v>
                </c:pt>
                <c:pt idx="1">
                  <c:v>6.4799999999999996E-2</c:v>
                </c:pt>
                <c:pt idx="2">
                  <c:v>5.0299999999999997E-2</c:v>
                </c:pt>
                <c:pt idx="3">
                  <c:v>3.5900000000000001E-2</c:v>
                </c:pt>
                <c:pt idx="4">
                  <c:v>2.9600000000000001E-2</c:v>
                </c:pt>
                <c:pt idx="5">
                  <c:v>2.8400000000000002E-2</c:v>
                </c:pt>
                <c:pt idx="6">
                  <c:v>5.96E-2</c:v>
                </c:pt>
                <c:pt idx="7">
                  <c:v>2.81E-2</c:v>
                </c:pt>
                <c:pt idx="8">
                  <c:v>2.1499999999999998E-2</c:v>
                </c:pt>
                <c:pt idx="9">
                  <c:v>2.0500000000000001E-2</c:v>
                </c:pt>
                <c:pt idx="10">
                  <c:v>2.4199999999999999E-2</c:v>
                </c:pt>
                <c:pt idx="11">
                  <c:v>1.89E-2</c:v>
                </c:pt>
                <c:pt idx="12">
                  <c:v>1.5800000000000002E-2</c:v>
                </c:pt>
                <c:pt idx="13">
                  <c:v>0.03</c:v>
                </c:pt>
                <c:pt idx="14">
                  <c:v>0.23250000000000001</c:v>
                </c:pt>
                <c:pt idx="15">
                  <c:v>2.6700000000000002E-2</c:v>
                </c:pt>
                <c:pt idx="16">
                  <c:v>4.5699999999999998E-2</c:v>
                </c:pt>
                <c:pt idx="17">
                  <c:v>8.5500000000000007E-2</c:v>
                </c:pt>
                <c:pt idx="18">
                  <c:v>2.1600000000000001E-2</c:v>
                </c:pt>
                <c:pt idx="19">
                  <c:v>7.2400000000000006E-2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107-4B2C-BF4D-FBDF57A4EB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McDonalds Cambridge Rd HG11NS</c:v>
                </c:pt>
                <c:pt idx="1">
                  <c:v>Bilton Grange Social Club HG14LL</c:v>
                </c:pt>
              </c:strCache>
            </c:strRef>
          </c:cat>
          <c:val>
            <c:numRef>
              <c:f>'Sheet1'!$D$2:$D$21</c:f>
              <c:numCache>
                <c:formatCode>General</c:formatCode>
                <c:ptCount val="20"/>
                <c:pt idx="0">
                  <c:v>6.9099999999999995E-2</c:v>
                </c:pt>
                <c:pt idx="1">
                  <c:v>5.79E-2</c:v>
                </c:pt>
                <c:pt idx="2">
                  <c:v>5.0299999999999997E-2</c:v>
                </c:pt>
                <c:pt idx="3">
                  <c:v>3.5900000000000001E-2</c:v>
                </c:pt>
                <c:pt idx="4">
                  <c:v>2.9600000000000001E-2</c:v>
                </c:pt>
                <c:pt idx="5">
                  <c:v>1.8200000000000001E-2</c:v>
                </c:pt>
                <c:pt idx="6">
                  <c:v>-4.4000000000000003E-3</c:v>
                </c:pt>
                <c:pt idx="7">
                  <c:v>-4.7999999999999996E-3</c:v>
                </c:pt>
                <c:pt idx="8">
                  <c:v>-5.7000000000000002E-3</c:v>
                </c:pt>
                <c:pt idx="9">
                  <c:v>-1.04E-2</c:v>
                </c:pt>
                <c:pt idx="10">
                  <c:v>-1.29E-2</c:v>
                </c:pt>
                <c:pt idx="11">
                  <c:v>-1.29E-2</c:v>
                </c:pt>
                <c:pt idx="12">
                  <c:v>-1.8499999999999999E-2</c:v>
                </c:pt>
                <c:pt idx="13">
                  <c:v>-2.2599999999999999E-2</c:v>
                </c:pt>
                <c:pt idx="14">
                  <c:v>-2.3800000000000002E-2</c:v>
                </c:pt>
                <c:pt idx="15">
                  <c:v>-2.4199999999999999E-2</c:v>
                </c:pt>
                <c:pt idx="16">
                  <c:v>-2.7099999999999999E-2</c:v>
                </c:pt>
                <c:pt idx="17">
                  <c:v>-2.75E-2</c:v>
                </c:pt>
                <c:pt idx="18">
                  <c:v>-2.8899999999999999E-2</c:v>
                </c:pt>
                <c:pt idx="19">
                  <c:v>-3.7699999999999997E-2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D573-4FB9-A480-FA3BEE10F2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4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ln>
            <a:headEnd type="none"/>
            <a:tailEnd type="none"/>
          </a:ln>
        </p:spPr>
        <p:txBody>
          <a:bodyPr wrap="square" anchor="b"/>
          <a:lstStyle>
            <a:lvl1pPr algn="ctr">
              <a:defRPr sz="6000" dirty="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2400" dirty="0"/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17/09/2026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17/09/2026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ln>
            <a:headEnd type="none"/>
            <a:tailEnd type="none"/>
          </a:ln>
        </p:spPr>
        <p:txBody>
          <a:bodyPr wrap="square" anchor="b"/>
          <a:lstStyle>
            <a:lvl1pPr>
              <a:defRPr sz="6000" dirty="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ln>
            <a:headEnd type="none"/>
            <a:tailEnd type="none"/>
          </a:ln>
        </p:spPr>
        <p:txBody>
          <a:bodyPr wrap="square"/>
          <a:lstStyle>
            <a:lvl1pPr marL="0" indent="0">
              <a:buNone/>
              <a:defRPr sz="2400" dirty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17/09/2026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17/09/2026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ln>
            <a:headEnd type="none"/>
            <a:tailEnd type="none"/>
          </a:ln>
        </p:spPr>
        <p:txBody>
          <a:bodyPr wrap="square" anchor="b"/>
          <a:lstStyle>
            <a:lvl1pPr marL="0" indent="0">
              <a:buNone/>
              <a:defRPr sz="2400" b="1" dirty="0"/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ln>
            <a:headEnd type="none"/>
            <a:tailEnd type="none"/>
          </a:ln>
        </p:spPr>
        <p:txBody>
          <a:bodyPr wrap="square" anchor="b"/>
          <a:lstStyle>
            <a:lvl1pPr marL="0" indent="0">
              <a:buNone/>
              <a:defRPr sz="2400" b="1" dirty="0"/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17/09/2026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17/09/2026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17/09/2026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ln>
            <a:headEnd type="none"/>
            <a:tailEnd type="none"/>
          </a:ln>
        </p:spPr>
        <p:txBody>
          <a:bodyPr wrap="square" anchor="b"/>
          <a:lstStyle>
            <a:lvl1pPr>
              <a:defRPr sz="3200" dirty="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ln>
            <a:headEnd type="none"/>
            <a:tailEnd type="none"/>
          </a:ln>
        </p:spPr>
        <p:txBody>
          <a:bodyPr wrap="square"/>
          <a:lstStyle>
            <a:lvl1pPr>
              <a:defRPr sz="3200" dirty="0"/>
            </a:lvl1pPr>
            <a:lvl2pPr>
              <a:defRPr sz="2800" dirty="0"/>
            </a:lvl2pPr>
            <a:lvl3pPr>
              <a:defRPr sz="2400" dirty="0"/>
            </a:lvl3pPr>
            <a:lvl4pPr>
              <a:defRPr sz="2000" dirty="0"/>
            </a:lvl4pPr>
            <a:lvl5pPr>
              <a:defRPr sz="2000" dirty="0"/>
            </a:lvl5pPr>
            <a:lvl6pPr>
              <a:defRPr sz="2000" dirty="0"/>
            </a:lvl6pPr>
            <a:lvl7pPr>
              <a:defRPr sz="2000" dirty="0"/>
            </a:lvl7pPr>
            <a:lvl8pPr>
              <a:defRPr sz="2000" dirty="0"/>
            </a:lvl8pPr>
            <a:lvl9pPr>
              <a:defRPr sz="2000" dirty="0"/>
            </a:lvl9pPr>
          </a:lstStyle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ln>
            <a:headEnd type="none"/>
            <a:tailEnd type="none"/>
          </a:ln>
        </p:spPr>
        <p:txBody>
          <a:bodyPr wrap="square"/>
          <a:lstStyle>
            <a:lvl1pPr marL="0" indent="0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17/09/2026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ln>
            <a:headEnd type="none"/>
            <a:tailEnd type="none"/>
          </a:ln>
        </p:spPr>
        <p:txBody>
          <a:bodyPr wrap="square" anchor="b"/>
          <a:lstStyle>
            <a:lvl1pPr>
              <a:defRPr sz="3200" dirty="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ln>
            <a:headEnd type="none"/>
            <a:tailEnd type="none"/>
          </a:ln>
        </p:spPr>
        <p:txBody>
          <a:bodyPr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ln>
            <a:headEnd type="none"/>
            <a:tailEnd type="none"/>
          </a:ln>
        </p:spPr>
        <p:txBody>
          <a:bodyPr wrap="square"/>
          <a:lstStyle>
            <a:lvl1pPr marL="0" indent="0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17/09/2026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ln>
            <a:headEnd type="none"/>
            <a:tailEnd type="none"/>
          </a:ln>
        </p:spPr>
        <p:txBody>
          <a:bodyPr vert="eaVert" wrap="square"/>
          <a:lstStyle/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17/09/2026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ln>
            <a:headEnd type="none"/>
            <a:tailEnd type="none"/>
          </a:ln>
        </p:spPr>
        <p:txBody>
          <a:bodyPr vert="eaVert" wrap="square"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ln>
            <a:headEnd type="none"/>
            <a:tailEnd type="none"/>
          </a:ln>
        </p:spPr>
        <p:txBody>
          <a:bodyPr vert="eaVert" wrap="square"/>
          <a:lstStyle/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17/09/2026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>
            <a:headEnd type="none"/>
            <a:tailEnd type="none"/>
          </a:ln>
        </p:spPr>
        <p:txBody>
          <a:bodyPr wrap="square" lIns="91440" tIns="45720" rIns="91440" bIns="4572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>
            <a:headEnd type="none"/>
            <a:tailEnd type="none"/>
          </a:ln>
        </p:spPr>
        <p:txBody>
          <a:bodyPr wrap="square" lIns="91440" tIns="45720" rIns="91440" bIns="45720">
            <a:normAutofit/>
          </a:bodyPr>
          <a:lstStyle/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wrap="square" lIns="91440" tIns="45720" rIns="91440" bIns="45720" anchor="ctr"/>
          <a:lstStyle>
            <a:lvl1pPr algn="l">
              <a:defRPr sz="1200" dirty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E0A778-0017-4C63-95AB-A5EF0DCCE56C}" type="datetimeFigureOut">
              <a:rPr lang="en-GB" dirty="0"/>
              <a:t>17/09/2026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wrap="square" lIns="91440" tIns="45720" rIns="91440" bIns="45720" anchor="ctr"/>
          <a:lstStyle>
            <a:lvl1pPr algn="ctr">
              <a:defRPr sz="1200" dirty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wrap="square" lIns="91440" tIns="45720" rIns="91440" bIns="45720" anchor="ctr"/>
          <a:lstStyle>
            <a:lvl1pPr algn="r">
              <a:defRPr sz="1200" dirty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>
        <a:lnSpc>
          <a:spcPct val="90000"/>
        </a:lnSpc>
        <a:spcBef>
          <a:spcPct val="0"/>
        </a:spcBef>
        <a:buNone/>
        <a:defRPr sz="4400" kern="1200" dirty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>
        <a:lnSpc>
          <a:spcPct val="90000"/>
        </a:lnSpc>
        <a:spcBef>
          <a:spcPts val="1000"/>
        </a:spcBef>
        <a:buFont typeface="Arial"/>
        <a:buChar char="•"/>
        <a:defRPr sz="2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24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20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svg"/><Relationship Id="rId18" Type="http://schemas.openxmlformats.org/officeDocument/2006/relationships/image" Target="../media/image17.svg"/><Relationship Id="rId3" Type="http://schemas.openxmlformats.org/officeDocument/2006/relationships/image" Target="../media/image2.svg"/><Relationship Id="rId21" Type="http://schemas.openxmlformats.org/officeDocument/2006/relationships/image" Target="../media/image20.svg"/><Relationship Id="rId7" Type="http://schemas.openxmlformats.org/officeDocument/2006/relationships/image" Target="../media/image6.svg"/><Relationship Id="rId12" Type="http://schemas.openxmlformats.org/officeDocument/2006/relationships/image" Target="../media/image11.svg"/><Relationship Id="rId17" Type="http://schemas.openxmlformats.org/officeDocument/2006/relationships/image" Target="../media/image16.svg"/><Relationship Id="rId2" Type="http://schemas.openxmlformats.org/officeDocument/2006/relationships/image" Target="../media/image1.png"/><Relationship Id="rId16" Type="http://schemas.openxmlformats.org/officeDocument/2006/relationships/image" Target="../media/image15.svg"/><Relationship Id="rId20" Type="http://schemas.openxmlformats.org/officeDocument/2006/relationships/image" Target="../media/image1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0.svg"/><Relationship Id="rId24" Type="http://schemas.openxmlformats.org/officeDocument/2006/relationships/image" Target="../media/image23.sv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23" Type="http://schemas.openxmlformats.org/officeDocument/2006/relationships/image" Target="../media/image22.svg"/><Relationship Id="rId10" Type="http://schemas.openxmlformats.org/officeDocument/2006/relationships/image" Target="../media/image9.svg"/><Relationship Id="rId19" Type="http://schemas.openxmlformats.org/officeDocument/2006/relationships/image" Target="../media/image18.svg"/><Relationship Id="rId4" Type="http://schemas.openxmlformats.org/officeDocument/2006/relationships/image" Target="../media/image3.svg"/><Relationship Id="rId9" Type="http://schemas.openxmlformats.org/officeDocument/2006/relationships/image" Target="../media/image8.svg"/><Relationship Id="rId14" Type="http://schemas.openxmlformats.org/officeDocument/2006/relationships/image" Target="../media/image13.svg"/><Relationship Id="rId22" Type="http://schemas.openxmlformats.org/officeDocument/2006/relationships/image" Target="../media/image21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1.xml"/><Relationship Id="rId7" Type="http://schemas.openxmlformats.org/officeDocument/2006/relationships/image" Target="../media/image20.svg"/><Relationship Id="rId12" Type="http://schemas.openxmlformats.org/officeDocument/2006/relationships/chart" Target="../charts/chart4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3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2.xml"/><Relationship Id="rId9" Type="http://schemas.openxmlformats.org/officeDocument/2006/relationships/image" Target="../media/image22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5.xml"/><Relationship Id="rId7" Type="http://schemas.openxmlformats.org/officeDocument/2006/relationships/image" Target="../media/image20.svg"/><Relationship Id="rId12" Type="http://schemas.openxmlformats.org/officeDocument/2006/relationships/chart" Target="../charts/chart8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7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6.xml"/><Relationship Id="rId9" Type="http://schemas.openxmlformats.org/officeDocument/2006/relationships/image" Target="../media/image22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9.xml"/><Relationship Id="rId7" Type="http://schemas.openxmlformats.org/officeDocument/2006/relationships/image" Target="../media/image20.svg"/><Relationship Id="rId12" Type="http://schemas.openxmlformats.org/officeDocument/2006/relationships/chart" Target="../charts/chart12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11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10.xml"/><Relationship Id="rId9" Type="http://schemas.openxmlformats.org/officeDocument/2006/relationships/image" Target="../media/image22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13.xml"/><Relationship Id="rId7" Type="http://schemas.openxmlformats.org/officeDocument/2006/relationships/image" Target="../media/image20.svg"/><Relationship Id="rId12" Type="http://schemas.openxmlformats.org/officeDocument/2006/relationships/chart" Target="../charts/chart16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15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14.xml"/><Relationship Id="rId9" Type="http://schemas.openxmlformats.org/officeDocument/2006/relationships/image" Target="../media/image22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17.xml"/><Relationship Id="rId7" Type="http://schemas.openxmlformats.org/officeDocument/2006/relationships/image" Target="../media/image20.svg"/><Relationship Id="rId12" Type="http://schemas.openxmlformats.org/officeDocument/2006/relationships/chart" Target="../charts/chart20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19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18.xml"/><Relationship Id="rId9" Type="http://schemas.openxmlformats.org/officeDocument/2006/relationships/image" Target="../media/image22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21.xml"/><Relationship Id="rId7" Type="http://schemas.openxmlformats.org/officeDocument/2006/relationships/image" Target="../media/image20.svg"/><Relationship Id="rId12" Type="http://schemas.openxmlformats.org/officeDocument/2006/relationships/chart" Target="../charts/chart24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23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22.xml"/><Relationship Id="rId9" Type="http://schemas.openxmlformats.org/officeDocument/2006/relationships/image" Target="../media/image22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25.xml"/><Relationship Id="rId7" Type="http://schemas.openxmlformats.org/officeDocument/2006/relationships/image" Target="../media/image20.svg"/><Relationship Id="rId12" Type="http://schemas.openxmlformats.org/officeDocument/2006/relationships/chart" Target="../charts/chart28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27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26.xml"/><Relationship Id="rId9" Type="http://schemas.openxmlformats.org/officeDocument/2006/relationships/image" Target="../media/image22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29.xml"/><Relationship Id="rId7" Type="http://schemas.openxmlformats.org/officeDocument/2006/relationships/image" Target="../media/image20.svg"/><Relationship Id="rId12" Type="http://schemas.openxmlformats.org/officeDocument/2006/relationships/chart" Target="../charts/chart32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31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30.xml"/><Relationship Id="rId9" Type="http://schemas.openxmlformats.org/officeDocument/2006/relationships/image" Target="../media/image22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33.xml"/><Relationship Id="rId7" Type="http://schemas.openxmlformats.org/officeDocument/2006/relationships/image" Target="../media/image20.svg"/><Relationship Id="rId12" Type="http://schemas.openxmlformats.org/officeDocument/2006/relationships/chart" Target="../charts/chart36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35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34.xml"/><Relationship Id="rId9" Type="http://schemas.openxmlformats.org/officeDocument/2006/relationships/image" Target="../media/image22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26.svg"/><Relationship Id="rId7" Type="http://schemas.openxmlformats.org/officeDocument/2006/relationships/image" Target="../media/image22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svg"/><Relationship Id="rId5" Type="http://schemas.openxmlformats.org/officeDocument/2006/relationships/image" Target="../media/image20.svg"/><Relationship Id="rId4" Type="http://schemas.openxmlformats.org/officeDocument/2006/relationships/image" Target="../media/image19.svg"/><Relationship Id="rId9" Type="http://schemas.openxmlformats.org/officeDocument/2006/relationships/image" Target="../media/image2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3" Type="http://schemas.openxmlformats.org/officeDocument/2006/relationships/chart" Target="../charts/chart37.xml"/><Relationship Id="rId7" Type="http://schemas.openxmlformats.org/officeDocument/2006/relationships/image" Target="../media/image21.svg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svg"/><Relationship Id="rId5" Type="http://schemas.openxmlformats.org/officeDocument/2006/relationships/image" Target="../media/image19.svg"/><Relationship Id="rId10" Type="http://schemas.openxmlformats.org/officeDocument/2006/relationships/chart" Target="../charts/chart38.xml"/><Relationship Id="rId4" Type="http://schemas.openxmlformats.org/officeDocument/2006/relationships/image" Target="../media/image2.svg"/><Relationship Id="rId9" Type="http://schemas.openxmlformats.org/officeDocument/2006/relationships/image" Target="../media/image23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39.xml"/><Relationship Id="rId7" Type="http://schemas.openxmlformats.org/officeDocument/2006/relationships/image" Target="../media/image20.svg"/><Relationship Id="rId12" Type="http://schemas.openxmlformats.org/officeDocument/2006/relationships/chart" Target="../charts/chart42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41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40.xml"/><Relationship Id="rId9" Type="http://schemas.openxmlformats.org/officeDocument/2006/relationships/image" Target="../media/image22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19.svg"/><Relationship Id="rId7" Type="http://schemas.openxmlformats.org/officeDocument/2006/relationships/image" Target="../media/image23.sv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svg"/><Relationship Id="rId5" Type="http://schemas.openxmlformats.org/officeDocument/2006/relationships/image" Target="../media/image21.svg"/><Relationship Id="rId4" Type="http://schemas.openxmlformats.org/officeDocument/2006/relationships/image" Target="../media/image20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mmaryTopBar"/>
          <p:cNvSpPr>
            <a:spLocks/>
          </p:cNvSpPr>
          <p:nvPr/>
        </p:nvSpPr>
        <p:spPr>
          <a:xfrm flipH="1">
            <a:off x="10385730" y="1318182"/>
            <a:ext cx="1577710" cy="566023"/>
          </a:xfrm>
          <a:prstGeom prst="parallelogram">
            <a:avLst>
              <a:gd name="adj" fmla="val 0"/>
            </a:avLst>
          </a:prstGeom>
          <a:solidFill>
            <a:srgbClr val="F5F5F8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44" name="Rectangle 43"/>
          <p:cNvSpPr>
            <a:spLocks/>
          </p:cNvSpPr>
          <p:nvPr/>
        </p:nvSpPr>
        <p:spPr>
          <a:xfrm>
            <a:off x="221673" y="1939859"/>
            <a:ext cx="11741767" cy="389899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  <a:headEnd type="none"/>
            <a:tailEnd type="none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pic>
        <p:nvPicPr>
          <p:cNvPr id="7" name="Map1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212804" y="1947309"/>
            <a:ext cx="9576819" cy="430290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09" name="Rectangle 108"/>
          <p:cNvSpPr>
            <a:spLocks/>
          </p:cNvSpPr>
          <p:nvPr/>
        </p:nvSpPr>
        <p:spPr>
          <a:xfrm>
            <a:off x="8582436" y="1944847"/>
            <a:ext cx="1225221" cy="408362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84000">
                <a:srgbClr val="F2F2F2"/>
              </a:gs>
            </a:gsLst>
            <a:lin ang="0"/>
          </a:gra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Station"/>
          <p:cNvSpPr>
            <a:spLocks/>
          </p:cNvSpPr>
          <p:nvPr/>
        </p:nvSpPr>
        <p:spPr>
          <a:xfrm>
            <a:off x="1862138" y="5638867"/>
            <a:ext cx="10096802" cy="616793"/>
          </a:xfrm>
          <a:prstGeom prst="parallelogram">
            <a:avLst>
              <a:gd name="adj" fmla="val 46750"/>
            </a:avLst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40" name="Rectangle 39"/>
          <p:cNvSpPr>
            <a:spLocks/>
          </p:cNvSpPr>
          <p:nvPr/>
        </p:nvSpPr>
        <p:spPr>
          <a:xfrm>
            <a:off x="5265962" y="2097720"/>
            <a:ext cx="1778441" cy="10978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56" name="Rectangle 55"/>
          <p:cNvSpPr>
            <a:spLocks/>
          </p:cNvSpPr>
          <p:nvPr/>
        </p:nvSpPr>
        <p:spPr>
          <a:xfrm>
            <a:off x="5265962" y="3286167"/>
            <a:ext cx="1778441" cy="10978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74" name="Rectangle 73"/>
          <p:cNvSpPr>
            <a:spLocks/>
          </p:cNvSpPr>
          <p:nvPr/>
        </p:nvSpPr>
        <p:spPr>
          <a:xfrm>
            <a:off x="5265962" y="4466522"/>
            <a:ext cx="1778441" cy="10978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75" name="Rectangle 74"/>
          <p:cNvSpPr>
            <a:spLocks/>
          </p:cNvSpPr>
          <p:nvPr/>
        </p:nvSpPr>
        <p:spPr>
          <a:xfrm>
            <a:off x="7178484" y="2097720"/>
            <a:ext cx="1778441" cy="10978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79" name="Rectangle 78"/>
          <p:cNvSpPr>
            <a:spLocks/>
          </p:cNvSpPr>
          <p:nvPr/>
        </p:nvSpPr>
        <p:spPr>
          <a:xfrm>
            <a:off x="7178484" y="3286167"/>
            <a:ext cx="1778441" cy="10978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80" name="Rectangle 79"/>
          <p:cNvSpPr>
            <a:spLocks/>
          </p:cNvSpPr>
          <p:nvPr/>
        </p:nvSpPr>
        <p:spPr>
          <a:xfrm>
            <a:off x="7178484" y="4466522"/>
            <a:ext cx="1778441" cy="10978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6" name="summaryTopBar"/>
          <p:cNvSpPr>
            <a:spLocks/>
          </p:cNvSpPr>
          <p:nvPr/>
        </p:nvSpPr>
        <p:spPr>
          <a:xfrm>
            <a:off x="4709160" y="1318182"/>
            <a:ext cx="7178639" cy="566023"/>
          </a:xfrm>
          <a:prstGeom prst="parallelogram">
            <a:avLst>
              <a:gd name="adj" fmla="val 47718"/>
            </a:avLst>
          </a:prstGeom>
          <a:solidFill>
            <a:srgbClr val="F5F5F8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10" name="Station"/>
          <p:cNvSpPr>
            <a:spLocks/>
          </p:cNvSpPr>
          <p:nvPr/>
        </p:nvSpPr>
        <p:spPr>
          <a:xfrm>
            <a:off x="1975067" y="5717774"/>
            <a:ext cx="7753661" cy="537886"/>
          </a:xfrm>
          <a:prstGeom prst="parallelogram">
            <a:avLst>
              <a:gd name="adj" fmla="val 47135"/>
            </a:avLst>
          </a:prstGeom>
          <a:solidFill>
            <a:schemeClr val="bg2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43" name="Rectangle 42"/>
          <p:cNvSpPr>
            <a:spLocks/>
          </p:cNvSpPr>
          <p:nvPr/>
        </p:nvSpPr>
        <p:spPr>
          <a:xfrm>
            <a:off x="11364686" y="5636926"/>
            <a:ext cx="757238" cy="424421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5" name="competitorsWrap"/>
          <p:cNvSpPr>
            <a:spLocks/>
          </p:cNvSpPr>
          <p:nvPr/>
        </p:nvSpPr>
        <p:spPr>
          <a:xfrm>
            <a:off x="9137927" y="2098197"/>
            <a:ext cx="2654470" cy="372948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8" name="Rectangle 7"/>
          <p:cNvSpPr>
            <a:spLocks/>
          </p:cNvSpPr>
          <p:nvPr/>
        </p:nvSpPr>
        <p:spPr>
          <a:xfrm>
            <a:off x="9300911" y="4720490"/>
            <a:ext cx="2333001" cy="916436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9" name="Rectangle 8"/>
          <p:cNvSpPr>
            <a:spLocks/>
          </p:cNvSpPr>
          <p:nvPr/>
        </p:nvSpPr>
        <p:spPr>
          <a:xfrm>
            <a:off x="9300911" y="3636732"/>
            <a:ext cx="2333001" cy="902717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14" name="Competitor3Postcode"/>
          <p:cNvSpPr txBox="1">
            <a:spLocks noChangeArrowheads="1"/>
          </p:cNvSpPr>
          <p:nvPr/>
        </p:nvSpPr>
        <p:spPr>
          <a:xfrm>
            <a:off x="9637288" y="5044525"/>
            <a:ext cx="728084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HG13AP</a:t>
            </a:r>
          </a:p>
        </p:txBody>
      </p:sp>
      <p:sp>
        <p:nvSpPr>
          <p:cNvPr id="15" name="Competitor3"/>
          <p:cNvSpPr txBox="1">
            <a:spLocks noChangeArrowheads="1"/>
          </p:cNvSpPr>
          <p:nvPr/>
        </p:nvSpPr>
        <p:spPr>
          <a:xfrm>
            <a:off x="9637288" y="4799833"/>
            <a:ext cx="1082348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100" dirty="0">
                <a:latin typeface="Montserrat"/>
              </a:rPr>
              <a:t>Knox Arms</a:t>
            </a:r>
          </a:p>
        </p:txBody>
      </p:sp>
      <p:sp>
        <p:nvSpPr>
          <p:cNvPr id="18" name="CAMEOValue"/>
          <p:cNvSpPr txBox="1">
            <a:spLocks noChangeArrowheads="1"/>
          </p:cNvSpPr>
          <p:nvPr/>
        </p:nvSpPr>
        <p:spPr>
          <a:xfrm>
            <a:off x="7292475" y="3842956"/>
            <a:ext cx="1164101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100" b="1" dirty="0">
                <a:latin typeface="Montserrat"/>
              </a:rPr>
              <a:t>28.87%</a:t>
            </a:r>
          </a:p>
        </p:txBody>
      </p:sp>
      <p:sp>
        <p:nvSpPr>
          <p:cNvPr id="19" name="CAMEO"/>
          <p:cNvSpPr txBox="1">
            <a:spLocks noChangeArrowheads="1"/>
          </p:cNvSpPr>
          <p:nvPr/>
        </p:nvSpPr>
        <p:spPr>
          <a:xfrm>
            <a:off x="7292475" y="4070495"/>
            <a:ext cx="591829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latin typeface="Montserrat"/>
              </a:rPr>
              <a:t>Enterprising Mainstream</a:t>
            </a:r>
          </a:p>
        </p:txBody>
      </p:sp>
      <p:sp>
        <p:nvSpPr>
          <p:cNvPr id="21" name="Gender"/>
          <p:cNvSpPr txBox="1">
            <a:spLocks noChangeArrowheads="1"/>
          </p:cNvSpPr>
          <p:nvPr/>
        </p:nvSpPr>
        <p:spPr>
          <a:xfrm>
            <a:off x="7292475" y="2926084"/>
            <a:ext cx="577402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latin typeface="Montserrat"/>
              </a:rPr>
              <a:t>Male</a:t>
            </a:r>
          </a:p>
        </p:txBody>
      </p:sp>
      <p:sp>
        <p:nvSpPr>
          <p:cNvPr id="50" name="Station"/>
          <p:cNvSpPr>
            <a:spLocks/>
          </p:cNvSpPr>
          <p:nvPr/>
        </p:nvSpPr>
        <p:spPr>
          <a:xfrm>
            <a:off x="133783" y="1528498"/>
            <a:ext cx="4735307" cy="616793"/>
          </a:xfrm>
          <a:prstGeom prst="parallelogram">
            <a:avLst>
              <a:gd name="adj" fmla="val 46750"/>
            </a:avLst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26" name="ATV"/>
          <p:cNvSpPr txBox="1">
            <a:spLocks noChangeArrowheads="1"/>
          </p:cNvSpPr>
          <p:nvPr/>
        </p:nvSpPr>
        <p:spPr>
          <a:xfrm>
            <a:off x="5367827" y="2692634"/>
            <a:ext cx="904415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100" b="1" dirty="0">
                <a:latin typeface="Montserrat"/>
              </a:rPr>
              <a:t>£6.90</a:t>
            </a:r>
          </a:p>
        </p:txBody>
      </p:sp>
      <p:sp>
        <p:nvSpPr>
          <p:cNvPr id="29" name="TVRegion"/>
          <p:cNvSpPr txBox="1">
            <a:spLocks noChangeArrowheads="1"/>
          </p:cNvSpPr>
          <p:nvPr/>
        </p:nvSpPr>
        <p:spPr>
          <a:xfrm>
            <a:off x="8731095" y="1539085"/>
            <a:ext cx="742511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Tyne Tees</a:t>
            </a:r>
          </a:p>
        </p:txBody>
      </p:sp>
      <p:sp>
        <p:nvSpPr>
          <p:cNvPr id="20" name="GenderValue"/>
          <p:cNvSpPr txBox="1">
            <a:spLocks noChangeArrowheads="1"/>
          </p:cNvSpPr>
          <p:nvPr/>
        </p:nvSpPr>
        <p:spPr>
          <a:xfrm>
            <a:off x="7292475" y="2695639"/>
            <a:ext cx="1149674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100" b="1" dirty="0">
                <a:latin typeface="Montserrat"/>
              </a:rPr>
              <a:t>88.58%</a:t>
            </a:r>
          </a:p>
        </p:txBody>
      </p:sp>
      <p:sp>
        <p:nvSpPr>
          <p:cNvPr id="30" name="StationDistance"/>
          <p:cNvSpPr txBox="1">
            <a:spLocks noChangeArrowheads="1"/>
          </p:cNvSpPr>
          <p:nvPr/>
        </p:nvSpPr>
        <p:spPr>
          <a:xfrm>
            <a:off x="2493387" y="5943449"/>
            <a:ext cx="1104790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Harrogate(1.20 miles)</a:t>
            </a:r>
          </a:p>
        </p:txBody>
      </p:sp>
      <p:sp>
        <p:nvSpPr>
          <p:cNvPr id="31" name="NearestStation"/>
          <p:cNvSpPr txBox="1">
            <a:spLocks noChangeArrowheads="1"/>
          </p:cNvSpPr>
          <p:nvPr/>
        </p:nvSpPr>
        <p:spPr>
          <a:xfrm>
            <a:off x="2505981" y="5792500"/>
            <a:ext cx="981359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solidFill>
                  <a:srgbClr val="2EADE4"/>
                </a:solidFill>
                <a:latin typeface="Montserrat"/>
              </a:rPr>
              <a:t>Nearest Station</a:t>
            </a:r>
          </a:p>
        </p:txBody>
      </p:sp>
      <p:sp>
        <p:nvSpPr>
          <p:cNvPr id="32" name="Urbanicity"/>
          <p:cNvSpPr txBox="1">
            <a:spLocks noChangeArrowheads="1"/>
          </p:cNvSpPr>
          <p:nvPr/>
        </p:nvSpPr>
        <p:spPr>
          <a:xfrm>
            <a:off x="10519212" y="1539085"/>
            <a:ext cx="782587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Urban city and town</a:t>
            </a:r>
          </a:p>
        </p:txBody>
      </p:sp>
      <p:sp>
        <p:nvSpPr>
          <p:cNvPr id="33" name="Region"/>
          <p:cNvSpPr txBox="1">
            <a:spLocks noChangeArrowheads="1"/>
          </p:cNvSpPr>
          <p:nvPr/>
        </p:nvSpPr>
        <p:spPr>
          <a:xfrm>
            <a:off x="6944775" y="1539085"/>
            <a:ext cx="596638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Yorkshire and The Humber</a:t>
            </a:r>
          </a:p>
        </p:txBody>
      </p:sp>
      <p:sp>
        <p:nvSpPr>
          <p:cNvPr id="34" name="WorkArea"/>
          <p:cNvSpPr txBox="1">
            <a:spLocks noChangeArrowheads="1"/>
          </p:cNvSpPr>
          <p:nvPr/>
        </p:nvSpPr>
        <p:spPr>
          <a:xfrm>
            <a:off x="5157478" y="1539085"/>
            <a:ext cx="766557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Harrogate</a:t>
            </a:r>
          </a:p>
        </p:txBody>
      </p:sp>
      <p:sp>
        <p:nvSpPr>
          <p:cNvPr id="35" name="Postcode"/>
          <p:cNvSpPr txBox="1">
            <a:spLocks noChangeArrowheads="1"/>
          </p:cNvSpPr>
          <p:nvPr/>
        </p:nvSpPr>
        <p:spPr>
          <a:xfrm>
            <a:off x="828640" y="1725868"/>
            <a:ext cx="728084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HG12DR</a:t>
            </a:r>
          </a:p>
        </p:txBody>
      </p:sp>
      <p:sp>
        <p:nvSpPr>
          <p:cNvPr id="36" name="ChainName"/>
          <p:cNvSpPr txBox="1">
            <a:spLocks noChangeArrowheads="1"/>
          </p:cNvSpPr>
          <p:nvPr/>
        </p:nvSpPr>
        <p:spPr>
          <a:xfrm>
            <a:off x="2090758" y="1723679"/>
            <a:ext cx="522900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Punch Unity</a:t>
            </a:r>
          </a:p>
        </p:txBody>
      </p:sp>
      <p:sp>
        <p:nvSpPr>
          <p:cNvPr id="37" name="VenueName"/>
          <p:cNvSpPr txBox="1">
            <a:spLocks noChangeArrowheads="1"/>
          </p:cNvSpPr>
          <p:nvPr/>
        </p:nvSpPr>
        <p:spPr>
          <a:xfrm>
            <a:off x="829599" y="1416348"/>
            <a:ext cx="1689100" cy="307777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400" dirty="0">
                <a:latin typeface="Montserrat"/>
              </a:rPr>
              <a:t>Claro Beagle HG12DR</a:t>
            </a:r>
          </a:p>
        </p:txBody>
      </p:sp>
      <p:sp>
        <p:nvSpPr>
          <p:cNvPr id="45" name="Rectangle 44"/>
          <p:cNvSpPr>
            <a:spLocks/>
          </p:cNvSpPr>
          <p:nvPr/>
        </p:nvSpPr>
        <p:spPr>
          <a:xfrm>
            <a:off x="9300912" y="2543786"/>
            <a:ext cx="2333001" cy="916436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dirty="0">
                <a:latin typeface="Montserrat"/>
              </a:rPr>
              <a:t> </a:t>
            </a:r>
          </a:p>
        </p:txBody>
      </p:sp>
      <p:sp>
        <p:nvSpPr>
          <p:cNvPr id="46" name="Competitor1Postcode"/>
          <p:cNvSpPr txBox="1">
            <a:spLocks noChangeArrowheads="1"/>
          </p:cNvSpPr>
          <p:nvPr/>
        </p:nvSpPr>
        <p:spPr>
          <a:xfrm>
            <a:off x="9639185" y="2872463"/>
            <a:ext cx="728084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HG11NS</a:t>
            </a:r>
          </a:p>
        </p:txBody>
      </p:sp>
      <p:sp>
        <p:nvSpPr>
          <p:cNvPr id="47" name="Competitor1"/>
          <p:cNvSpPr txBox="1">
            <a:spLocks noChangeArrowheads="1"/>
          </p:cNvSpPr>
          <p:nvPr/>
        </p:nvSpPr>
        <p:spPr>
          <a:xfrm>
            <a:off x="9639185" y="2618760"/>
            <a:ext cx="1053494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050" dirty="0">
                <a:latin typeface="Montserrat"/>
              </a:rPr>
              <a:t>McDonalds Cambridge Rd</a:t>
            </a:r>
          </a:p>
        </p:txBody>
      </p:sp>
      <p:sp>
        <p:nvSpPr>
          <p:cNvPr id="48" name="Competitor2"/>
          <p:cNvSpPr txBox="1">
            <a:spLocks noChangeArrowheads="1"/>
          </p:cNvSpPr>
          <p:nvPr/>
        </p:nvSpPr>
        <p:spPr>
          <a:xfrm>
            <a:off x="9640466" y="3715353"/>
            <a:ext cx="1082348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050" dirty="0">
                <a:latin typeface="Montserrat"/>
              </a:rPr>
              <a:t>Bilton Grange Social Club</a:t>
            </a:r>
          </a:p>
        </p:txBody>
      </p:sp>
      <p:sp>
        <p:nvSpPr>
          <p:cNvPr id="49" name="Competitor2Postcode"/>
          <p:cNvSpPr txBox="1">
            <a:spLocks noChangeArrowheads="1"/>
          </p:cNvSpPr>
          <p:nvPr/>
        </p:nvSpPr>
        <p:spPr>
          <a:xfrm>
            <a:off x="9651298" y="3992352"/>
            <a:ext cx="728084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HG14LL</a:t>
            </a:r>
          </a:p>
        </p:txBody>
      </p:sp>
      <p:sp>
        <p:nvSpPr>
          <p:cNvPr id="59" name="Text4"/>
          <p:cNvSpPr txBox="1">
            <a:spLocks noChangeArrowheads="1"/>
          </p:cNvSpPr>
          <p:nvPr/>
        </p:nvSpPr>
        <p:spPr>
          <a:xfrm>
            <a:off x="5367827" y="2486122"/>
            <a:ext cx="413896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ATV</a:t>
            </a:r>
          </a:p>
        </p:txBody>
      </p:sp>
      <p:sp>
        <p:nvSpPr>
          <p:cNvPr id="60" name="Text2"/>
          <p:cNvSpPr txBox="1">
            <a:spLocks noChangeArrowheads="1"/>
          </p:cNvSpPr>
          <p:nvPr/>
        </p:nvSpPr>
        <p:spPr>
          <a:xfrm>
            <a:off x="7292475" y="3608179"/>
            <a:ext cx="1013419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Segmentation</a:t>
            </a:r>
          </a:p>
        </p:txBody>
      </p:sp>
      <p:sp>
        <p:nvSpPr>
          <p:cNvPr id="61" name="Text3"/>
          <p:cNvSpPr txBox="1">
            <a:spLocks noChangeArrowheads="1"/>
          </p:cNvSpPr>
          <p:nvPr/>
        </p:nvSpPr>
        <p:spPr>
          <a:xfrm>
            <a:off x="7292475" y="2490390"/>
            <a:ext cx="615874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Gender</a:t>
            </a:r>
          </a:p>
        </p:txBody>
      </p:sp>
      <p:sp>
        <p:nvSpPr>
          <p:cNvPr id="25" name="Affluence"/>
          <p:cNvSpPr txBox="1">
            <a:spLocks noChangeArrowheads="1"/>
          </p:cNvSpPr>
          <p:nvPr/>
        </p:nvSpPr>
        <p:spPr>
          <a:xfrm>
            <a:off x="5367827" y="4085195"/>
            <a:ext cx="676788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latin typeface="Montserrat"/>
              </a:rPr>
              <a:t>Middle Income</a:t>
            </a:r>
          </a:p>
        </p:txBody>
      </p:sp>
      <p:sp>
        <p:nvSpPr>
          <p:cNvPr id="24" name="AffluenceValue"/>
          <p:cNvSpPr txBox="1">
            <a:spLocks noChangeArrowheads="1"/>
          </p:cNvSpPr>
          <p:nvPr/>
        </p:nvSpPr>
        <p:spPr>
          <a:xfrm>
            <a:off x="5367827" y="3878389"/>
            <a:ext cx="1319592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100" b="1" dirty="0">
                <a:latin typeface="Montserrat"/>
              </a:rPr>
              <a:t>72.23%</a:t>
            </a:r>
          </a:p>
        </p:txBody>
      </p:sp>
      <p:sp>
        <p:nvSpPr>
          <p:cNvPr id="62" name="Text5"/>
          <p:cNvSpPr txBox="1">
            <a:spLocks noChangeArrowheads="1"/>
          </p:cNvSpPr>
          <p:nvPr/>
        </p:nvSpPr>
        <p:spPr>
          <a:xfrm>
            <a:off x="5367827" y="3651870"/>
            <a:ext cx="734496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Affluence</a:t>
            </a:r>
          </a:p>
        </p:txBody>
      </p:sp>
      <p:sp>
        <p:nvSpPr>
          <p:cNvPr id="22" name="AgeValue"/>
          <p:cNvSpPr txBox="1">
            <a:spLocks noChangeArrowheads="1"/>
          </p:cNvSpPr>
          <p:nvPr/>
        </p:nvSpPr>
        <p:spPr>
          <a:xfrm>
            <a:off x="5367827" y="5059674"/>
            <a:ext cx="901209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100" b="1" dirty="0">
                <a:latin typeface="Montserrat"/>
              </a:rPr>
              <a:t>46.73%</a:t>
            </a:r>
          </a:p>
        </p:txBody>
      </p:sp>
      <p:sp>
        <p:nvSpPr>
          <p:cNvPr id="23" name="Age"/>
          <p:cNvSpPr txBox="1">
            <a:spLocks noChangeArrowheads="1"/>
          </p:cNvSpPr>
          <p:nvPr/>
        </p:nvSpPr>
        <p:spPr>
          <a:xfrm>
            <a:off x="5367827" y="5327409"/>
            <a:ext cx="399468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latin typeface="Montserrat"/>
              </a:rPr>
              <a:t>45 to 54</a:t>
            </a:r>
          </a:p>
        </p:txBody>
      </p:sp>
      <p:sp>
        <p:nvSpPr>
          <p:cNvPr id="63" name="Text6"/>
          <p:cNvSpPr txBox="1">
            <a:spLocks noChangeArrowheads="1"/>
          </p:cNvSpPr>
          <p:nvPr/>
        </p:nvSpPr>
        <p:spPr>
          <a:xfrm>
            <a:off x="5367827" y="4821867"/>
            <a:ext cx="809837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Age Group</a:t>
            </a:r>
          </a:p>
        </p:txBody>
      </p:sp>
      <p:sp>
        <p:nvSpPr>
          <p:cNvPr id="64" name="Text1"/>
          <p:cNvSpPr txBox="1">
            <a:spLocks noChangeArrowheads="1"/>
          </p:cNvSpPr>
          <p:nvPr/>
        </p:nvSpPr>
        <p:spPr>
          <a:xfrm>
            <a:off x="7292475" y="4793240"/>
            <a:ext cx="683200" cy="3693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Visit Day</a:t>
            </a:r>
          </a:p>
          <a:p>
            <a:pPr defTabSz="914400"/>
            <a:endParaRPr lang="en-GB" sz="900" dirty="0">
              <a:latin typeface="Montserrat"/>
            </a:endParaRPr>
          </a:p>
        </p:txBody>
      </p:sp>
      <p:sp>
        <p:nvSpPr>
          <p:cNvPr id="16" name="WeekdayValue"/>
          <p:cNvSpPr txBox="1">
            <a:spLocks noChangeArrowheads="1"/>
          </p:cNvSpPr>
          <p:nvPr/>
        </p:nvSpPr>
        <p:spPr>
          <a:xfrm>
            <a:off x="7292475" y="5050410"/>
            <a:ext cx="1309974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100" b="1" dirty="0">
                <a:latin typeface="Montserrat"/>
              </a:rPr>
              <a:t>21.40%</a:t>
            </a:r>
          </a:p>
        </p:txBody>
      </p:sp>
      <p:sp>
        <p:nvSpPr>
          <p:cNvPr id="17" name="Weekday"/>
          <p:cNvSpPr txBox="1">
            <a:spLocks noChangeArrowheads="1"/>
          </p:cNvSpPr>
          <p:nvPr/>
        </p:nvSpPr>
        <p:spPr>
          <a:xfrm>
            <a:off x="7292475" y="5319836"/>
            <a:ext cx="692818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latin typeface="Montserrat"/>
              </a:rPr>
              <a:t>Fri</a:t>
            </a:r>
          </a:p>
        </p:txBody>
      </p:sp>
      <p:sp>
        <p:nvSpPr>
          <p:cNvPr id="76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77" name="Rectangle 76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4" name="Competitor1Chain"/>
          <p:cNvSpPr txBox="1">
            <a:spLocks noChangeArrowheads="1"/>
          </p:cNvSpPr>
          <p:nvPr/>
        </p:nvSpPr>
        <p:spPr>
          <a:xfrm>
            <a:off x="9815127" y="3117085"/>
            <a:ext cx="522900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McDonalds</a:t>
            </a:r>
          </a:p>
        </p:txBody>
      </p:sp>
      <p:sp>
        <p:nvSpPr>
          <p:cNvPr id="51" name="Competitor2Chain"/>
          <p:cNvSpPr txBox="1">
            <a:spLocks noChangeArrowheads="1"/>
          </p:cNvSpPr>
          <p:nvPr/>
        </p:nvSpPr>
        <p:spPr>
          <a:xfrm>
            <a:off x="9834477" y="4212850"/>
            <a:ext cx="522900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Clubs</a:t>
            </a:r>
          </a:p>
        </p:txBody>
      </p:sp>
      <p:sp>
        <p:nvSpPr>
          <p:cNvPr id="68" name="Competitor3Chain"/>
          <p:cNvSpPr txBox="1">
            <a:spLocks noChangeArrowheads="1"/>
          </p:cNvSpPr>
          <p:nvPr/>
        </p:nvSpPr>
        <p:spPr>
          <a:xfrm>
            <a:off x="9810584" y="5274195"/>
            <a:ext cx="522900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Star Pubs &amp; Bars</a:t>
            </a:r>
          </a:p>
        </p:txBody>
      </p:sp>
      <p:sp>
        <p:nvSpPr>
          <p:cNvPr id="69" name="Label"/>
          <p:cNvSpPr txBox="1">
            <a:spLocks noChangeArrowheads="1"/>
          </p:cNvSpPr>
          <p:nvPr/>
        </p:nvSpPr>
        <p:spPr>
          <a:xfrm>
            <a:off x="5165248" y="1391804"/>
            <a:ext cx="1202750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square">
            <a:spAutoFit/>
          </a:bodyPr>
          <a:lstStyle/>
          <a:p>
            <a:pPr defTabSz="914400"/>
            <a:r>
              <a:rPr lang="en-GB" sz="800" dirty="0">
                <a:solidFill>
                  <a:srgbClr val="2EADE4"/>
                </a:solidFill>
                <a:latin typeface="Montserrat"/>
              </a:rPr>
              <a:t>Work Area</a:t>
            </a:r>
          </a:p>
        </p:txBody>
      </p:sp>
      <p:sp>
        <p:nvSpPr>
          <p:cNvPr id="70" name="Label"/>
          <p:cNvSpPr txBox="1">
            <a:spLocks noChangeArrowheads="1"/>
          </p:cNvSpPr>
          <p:nvPr/>
        </p:nvSpPr>
        <p:spPr>
          <a:xfrm>
            <a:off x="6944775" y="1391804"/>
            <a:ext cx="551754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solidFill>
                  <a:srgbClr val="2EADE4"/>
                </a:solidFill>
                <a:latin typeface="Montserrat"/>
              </a:rPr>
              <a:t>Region</a:t>
            </a:r>
          </a:p>
        </p:txBody>
      </p:sp>
      <p:sp>
        <p:nvSpPr>
          <p:cNvPr id="71" name="Label"/>
          <p:cNvSpPr txBox="1">
            <a:spLocks noChangeArrowheads="1"/>
          </p:cNvSpPr>
          <p:nvPr/>
        </p:nvSpPr>
        <p:spPr>
          <a:xfrm>
            <a:off x="10519212" y="1391804"/>
            <a:ext cx="716863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solidFill>
                  <a:srgbClr val="2EADE4"/>
                </a:solidFill>
                <a:latin typeface="Montserrat"/>
              </a:rPr>
              <a:t>Urbanicity</a:t>
            </a:r>
          </a:p>
        </p:txBody>
      </p:sp>
      <p:sp>
        <p:nvSpPr>
          <p:cNvPr id="72" name="Label"/>
          <p:cNvSpPr txBox="1">
            <a:spLocks noChangeArrowheads="1"/>
          </p:cNvSpPr>
          <p:nvPr/>
        </p:nvSpPr>
        <p:spPr>
          <a:xfrm>
            <a:off x="8738659" y="1391804"/>
            <a:ext cx="710451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solidFill>
                  <a:srgbClr val="2EADE4"/>
                </a:solidFill>
                <a:latin typeface="Montserrat"/>
              </a:rPr>
              <a:t>TV Region</a:t>
            </a:r>
          </a:p>
        </p:txBody>
      </p:sp>
      <p:pic>
        <p:nvPicPr>
          <p:cNvPr id="73" name="Graphic 7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3" name="Graphic 1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350991" y="1505264"/>
            <a:ext cx="365339" cy="36533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52" name="Graphic 5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2001767" y="1774260"/>
            <a:ext cx="120827" cy="120827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84" name="Graphic 8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8569570" y="1517430"/>
            <a:ext cx="173121" cy="173121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86" name="Graphic 8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0385730" y="1517430"/>
            <a:ext cx="173121" cy="173121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88" name="Graphic 87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005195" y="1517430"/>
            <a:ext cx="173121" cy="173121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0" name="Graphic 89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6813330" y="1517430"/>
            <a:ext cx="173121" cy="173121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2" name="Graphic 9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2326194" y="5902858"/>
            <a:ext cx="173121" cy="173121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4" name="Graphic 9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5458216" y="4617584"/>
            <a:ext cx="176376" cy="176376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8" name="Graphic 97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7395441" y="3451302"/>
            <a:ext cx="176824" cy="176824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0" name="Graphic 99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>
            <a:off x="5458216" y="3451091"/>
            <a:ext cx="176824" cy="176824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2" name="Graphic 10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5458216" y="2257020"/>
            <a:ext cx="176824" cy="176824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4" name="Graphic 10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p:blipFill>
        <p:spPr>
          <a:xfrm>
            <a:off x="7395441" y="2239109"/>
            <a:ext cx="176824" cy="176824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6" name="Graphic 10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>
            <a:off x="7395441" y="4633379"/>
            <a:ext cx="164081" cy="176702"/>
          </a:xfrm>
          <a:prstGeom prst="rect">
            <a:avLst/>
          </a:prstGeom>
          <a:ln>
            <a:headEnd type="none"/>
            <a:tailEnd type="none"/>
          </a:ln>
        </p:spPr>
      </p:pic>
      <p:grpSp>
        <p:nvGrpSpPr>
          <p:cNvPr id="114" name="Group 113"/>
          <p:cNvGrpSpPr>
            <a:grpSpLocks/>
          </p:cNvGrpSpPr>
          <p:nvPr/>
        </p:nvGrpSpPr>
        <p:grpSpPr>
          <a:xfrm>
            <a:off x="11239887" y="2625880"/>
            <a:ext cx="495300" cy="390525"/>
            <a:chOff x="9411528" y="2976323"/>
            <a:chExt cx="495300" cy="390525"/>
          </a:xfrm>
        </p:grpSpPr>
        <p:pic>
          <p:nvPicPr>
            <p:cNvPr id="111" name="Graphic 110"/>
            <p:cNvPicPr>
              <a:picLocks noChangeAspect="1"/>
            </p:cNvPicPr>
            <p:nvPr/>
          </p:nvPicPr>
          <p:blipFill>
            <a:blip>
              <a:lum/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rcRect/>
            <a:stretch>
              <a:fillRect/>
            </a:stretch>
          </p:blipFill>
          <p:spPr>
            <a:xfrm>
              <a:off x="9411528" y="2976323"/>
              <a:ext cx="495300" cy="295275"/>
            </a:xfrm>
            <a:prstGeom prst="rect">
              <a:avLst/>
            </a:prstGeom>
            <a:ln>
              <a:headEnd type="none"/>
              <a:tailEnd type="none"/>
            </a:ln>
          </p:spPr>
        </p:pic>
        <p:pic>
          <p:nvPicPr>
            <p:cNvPr id="113" name="Graphic 112"/>
            <p:cNvPicPr>
              <a:picLocks noChangeAspect="1"/>
            </p:cNvPicPr>
            <p:nvPr/>
          </p:nvPicPr>
          <p:blipFill>
            <a:blip>
              <a:lum/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rcRect/>
            <a:stretch>
              <a:fillRect/>
            </a:stretch>
          </p:blipFill>
          <p:spPr>
            <a:xfrm>
              <a:off x="9811578" y="3271598"/>
              <a:ext cx="95250" cy="95250"/>
            </a:xfrm>
            <a:prstGeom prst="rect">
              <a:avLst/>
            </a:prstGeom>
            <a:ln>
              <a:headEnd type="none"/>
              <a:tailEnd type="none"/>
            </a:ln>
          </p:spPr>
        </p:pic>
      </p:grpSp>
      <p:grpSp>
        <p:nvGrpSpPr>
          <p:cNvPr id="115" name="Group 114"/>
          <p:cNvGrpSpPr>
            <a:grpSpLocks/>
          </p:cNvGrpSpPr>
          <p:nvPr/>
        </p:nvGrpSpPr>
        <p:grpSpPr>
          <a:xfrm>
            <a:off x="11239887" y="3722703"/>
            <a:ext cx="495300" cy="390525"/>
            <a:chOff x="9411528" y="2976323"/>
            <a:chExt cx="495300" cy="390525"/>
          </a:xfrm>
        </p:grpSpPr>
        <p:pic>
          <p:nvPicPr>
            <p:cNvPr id="116" name="Graphic 115"/>
            <p:cNvPicPr>
              <a:picLocks noChangeAspect="1"/>
            </p:cNvPicPr>
            <p:nvPr/>
          </p:nvPicPr>
          <p:blipFill>
            <a:blip>
              <a:lum/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rcRect/>
            <a:stretch>
              <a:fillRect/>
            </a:stretch>
          </p:blipFill>
          <p:spPr>
            <a:xfrm>
              <a:off x="9411528" y="2976323"/>
              <a:ext cx="495300" cy="295275"/>
            </a:xfrm>
            <a:prstGeom prst="rect">
              <a:avLst/>
            </a:prstGeom>
            <a:ln>
              <a:headEnd type="none"/>
              <a:tailEnd type="none"/>
            </a:ln>
          </p:spPr>
        </p:pic>
        <p:pic>
          <p:nvPicPr>
            <p:cNvPr id="117" name="Graphic 116"/>
            <p:cNvPicPr>
              <a:picLocks noChangeAspect="1"/>
            </p:cNvPicPr>
            <p:nvPr/>
          </p:nvPicPr>
          <p:blipFill>
            <a:blip>
              <a:lum/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rcRect/>
            <a:stretch>
              <a:fillRect/>
            </a:stretch>
          </p:blipFill>
          <p:spPr>
            <a:xfrm>
              <a:off x="9811578" y="3271598"/>
              <a:ext cx="95250" cy="95250"/>
            </a:xfrm>
            <a:prstGeom prst="rect">
              <a:avLst/>
            </a:prstGeom>
            <a:ln>
              <a:headEnd type="none"/>
              <a:tailEnd type="none"/>
            </a:ln>
          </p:spPr>
        </p:pic>
      </p:grpSp>
      <p:grpSp>
        <p:nvGrpSpPr>
          <p:cNvPr id="118" name="Group 117"/>
          <p:cNvGrpSpPr>
            <a:grpSpLocks/>
          </p:cNvGrpSpPr>
          <p:nvPr/>
        </p:nvGrpSpPr>
        <p:grpSpPr>
          <a:xfrm>
            <a:off x="11239887" y="4804215"/>
            <a:ext cx="495300" cy="390525"/>
            <a:chOff x="9411528" y="2976323"/>
            <a:chExt cx="495300" cy="390525"/>
          </a:xfrm>
        </p:grpSpPr>
        <p:pic>
          <p:nvPicPr>
            <p:cNvPr id="119" name="Graphic 118"/>
            <p:cNvPicPr>
              <a:picLocks noChangeAspect="1"/>
            </p:cNvPicPr>
            <p:nvPr/>
          </p:nvPicPr>
          <p:blipFill>
            <a:blip>
              <a:lum/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rcRect/>
            <a:stretch>
              <a:fillRect/>
            </a:stretch>
          </p:blipFill>
          <p:spPr>
            <a:xfrm>
              <a:off x="9411528" y="2976323"/>
              <a:ext cx="495300" cy="295275"/>
            </a:xfrm>
            <a:prstGeom prst="rect">
              <a:avLst/>
            </a:prstGeom>
            <a:ln>
              <a:headEnd type="none"/>
              <a:tailEnd type="none"/>
            </a:ln>
          </p:spPr>
        </p:pic>
        <p:pic>
          <p:nvPicPr>
            <p:cNvPr id="120" name="Graphic 119"/>
            <p:cNvPicPr>
              <a:picLocks noChangeAspect="1"/>
            </p:cNvPicPr>
            <p:nvPr/>
          </p:nvPicPr>
          <p:blipFill>
            <a:blip>
              <a:lum/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rcRect/>
            <a:stretch>
              <a:fillRect/>
            </a:stretch>
          </p:blipFill>
          <p:spPr>
            <a:xfrm>
              <a:off x="9811578" y="3271598"/>
              <a:ext cx="95250" cy="95250"/>
            </a:xfrm>
            <a:prstGeom prst="rect">
              <a:avLst/>
            </a:prstGeom>
            <a:ln>
              <a:headEnd type="none"/>
              <a:tailEnd type="none"/>
            </a:ln>
          </p:spPr>
        </p:pic>
      </p:grpSp>
      <p:sp>
        <p:nvSpPr>
          <p:cNvPr id="65" name="Scroll: Horizontal 64"/>
          <p:cNvSpPr>
            <a:spLocks/>
          </p:cNvSpPr>
          <p:nvPr/>
        </p:nvSpPr>
        <p:spPr>
          <a:xfrm>
            <a:off x="11263868" y="4753966"/>
            <a:ext cx="551553" cy="383969"/>
          </a:xfrm>
          <a:prstGeom prst="horizontalScroll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defTabSz="914400"/>
            <a:r>
              <a:rPr lang="en-GB" sz="1400" dirty="0"/>
              <a:t>#3</a:t>
            </a:r>
          </a:p>
        </p:txBody>
      </p:sp>
      <p:sp>
        <p:nvSpPr>
          <p:cNvPr id="66" name="Scroll: Horizontal 65"/>
          <p:cNvSpPr>
            <a:spLocks/>
          </p:cNvSpPr>
          <p:nvPr/>
        </p:nvSpPr>
        <p:spPr>
          <a:xfrm>
            <a:off x="11254800" y="3673060"/>
            <a:ext cx="551553" cy="392505"/>
          </a:xfrm>
          <a:prstGeom prst="horizontalScroll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defTabSz="914400"/>
            <a:r>
              <a:rPr lang="en-GB" sz="1400" dirty="0"/>
              <a:t>#2</a:t>
            </a:r>
          </a:p>
        </p:txBody>
      </p:sp>
      <p:sp>
        <p:nvSpPr>
          <p:cNvPr id="67" name="Scroll: Horizontal 66"/>
          <p:cNvSpPr>
            <a:spLocks/>
          </p:cNvSpPr>
          <p:nvPr/>
        </p:nvSpPr>
        <p:spPr>
          <a:xfrm>
            <a:off x="11273246" y="2564609"/>
            <a:ext cx="542175" cy="404683"/>
          </a:xfrm>
          <a:prstGeom prst="horizontalScroll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defTabSz="914400"/>
            <a:r>
              <a:rPr lang="en-GB" sz="1400" dirty="0"/>
              <a:t>#1</a:t>
            </a:r>
          </a:p>
        </p:txBody>
      </p:sp>
      <p:pic>
        <p:nvPicPr>
          <p:cNvPr id="122" name="Graphic 12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>
            <a:fillRect/>
          </a:stretch>
        </p:blipFill>
        <p:spPr>
          <a:xfrm rot="5400000">
            <a:off x="9422830" y="2680692"/>
            <a:ext cx="185275" cy="18527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23" name="Graphic 12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>
            <a:fillRect/>
          </a:stretch>
        </p:blipFill>
        <p:spPr>
          <a:xfrm rot="5400000">
            <a:off x="9422830" y="3779351"/>
            <a:ext cx="185275" cy="18527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24" name="Graphic 12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>
            <a:fillRect/>
          </a:stretch>
        </p:blipFill>
        <p:spPr>
          <a:xfrm rot="5400000">
            <a:off x="9422830" y="4863072"/>
            <a:ext cx="185275" cy="18527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Site Summary</a:t>
            </a:r>
          </a:p>
        </p:txBody>
      </p:sp>
      <p:pic>
        <p:nvPicPr>
          <p:cNvPr id="53" name="Graphic 5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8" name="Rectangle 57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12" name="Graphic 1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87" name="Graphic 8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97" name="Graphic 9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9" name="Graphic 9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05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107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121" name="Graphic 12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1" name="Graphic 1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9721779" y="3157480"/>
            <a:ext cx="120827" cy="120827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5" name="Text3"/>
          <p:cNvSpPr txBox="1">
            <a:spLocks noChangeArrowheads="1"/>
          </p:cNvSpPr>
          <p:nvPr/>
        </p:nvSpPr>
        <p:spPr>
          <a:xfrm>
            <a:off x="9276924" y="2203012"/>
            <a:ext cx="1154483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Top Competitors</a:t>
            </a:r>
          </a:p>
        </p:txBody>
      </p:sp>
      <p:pic>
        <p:nvPicPr>
          <p:cNvPr id="38" name="Graphic 37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9721779" y="4235961"/>
            <a:ext cx="120827" cy="120827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41" name="Graphic 4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9721779" y="5334536"/>
            <a:ext cx="120827" cy="120827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4" name="VenueNameTriEnd"/>
          <p:cNvSpPr>
            <a:spLocks/>
          </p:cNvSpPr>
          <p:nvPr/>
        </p:nvSpPr>
        <p:spPr>
          <a:xfrm flipH="1" flipV="1">
            <a:off x="2518699" y="220268"/>
            <a:ext cx="215792" cy="353466"/>
          </a:xfrm>
          <a:prstGeom prst="triangle">
            <a:avLst>
              <a:gd name="adj" fmla="val 100000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8" name="VenueName"/>
          <p:cNvSpPr>
            <a:spLocks/>
          </p:cNvSpPr>
          <p:nvPr/>
        </p:nvSpPr>
        <p:spPr>
          <a:xfrm>
            <a:off x="1192682" y="220269"/>
            <a:ext cx="16891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Claro Beagle HG12DR</a:t>
            </a:r>
          </a:p>
        </p:txBody>
      </p:sp>
      <p:sp>
        <p:nvSpPr>
          <p:cNvPr id="39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2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243281 Competitor Customers</a:t>
            </a:r>
          </a:p>
        </p:txBody>
      </p:sp>
      <p:sp>
        <p:nvSpPr>
          <p:cNvPr id="8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449 Competitors</a:t>
            </a:r>
          </a:p>
        </p:txBody>
      </p:sp>
      <p:sp>
        <p:nvSpPr>
          <p:cNvPr id="89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422 Site Customers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spend for Claro Beagle HG12DR and 371 Chains in 1 Miles from 16/04/2025 - 08/04/2026 split by Day of Week</a:t>
            </a: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is customer spend distributed throughout the week for Claro Beagle HG12DR versus its competitors?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Spend by Weekpart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6891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Claro Beagle HG12DR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243281 Competitor Customers</a:t>
            </a: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449 Competitors</a:t>
            </a: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422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customer numbers for Claro Beagle HG12DR and 371 Chains in 1 Miles from 16/04/2025 - 08/04/2026 and the number of visits made Per Annum</a:t>
            </a: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frequently per year do customers visit Claro Beagle HG12DR versus its competitors?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Visit Frequency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6891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Claro Beagle HG12DR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243281 Competitor Customers</a:t>
            </a: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449 Competitors</a:t>
            </a: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422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900" dirty="0">
              <a:solidFill>
                <a:schemeClr val="bg2">
                  <a:lumMod val="25000"/>
                </a:schemeClr>
              </a:solidFill>
              <a:latin typeface="Montserrat"/>
            </a:endParaRP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has ATV changed between two date ranges?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ATV Change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6891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Claro Beagle HG12DR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422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market share spend for Claro Beagle HG12DR and 371 Chains in 1 Miles from 16/04/2025 - 08/04/2026 </a:t>
            </a: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has market share changed between two date ranges?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Market Share Change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6891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Claro Beagle HG12DR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422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spend for Claro Beagle HG12DR and 371 Chains in 1 Miles from 16/04/2025 - 08/04/2026 split by Age Range</a:t>
            </a: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does the age profile of customers who visit Claro Beagle HG12DR compare versus its competitors?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Age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6891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Claro Beagle HG12DR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115282 Competitor Customers</a:t>
            </a: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449 Competitors</a:t>
            </a: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169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spend for Claro Beagle HG12DR and 371 Chains in 1 Miles from 16/04/2025 - 08/04/2026 split by Affluence</a:t>
            </a: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does the affluence of customers who visit Claro Beagle HG12DR compare versus its competitors?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Affluence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6891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Claro Beagle HG12DR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105615 Competitor Customers</a:t>
            </a: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449 Competitors</a:t>
            </a: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154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spend for Claro Beagle HG12DR and 371 Chains in 1 Miles from 16/04/2025 - 08/04/2026 split by Gender</a:t>
            </a: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does the gender profile of customers who visit Claro Beagle HG12DR compare versus its competitors?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Gender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6891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Claro Beagle HG12DR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111964 Competitor Customers</a:t>
            </a: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449 Competitors</a:t>
            </a: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161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spend for Claro Beagle HG12DR and 371 Chains in 1 Miles from 16/04/2025 - 08/04/2026 split by Segment</a:t>
            </a: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does the Custom segmentation profile of customers who visit Claro Beagle HG12DR compare versus its competitors?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Punch Segmentation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6891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Claro Beagle HG12DR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243281 Competitor Customers</a:t>
            </a: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449 Competitors</a:t>
            </a: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422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spend for Claro Beagle HG12DR and 371 Chains in 1 Miles from 16/04/2025 - 08/04/2026 split by Distance travelled</a:t>
            </a: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does the spend profile of Claro Beagle HG12DR compare versus its competitors based on travel distances?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Spend by Distance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6891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Claro Beagle HG12DR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111857 Competitor Customers</a:t>
            </a: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449 Competitors</a:t>
            </a: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161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Map1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93444" y="1617619"/>
            <a:ext cx="11831701" cy="5229954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" name="Graphic 9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1062402" y="6027511"/>
            <a:ext cx="1080830" cy="630484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6" name="Rectangle 35"/>
          <p:cNvSpPr>
            <a:spLocks/>
          </p:cNvSpPr>
          <p:nvPr/>
        </p:nvSpPr>
        <p:spPr>
          <a:xfrm>
            <a:off x="0" y="663728"/>
            <a:ext cx="12191999" cy="951103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19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Where do customers of Claro Beagle HG12DR for 16/04/2025 - 08/04/2026 live</a:t>
            </a:r>
          </a:p>
        </p:txBody>
      </p:sp>
      <p:sp>
        <p:nvSpPr>
          <p:cNvPr id="20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1" name="Rectangle 20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2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Where do customers of Claro Beagle HG12DR come from?</a:t>
            </a:r>
          </a:p>
        </p:txBody>
      </p:sp>
      <p:sp>
        <p:nvSpPr>
          <p:cNvPr id="23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Map of Guest Origin</a:t>
            </a:r>
          </a:p>
        </p:txBody>
      </p:sp>
      <p:pic>
        <p:nvPicPr>
          <p:cNvPr id="24" name="Graphic 2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5" name="Rectangle 24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26" name="Graphic 2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28" name="Graphic 27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0" name="Graphic 29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3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4" name="Graphic 3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6891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Claro Beagle HG12DR</a:t>
            </a:r>
          </a:p>
        </p:txBody>
      </p:sp>
      <p:sp>
        <p:nvSpPr>
          <p:cNvPr id="5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6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7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3" name="Rectangle 2"/>
          <p:cNvSpPr>
            <a:spLocks/>
          </p:cNvSpPr>
          <p:nvPr/>
        </p:nvSpPr>
        <p:spPr bwMode="white">
          <a:xfrm>
            <a:off x="48768" y="6377502"/>
            <a:ext cx="12094464" cy="2187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14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161 Site Customers</a:t>
            </a:r>
          </a:p>
        </p:txBody>
      </p:sp>
      <p:pic>
        <p:nvPicPr>
          <p:cNvPr id="4" name="Graphic 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8" name="DisplayChart"/>
          <p:cNvGraphicFramePr/>
          <p:nvPr/>
        </p:nvGraphicFramePr>
        <p:xfrm>
          <a:off x="888763" y="1663789"/>
          <a:ext cx="10348957" cy="46850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4" name="Graphic 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3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For customers of Claro Beagle HG12DR, who are the top 20 competitors from 371 Chains in 1 Miles for 16/04/2025 - 08/04/2026 split by Venue</a:t>
            </a:r>
          </a:p>
        </p:txBody>
      </p:sp>
      <p:sp>
        <p:nvSpPr>
          <p:cNvPr id="24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5" name="Rectangle 24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26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What are the Top 20 venues (by spend) that customers of Claro Beagle HG12DR also visit?</a:t>
            </a:r>
          </a:p>
        </p:txBody>
      </p:sp>
      <p:sp>
        <p:nvSpPr>
          <p:cNvPr id="27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Share of Wallet</a:t>
            </a:r>
          </a:p>
        </p:txBody>
      </p:sp>
      <p:pic>
        <p:nvPicPr>
          <p:cNvPr id="28" name="Graphic 27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9" name="Rectangle 28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0" name="Graphic 29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2" name="Graphic 3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3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4" name="Graphic 3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6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7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8" name="Graphic 37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6891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Claro Beagle HG12DR</a:t>
            </a:r>
          </a:p>
        </p:txBody>
      </p:sp>
      <p:sp>
        <p:nvSpPr>
          <p:cNvPr id="5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6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7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13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422 Site Customers</a:t>
            </a:r>
          </a:p>
        </p:txBody>
      </p:sp>
      <p:graphicFrame>
        <p:nvGraphicFramePr>
          <p:cNvPr id="9" name="Chart 8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900" dirty="0">
              <a:solidFill>
                <a:schemeClr val="bg2">
                  <a:lumMod val="25000"/>
                </a:schemeClr>
              </a:solidFill>
              <a:latin typeface="Montserrat"/>
            </a:endParaRP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has share of wallet of customers of Claro Beagle HG12DR changed between two date ranges?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Share of Wallet Change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6891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Claro Beagle HG12DR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422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7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900" dirty="0">
              <a:solidFill>
                <a:schemeClr val="bg2">
                  <a:lumMod val="25000"/>
                </a:schemeClr>
              </a:solidFill>
              <a:latin typeface="Montserrat"/>
            </a:endParaRPr>
          </a:p>
        </p:txBody>
      </p:sp>
      <p:sp>
        <p:nvSpPr>
          <p:cNvPr id="19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0" name="Rectangle 19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1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does the local area for Claro Beagle HG12DR compare to the national average (1 = low, 10 = high)</a:t>
            </a:r>
          </a:p>
        </p:txBody>
      </p:sp>
      <p:sp>
        <p:nvSpPr>
          <p:cNvPr id="22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Market Summary</a:t>
            </a:r>
          </a:p>
        </p:txBody>
      </p:sp>
      <p:pic>
        <p:nvPicPr>
          <p:cNvPr id="23" name="Graphic 2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ctangle 23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25" name="Graphic 2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27" name="Graphic 2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0" name="Graphic 29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2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4" name="Graphic 3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6891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Claro Beagle HG12DR</a:t>
            </a:r>
          </a:p>
        </p:txBody>
      </p:sp>
      <p:sp>
        <p:nvSpPr>
          <p:cNvPr id="5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6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7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graphicFrame>
        <p:nvGraphicFramePr>
          <p:cNvPr id="35" name="Table 35"/>
          <p:cNvGraphicFramePr/>
          <p:nvPr/>
        </p:nvGraphicFramePr>
        <p:xfrm>
          <a:off x="508000" y="1524000"/>
          <a:ext cx="11430000" cy="25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540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Data Type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Name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Spend in 250m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250m Spend vs National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Spend in 500m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500m Spend vs National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Spend in 1 mile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 mile Spend vs National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Spend in 3 miles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 mile Spend vs National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Total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Annual Sales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£479K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£546K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£95.32M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£127.60M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Weekpart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Mon - Thu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44.1%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45.1%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38.0%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39.7%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Weekpart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Fri - Sat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40.0%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40.2%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47.3%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45.0%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Weekpart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Sun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15.8%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14.7%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14.7%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15.3%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Age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18 to 24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2.2%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Age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25 to 34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12.3%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11.7%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Age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35 to 44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12.6%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14.4%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19.8%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19.6%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Age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45 to 54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45.7%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43.1%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22.1%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21.0%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Age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55 to 64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32.2%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31.5%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23.6%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23.4%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Age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65 to 74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12.6%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13.5%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Age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75+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8.0%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Business Elite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12.7%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13.5%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Prosperous Professionals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11.1%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11.3%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Flourishing Society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12.9%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12.8%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Content Communities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13.9%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13.0%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13.5%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13.6%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White Collar Neighbourhoods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12.0%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11.6%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Enterprising Mainstream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31.1%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28.5%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Paying The Mortgage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27.1%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27.5%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13.4%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13.2%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Cash Conscious Communities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On A Budget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Family Value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Affluence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AB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4.0%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36.7%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37.6%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Affluence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C1C2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74.2%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71.5%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49.6%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49.4%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Affluence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DE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21.8%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21.2%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13.7%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13.0%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/>
        </a:gradFill>
      </a:fillStyleLst>
      <a:lnStyleLst>
        <a:ln w="6350" cap="flat">
          <a:solidFill>
            <a:schemeClr val="phClr"/>
          </a:solidFill>
          <a:prstDash val="solid"/>
          <a:miter/>
          <a:headEnd type="none"/>
          <a:tailEnd type="none"/>
        </a:ln>
        <a:ln w="12700" cap="flat">
          <a:solidFill>
            <a:schemeClr val="phClr"/>
          </a:solidFill>
          <a:prstDash val="solid"/>
          <a:miter/>
          <a:headEnd type="none"/>
          <a:tailEnd type="none"/>
        </a:ln>
        <a:ln w="19050" cap="flat">
          <a:solidFill>
            <a:schemeClr val="phClr"/>
          </a:solidFill>
          <a:prstDash val="solid"/>
          <a:miter/>
          <a:headEnd type="none"/>
          <a:tailEnd type="none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8489</TotalTime>
  <Pages>0</Pages>
  <Words>1214</Words>
  <Characters>0</Characters>
  <Application>Microsoft Office PowerPoint</Application>
  <PresentationFormat>Widescreen</PresentationFormat>
  <Lines>0</Lines>
  <Paragraphs>447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Montserrat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Hospitality Data Insights Ltd</dc:creator>
  <cp:lastModifiedBy>Danielle Boothroyd</cp:lastModifiedBy>
  <cp:revision>134</cp:revision>
  <dcterms:created xsi:type="dcterms:W3CDTF">2023-02-27T15:44:52Z</dcterms:created>
  <dcterms:modified xsi:type="dcterms:W3CDTF">2026-09-17T08:53:46Z</dcterms:modified>
</cp:coreProperties>
</file>