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74" d="100"/>
          <a:sy n="74" d="100"/>
        </p:scale>
        <p:origin x="436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B24-45F3-B51C-027C21AF762B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8.8700000000000001E-2</c:v>
                </c:pt>
                <c:pt idx="1">
                  <c:v>9.0899999999999995E-2</c:v>
                </c:pt>
                <c:pt idx="2">
                  <c:v>9.8500000000000004E-2</c:v>
                </c:pt>
                <c:pt idx="3">
                  <c:v>0.10680000000000001</c:v>
                </c:pt>
                <c:pt idx="4">
                  <c:v>0.17230000000000001</c:v>
                </c:pt>
                <c:pt idx="5">
                  <c:v>0.2384</c:v>
                </c:pt>
                <c:pt idx="6">
                  <c:v>0.20399999999999999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24-45F3-B51C-027C21AF76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Oxford BS231TF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7.4700000000000003E-2</c:v>
                </c:pt>
                <c:pt idx="1">
                  <c:v>8.7800000000000003E-2</c:v>
                </c:pt>
                <c:pt idx="2">
                  <c:v>8.4199999999999997E-2</c:v>
                </c:pt>
                <c:pt idx="3">
                  <c:v>0.1022</c:v>
                </c:pt>
                <c:pt idx="4">
                  <c:v>0.18870000000000001</c:v>
                </c:pt>
                <c:pt idx="5">
                  <c:v>0.3075</c:v>
                </c:pt>
                <c:pt idx="6">
                  <c:v>0.15459999999999999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24-45F3-B51C-027C21AF7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-1.4E-2</c:v>
                </c:pt>
                <c:pt idx="1">
                  <c:v>-3.0999999999999999E-3</c:v>
                </c:pt>
                <c:pt idx="2">
                  <c:v>-1.43E-2</c:v>
                </c:pt>
                <c:pt idx="3">
                  <c:v>-4.5999999999999999E-3</c:v>
                </c:pt>
                <c:pt idx="4">
                  <c:v>1.6400000000000001E-2</c:v>
                </c:pt>
                <c:pt idx="5">
                  <c:v>6.9099999999999995E-2</c:v>
                </c:pt>
                <c:pt idx="6">
                  <c:v>-4.9399999999999999E-2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7F5-47EA-A8FA-147520693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AEB-49AD-A233-3C7CC9800B74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0.57220000000000004</c:v>
                </c:pt>
                <c:pt idx="1">
                  <c:v>0.2772</c:v>
                </c:pt>
                <c:pt idx="2">
                  <c:v>6.9599999999999995E-2</c:v>
                </c:pt>
                <c:pt idx="3">
                  <c:v>4.2500000000000003E-2</c:v>
                </c:pt>
                <c:pt idx="4">
                  <c:v>3.8199999999999998E-2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EB-49AD-A233-3C7CC9800B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Oxford BS231TF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0.55830000000000002</c:v>
                </c:pt>
                <c:pt idx="1">
                  <c:v>0.28689999999999999</c:v>
                </c:pt>
                <c:pt idx="2">
                  <c:v>7.8200000000000006E-2</c:v>
                </c:pt>
                <c:pt idx="3">
                  <c:v>3.9199999999999999E-2</c:v>
                </c:pt>
                <c:pt idx="4">
                  <c:v>3.7100000000000001E-2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EB-49AD-A233-3C7CC9800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-1.3899999999999999E-2</c:v>
                </c:pt>
                <c:pt idx="1">
                  <c:v>9.7000000000000003E-3</c:v>
                </c:pt>
                <c:pt idx="2">
                  <c:v>8.6E-3</c:v>
                </c:pt>
                <c:pt idx="3">
                  <c:v>-3.3E-3</c:v>
                </c:pt>
                <c:pt idx="4">
                  <c:v>-1.1000000000000001E-3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BE8-4D36-A878-699458DBA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541-47B4-9335-CF865360E72C}"/>
              </c:ext>
            </c:extLst>
          </c:dPt>
          <c:cat>
            <c:strRef>
              <c:f>'Sheet1'!$A$2:$A$16</c:f>
              <c:strCache>
                <c:ptCount val="15"/>
                <c:pt idx="0">
                  <c:v>Beefeater The Pavilion BS228LY</c:v>
                </c:pt>
                <c:pt idx="1">
                  <c:v>Captains Cabin BS232EF</c:v>
                </c:pt>
                <c:pt idx="2">
                  <c:v>Catherine's Inn (Weston-Super-Mare) BS240PZ</c:v>
                </c:pt>
                <c:pt idx="3">
                  <c:v>Cabot Court Hotel BS232AH</c:v>
                </c:pt>
                <c:pt idx="4">
                  <c:v>The Old Manor Inn BS229LP</c:v>
                </c:pt>
                <c:pt idx="5">
                  <c:v>Seaton Hotel BS231AU</c:v>
                </c:pt>
                <c:pt idx="6">
                  <c:v>Brewers Fayre Weston-Super-Mare BS231TT</c:v>
                </c:pt>
                <c:pt idx="7">
                  <c:v>Duke of Oxford BS231TF</c:v>
                </c:pt>
                <c:pt idx="8">
                  <c:v>Popworld &amp; Zinc Weston Super Mare BS231SY</c:v>
                </c:pt>
                <c:pt idx="9">
                  <c:v>Golden Lion Worle BS226ET</c:v>
                </c:pt>
                <c:pt idx="10">
                  <c:v>The Regent Weston Super Mare BS231SQ</c:v>
                </c:pt>
                <c:pt idx="11">
                  <c:v>Observatory BS227TA</c:v>
                </c:pt>
                <c:pt idx="12">
                  <c:v>Old Colonial BS232AW</c:v>
                </c:pt>
                <c:pt idx="13">
                  <c:v>Landing Light BS248EE</c:v>
                </c:pt>
                <c:pt idx="14">
                  <c:v>Brunello Lounge BS231AS</c:v>
                </c:pt>
              </c:strCache>
            </c:strRef>
          </c:cat>
          <c:val>
            <c:numRef>
              <c:f>'Sheet1'!$B$2:$B$16</c:f>
              <c:numCache>
                <c:formatCode>General</c:formatCode>
                <c:ptCount val="15"/>
                <c:pt idx="0">
                  <c:v>22.753399999999999</c:v>
                </c:pt>
                <c:pt idx="1">
                  <c:v>11.867100000000001</c:v>
                </c:pt>
                <c:pt idx="2">
                  <c:v>19.1783</c:v>
                </c:pt>
                <c:pt idx="3">
                  <c:v>9.3770000000000007</c:v>
                </c:pt>
                <c:pt idx="4">
                  <c:v>10.7448</c:v>
                </c:pt>
                <c:pt idx="5">
                  <c:v>26.183199999999999</c:v>
                </c:pt>
                <c:pt idx="6">
                  <c:v>17.5746</c:v>
                </c:pt>
                <c:pt idx="7">
                  <c:v>10.3909</c:v>
                </c:pt>
                <c:pt idx="8">
                  <c:v>10.0062</c:v>
                </c:pt>
                <c:pt idx="9">
                  <c:v>6.6637000000000004</c:v>
                </c:pt>
                <c:pt idx="10">
                  <c:v>11.4153</c:v>
                </c:pt>
                <c:pt idx="11">
                  <c:v>8.9254999999999995</c:v>
                </c:pt>
                <c:pt idx="12">
                  <c:v>15.0457</c:v>
                </c:pt>
                <c:pt idx="13">
                  <c:v>24.035599999999999</c:v>
                </c:pt>
                <c:pt idx="14">
                  <c:v>17.6462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41-47B4-9335-CF865360E7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'Sheet1'!$A$2:$A$16</c:f>
              <c:strCache>
                <c:ptCount val="15"/>
                <c:pt idx="0">
                  <c:v>Beefeater The Pavilion BS228LY</c:v>
                </c:pt>
                <c:pt idx="1">
                  <c:v>Captains Cabin BS232EF</c:v>
                </c:pt>
                <c:pt idx="2">
                  <c:v>Catherine's Inn (Weston-Super-Mare) BS240PZ</c:v>
                </c:pt>
                <c:pt idx="3">
                  <c:v>Cabot Court Hotel BS232AH</c:v>
                </c:pt>
                <c:pt idx="4">
                  <c:v>The Old Manor Inn BS229LP</c:v>
                </c:pt>
                <c:pt idx="5">
                  <c:v>Seaton Hotel BS231AU</c:v>
                </c:pt>
                <c:pt idx="6">
                  <c:v>Brewers Fayre Weston-Super-Mare BS231TT</c:v>
                </c:pt>
                <c:pt idx="7">
                  <c:v>Duke of Oxford BS231TF</c:v>
                </c:pt>
                <c:pt idx="8">
                  <c:v>Popworld &amp; Zinc Weston Super Mare BS231SY</c:v>
                </c:pt>
                <c:pt idx="9">
                  <c:v>Golden Lion Worle BS226ET</c:v>
                </c:pt>
                <c:pt idx="10">
                  <c:v>The Regent Weston Super Mare BS231SQ</c:v>
                </c:pt>
                <c:pt idx="11">
                  <c:v>Observatory BS227TA</c:v>
                </c:pt>
                <c:pt idx="12">
                  <c:v>Old Colonial BS232AW</c:v>
                </c:pt>
                <c:pt idx="13">
                  <c:v>Landing Light BS248EE</c:v>
                </c:pt>
                <c:pt idx="14">
                  <c:v>Brunello Lounge BS231AS</c:v>
                </c:pt>
              </c:strCache>
            </c:strRef>
          </c:cat>
          <c:val>
            <c:numRef>
              <c:f>'Sheet1'!$C$2:$C$16</c:f>
              <c:numCache>
                <c:formatCode>General</c:formatCode>
                <c:ptCount val="15"/>
                <c:pt idx="0">
                  <c:v>22.753399999999999</c:v>
                </c:pt>
                <c:pt idx="1">
                  <c:v>11.867100000000001</c:v>
                </c:pt>
                <c:pt idx="2">
                  <c:v>19.1783</c:v>
                </c:pt>
                <c:pt idx="3">
                  <c:v>9.3770000000000007</c:v>
                </c:pt>
                <c:pt idx="4">
                  <c:v>10.7448</c:v>
                </c:pt>
                <c:pt idx="5">
                  <c:v>26.183199999999999</c:v>
                </c:pt>
                <c:pt idx="6">
                  <c:v>17.5746</c:v>
                </c:pt>
                <c:pt idx="7">
                  <c:v>10.3909</c:v>
                </c:pt>
                <c:pt idx="8">
                  <c:v>10.0062</c:v>
                </c:pt>
                <c:pt idx="9">
                  <c:v>6.6637000000000004</c:v>
                </c:pt>
                <c:pt idx="10">
                  <c:v>11.4153</c:v>
                </c:pt>
                <c:pt idx="11">
                  <c:v>8.9254999999999995</c:v>
                </c:pt>
                <c:pt idx="12">
                  <c:v>15.0457</c:v>
                </c:pt>
                <c:pt idx="13">
                  <c:v>24.035599999999999</c:v>
                </c:pt>
                <c:pt idx="14">
                  <c:v>17.6462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41-47B4-9335-CF865360E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Beefeater The Pavilion BS228LY</c:v>
                </c:pt>
                <c:pt idx="1">
                  <c:v>Captains Cabin BS232EF</c:v>
                </c:pt>
              </c:strCache>
            </c:strRef>
          </c:cat>
          <c:val>
            <c:numRef>
              <c:f>'Sheet1'!$D$2:$D$16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E3E-4656-B8AB-42CF6BCBF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635-403F-A54D-3BC4A6EA2478}"/>
              </c:ext>
            </c:extLst>
          </c:dPt>
          <c:cat>
            <c:strRef>
              <c:f>'Sheet1'!$A$2:$A$16</c:f>
              <c:strCache>
                <c:ptCount val="15"/>
                <c:pt idx="0">
                  <c:v>Beefeater The Pavilion BS228LY</c:v>
                </c:pt>
                <c:pt idx="1">
                  <c:v>Captains Cabin BS232EF</c:v>
                </c:pt>
                <c:pt idx="2">
                  <c:v>Catherine's Inn (Weston-Super-Mare) BS240PZ</c:v>
                </c:pt>
                <c:pt idx="3">
                  <c:v>Cabot Court Hotel BS232AH</c:v>
                </c:pt>
                <c:pt idx="4">
                  <c:v>The Old Manor Inn BS229LP</c:v>
                </c:pt>
                <c:pt idx="5">
                  <c:v>Seaton Hotel BS231AU</c:v>
                </c:pt>
                <c:pt idx="6">
                  <c:v>Brewers Fayre Weston-Super-Mare BS231TT</c:v>
                </c:pt>
                <c:pt idx="7">
                  <c:v>Duke of Oxford BS231TF</c:v>
                </c:pt>
                <c:pt idx="8">
                  <c:v>Popworld &amp; Zinc Weston Super Mare BS231SY</c:v>
                </c:pt>
                <c:pt idx="9">
                  <c:v>Golden Lion Worle BS226ET</c:v>
                </c:pt>
                <c:pt idx="10">
                  <c:v>The Regent Weston Super Mare BS231SQ</c:v>
                </c:pt>
                <c:pt idx="11">
                  <c:v>Observatory BS227TA</c:v>
                </c:pt>
                <c:pt idx="12">
                  <c:v>Old Colonial BS232AW</c:v>
                </c:pt>
                <c:pt idx="13">
                  <c:v>Landing Light BS248EE</c:v>
                </c:pt>
                <c:pt idx="14">
                  <c:v>Brunello Lounge BS231AS</c:v>
                </c:pt>
              </c:strCache>
            </c:strRef>
          </c:cat>
          <c:val>
            <c:numRef>
              <c:f>'Sheet1'!$B$2:$B$16</c:f>
              <c:numCache>
                <c:formatCode>General</c:formatCode>
                <c:ptCount val="15"/>
                <c:pt idx="0">
                  <c:v>0.1032</c:v>
                </c:pt>
                <c:pt idx="1">
                  <c:v>1.0699999999999999E-2</c:v>
                </c:pt>
                <c:pt idx="2">
                  <c:v>5.6599999999999998E-2</c:v>
                </c:pt>
                <c:pt idx="3">
                  <c:v>0.13650000000000001</c:v>
                </c:pt>
                <c:pt idx="4">
                  <c:v>5.67E-2</c:v>
                </c:pt>
                <c:pt idx="5">
                  <c:v>1.14E-2</c:v>
                </c:pt>
                <c:pt idx="6">
                  <c:v>5.74E-2</c:v>
                </c:pt>
                <c:pt idx="7">
                  <c:v>8.0299999999999996E-2</c:v>
                </c:pt>
                <c:pt idx="8">
                  <c:v>4.82E-2</c:v>
                </c:pt>
                <c:pt idx="9">
                  <c:v>2.6599999999999999E-2</c:v>
                </c:pt>
                <c:pt idx="10">
                  <c:v>5.8599999999999999E-2</c:v>
                </c:pt>
                <c:pt idx="11">
                  <c:v>4.24E-2</c:v>
                </c:pt>
                <c:pt idx="12">
                  <c:v>4.7199999999999999E-2</c:v>
                </c:pt>
                <c:pt idx="13">
                  <c:v>0.1479</c:v>
                </c:pt>
                <c:pt idx="14">
                  <c:v>0.11550000000000001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35-403F-A54D-3BC4A6EA24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'Sheet1'!$A$2:$A$16</c:f>
              <c:strCache>
                <c:ptCount val="15"/>
                <c:pt idx="0">
                  <c:v>Beefeater The Pavilion BS228LY</c:v>
                </c:pt>
                <c:pt idx="1">
                  <c:v>Captains Cabin BS232EF</c:v>
                </c:pt>
                <c:pt idx="2">
                  <c:v>Catherine's Inn (Weston-Super-Mare) BS240PZ</c:v>
                </c:pt>
                <c:pt idx="3">
                  <c:v>Cabot Court Hotel BS232AH</c:v>
                </c:pt>
                <c:pt idx="4">
                  <c:v>The Old Manor Inn BS229LP</c:v>
                </c:pt>
                <c:pt idx="5">
                  <c:v>Seaton Hotel BS231AU</c:v>
                </c:pt>
                <c:pt idx="6">
                  <c:v>Brewers Fayre Weston-Super-Mare BS231TT</c:v>
                </c:pt>
                <c:pt idx="7">
                  <c:v>Duke of Oxford BS231TF</c:v>
                </c:pt>
                <c:pt idx="8">
                  <c:v>Popworld &amp; Zinc Weston Super Mare BS231SY</c:v>
                </c:pt>
                <c:pt idx="9">
                  <c:v>Golden Lion Worle BS226ET</c:v>
                </c:pt>
                <c:pt idx="10">
                  <c:v>The Regent Weston Super Mare BS231SQ</c:v>
                </c:pt>
                <c:pt idx="11">
                  <c:v>Observatory BS227TA</c:v>
                </c:pt>
                <c:pt idx="12">
                  <c:v>Old Colonial BS232AW</c:v>
                </c:pt>
                <c:pt idx="13">
                  <c:v>Landing Light BS248EE</c:v>
                </c:pt>
                <c:pt idx="14">
                  <c:v>Brunello Lounge BS231AS</c:v>
                </c:pt>
              </c:strCache>
            </c:strRef>
          </c:cat>
          <c:val>
            <c:numRef>
              <c:f>'Sheet1'!$C$2:$C$16</c:f>
              <c:numCache>
                <c:formatCode>General</c:formatCode>
                <c:ptCount val="15"/>
                <c:pt idx="0">
                  <c:v>0.1032</c:v>
                </c:pt>
                <c:pt idx="1">
                  <c:v>1.0699999999999999E-2</c:v>
                </c:pt>
                <c:pt idx="2">
                  <c:v>5.6599999999999998E-2</c:v>
                </c:pt>
                <c:pt idx="3">
                  <c:v>0.13650000000000001</c:v>
                </c:pt>
                <c:pt idx="4">
                  <c:v>5.67E-2</c:v>
                </c:pt>
                <c:pt idx="5">
                  <c:v>1.14E-2</c:v>
                </c:pt>
                <c:pt idx="6">
                  <c:v>5.74E-2</c:v>
                </c:pt>
                <c:pt idx="7">
                  <c:v>8.0299999999999996E-2</c:v>
                </c:pt>
                <c:pt idx="8">
                  <c:v>4.82E-2</c:v>
                </c:pt>
                <c:pt idx="9">
                  <c:v>2.6599999999999999E-2</c:v>
                </c:pt>
                <c:pt idx="10">
                  <c:v>5.8599999999999999E-2</c:v>
                </c:pt>
                <c:pt idx="11">
                  <c:v>4.24E-2</c:v>
                </c:pt>
                <c:pt idx="12">
                  <c:v>4.7199999999999999E-2</c:v>
                </c:pt>
                <c:pt idx="13">
                  <c:v>0.1479</c:v>
                </c:pt>
                <c:pt idx="14">
                  <c:v>0.11550000000000001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35-403F-A54D-3BC4A6EA2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Beefeater The Pavilion BS228LY</c:v>
                </c:pt>
                <c:pt idx="1">
                  <c:v>Captains Cabin BS232EF</c:v>
                </c:pt>
              </c:strCache>
            </c:strRef>
          </c:cat>
          <c:val>
            <c:numRef>
              <c:f>'Sheet1'!$D$2:$D$16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10B-4A95-AE62-0DFB48222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906-4EAD-9831-2BB312D6CAE3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7.1999999999999995E-2</c:v>
                </c:pt>
                <c:pt idx="1">
                  <c:v>0.13650000000000001</c:v>
                </c:pt>
                <c:pt idx="2">
                  <c:v>0.20380000000000001</c:v>
                </c:pt>
                <c:pt idx="3">
                  <c:v>0.19439999999999999</c:v>
                </c:pt>
                <c:pt idx="4">
                  <c:v>0.2069</c:v>
                </c:pt>
                <c:pt idx="5">
                  <c:v>0.1101</c:v>
                </c:pt>
                <c:pt idx="6">
                  <c:v>7.5899999999999995E-2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06-4EAD-9831-2BB312D6CA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Oxford BS231TF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5.8599999999999999E-2</c:v>
                </c:pt>
                <c:pt idx="1">
                  <c:v>0.12529999999999999</c:v>
                </c:pt>
                <c:pt idx="2">
                  <c:v>0.23780000000000001</c:v>
                </c:pt>
                <c:pt idx="3">
                  <c:v>0.20150000000000001</c:v>
                </c:pt>
                <c:pt idx="4">
                  <c:v>0.219</c:v>
                </c:pt>
                <c:pt idx="5">
                  <c:v>0.1032</c:v>
                </c:pt>
                <c:pt idx="6">
                  <c:v>5.4100000000000002E-2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06-4EAD-9831-2BB312D6C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-1.34E-2</c:v>
                </c:pt>
                <c:pt idx="1">
                  <c:v>-1.12E-2</c:v>
                </c:pt>
                <c:pt idx="2">
                  <c:v>3.4000000000000002E-2</c:v>
                </c:pt>
                <c:pt idx="3">
                  <c:v>7.1000000000000004E-3</c:v>
                </c:pt>
                <c:pt idx="4">
                  <c:v>1.21E-2</c:v>
                </c:pt>
                <c:pt idx="5">
                  <c:v>-6.8999999999999999E-3</c:v>
                </c:pt>
                <c:pt idx="6">
                  <c:v>-2.18E-2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E7F-4033-AC56-B3782CA73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0A3-4E3F-9AC5-73B5A2405BBB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0.14680000000000001</c:v>
                </c:pt>
                <c:pt idx="1">
                  <c:v>0.626</c:v>
                </c:pt>
                <c:pt idx="2">
                  <c:v>0.22700000000000001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A3-4E3F-9AC5-73B5A2405B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Oxford BS231TF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0.18099999999999999</c:v>
                </c:pt>
                <c:pt idx="1">
                  <c:v>0.57089999999999996</c:v>
                </c:pt>
                <c:pt idx="2">
                  <c:v>0.248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A3-4E3F-9AC5-73B5A2405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3.4200000000000001E-2</c:v>
                </c:pt>
                <c:pt idx="1">
                  <c:v>-5.5100000000000003E-2</c:v>
                </c:pt>
                <c:pt idx="2">
                  <c:v>2.1000000000000001E-2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170-4F72-91FE-3F1EC01FF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011-4446-9449-BCC6D8351FF5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0.39860000000000001</c:v>
                </c:pt>
                <c:pt idx="1">
                  <c:v>0.60129999999999995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11-4446-9449-BCC6D8351F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Oxford BS231TF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0.38700000000000001</c:v>
                </c:pt>
                <c:pt idx="1">
                  <c:v>0.6129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11-4446-9449-BCC6D8351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-1.1599999999999999E-2</c:v>
                </c:pt>
                <c:pt idx="1">
                  <c:v>1.1599999999999999E-2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7C1-4EAC-B624-C40A8C636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79B-4410-BD8E-AD651B1DDF51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0.20180000000000001</c:v>
                </c:pt>
                <c:pt idx="1">
                  <c:v>7.0699999999999999E-2</c:v>
                </c:pt>
                <c:pt idx="2">
                  <c:v>0.1757</c:v>
                </c:pt>
                <c:pt idx="3">
                  <c:v>0.1699</c:v>
                </c:pt>
                <c:pt idx="4">
                  <c:v>3.3099999999999997E-2</c:v>
                </c:pt>
                <c:pt idx="5">
                  <c:v>0.21210000000000001</c:v>
                </c:pt>
                <c:pt idx="6">
                  <c:v>8.9399999999999993E-2</c:v>
                </c:pt>
                <c:pt idx="7">
                  <c:v>4.6800000000000001E-2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9B-4410-BD8E-AD651B1DDF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Oxford BS231TF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0.1406</c:v>
                </c:pt>
                <c:pt idx="1">
                  <c:v>7.9799999999999996E-2</c:v>
                </c:pt>
                <c:pt idx="2">
                  <c:v>0.15709999999999999</c:v>
                </c:pt>
                <c:pt idx="3">
                  <c:v>0.17050000000000001</c:v>
                </c:pt>
                <c:pt idx="4">
                  <c:v>9.98E-2</c:v>
                </c:pt>
                <c:pt idx="5">
                  <c:v>0.20280000000000001</c:v>
                </c:pt>
                <c:pt idx="6">
                  <c:v>8.3799999999999999E-2</c:v>
                </c:pt>
                <c:pt idx="7">
                  <c:v>6.54E-2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9B-4410-BD8E-AD651B1DD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-6.1199999999999997E-2</c:v>
                </c:pt>
                <c:pt idx="1">
                  <c:v>9.1000000000000004E-3</c:v>
                </c:pt>
                <c:pt idx="2">
                  <c:v>-1.8599999999999998E-2</c:v>
                </c:pt>
                <c:pt idx="3">
                  <c:v>5.9999999999999995E-4</c:v>
                </c:pt>
                <c:pt idx="4">
                  <c:v>6.6699999999999995E-2</c:v>
                </c:pt>
                <c:pt idx="5">
                  <c:v>-9.2999999999999992E-3</c:v>
                </c:pt>
                <c:pt idx="6">
                  <c:v>-5.5999999999999999E-3</c:v>
                </c:pt>
                <c:pt idx="7">
                  <c:v>1.8599999999999998E-2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57F-4236-A38C-6A9443365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152-49C3-8D1F-628AC1DE755D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0.23960000000000001</c:v>
                </c:pt>
                <c:pt idx="1">
                  <c:v>0.26269999999999999</c:v>
                </c:pt>
                <c:pt idx="2">
                  <c:v>5.8999999999999997E-2</c:v>
                </c:pt>
                <c:pt idx="3">
                  <c:v>6.6699999999999995E-2</c:v>
                </c:pt>
                <c:pt idx="4">
                  <c:v>8.8300000000000003E-2</c:v>
                </c:pt>
                <c:pt idx="5">
                  <c:v>0.1069</c:v>
                </c:pt>
                <c:pt idx="6">
                  <c:v>0.1764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52-49C3-8D1F-628AC1DE75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Duke of Oxford BS231TF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0.2014</c:v>
                </c:pt>
                <c:pt idx="1">
                  <c:v>0.31530000000000002</c:v>
                </c:pt>
                <c:pt idx="2">
                  <c:v>0.1104</c:v>
                </c:pt>
                <c:pt idx="3">
                  <c:v>5.8700000000000002E-2</c:v>
                </c:pt>
                <c:pt idx="4">
                  <c:v>9.9599999999999994E-2</c:v>
                </c:pt>
                <c:pt idx="5">
                  <c:v>9.5200000000000007E-2</c:v>
                </c:pt>
                <c:pt idx="6">
                  <c:v>0.1191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52-49C3-8D1F-628AC1DE7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-3.8199999999999998E-2</c:v>
                </c:pt>
                <c:pt idx="1">
                  <c:v>5.2600000000000001E-2</c:v>
                </c:pt>
                <c:pt idx="2">
                  <c:v>5.1400000000000001E-2</c:v>
                </c:pt>
                <c:pt idx="3">
                  <c:v>-8.0000000000000002E-3</c:v>
                </c:pt>
                <c:pt idx="4">
                  <c:v>1.1299999999999999E-2</c:v>
                </c:pt>
                <c:pt idx="5">
                  <c:v>-1.17E-2</c:v>
                </c:pt>
                <c:pt idx="6">
                  <c:v>-5.7299999999999997E-2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17C-4884-845A-96F151F7B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'Sheet1'!$A$2:$A$16</c:f>
              <c:strCache>
                <c:ptCount val="15"/>
                <c:pt idx="0">
                  <c:v>Duke of Oxford BS231TF</c:v>
                </c:pt>
                <c:pt idx="1">
                  <c:v>Cabot Court Hotel BS232AH</c:v>
                </c:pt>
                <c:pt idx="2">
                  <c:v>Brunello Lounge BS231AS</c:v>
                </c:pt>
                <c:pt idx="3">
                  <c:v>Observatory BS227TA</c:v>
                </c:pt>
                <c:pt idx="4">
                  <c:v>Landing Light BS248EE</c:v>
                </c:pt>
                <c:pt idx="5">
                  <c:v>The Regent Weston Super Mare BS231SQ</c:v>
                </c:pt>
                <c:pt idx="6">
                  <c:v>Popworld &amp; Zinc Weston Super Mare BS231SY</c:v>
                </c:pt>
                <c:pt idx="7">
                  <c:v>The Old Manor Inn BS229LP</c:v>
                </c:pt>
                <c:pt idx="8">
                  <c:v>Beefeater The Pavilion BS228LY</c:v>
                </c:pt>
                <c:pt idx="9">
                  <c:v>Golden Lion Worle BS226ET</c:v>
                </c:pt>
                <c:pt idx="10">
                  <c:v>Old Colonial BS232AW</c:v>
                </c:pt>
                <c:pt idx="11">
                  <c:v>Catherine's Inn (Weston-Super-Mare) BS240PZ</c:v>
                </c:pt>
                <c:pt idx="12">
                  <c:v>Brewers Fayre Weston-Super-Mare BS231TT</c:v>
                </c:pt>
                <c:pt idx="13">
                  <c:v>Captains Cabin BS232EF</c:v>
                </c:pt>
                <c:pt idx="14">
                  <c:v>Seaton Hotel BS231AU</c:v>
                </c:pt>
              </c:strCache>
            </c:strRef>
          </c:cat>
          <c:val>
            <c:numRef>
              <c:f>'Sheet1'!$F$2:$F$16</c:f>
              <c:numCache>
                <c:formatCode>General</c:formatCode>
                <c:ptCount val="15"/>
                <c:pt idx="0">
                  <c:v>0.27800000000000002</c:v>
                </c:pt>
                <c:pt idx="1">
                  <c:v>0.114</c:v>
                </c:pt>
                <c:pt idx="2">
                  <c:v>9.5899999999999999E-2</c:v>
                </c:pt>
                <c:pt idx="3">
                  <c:v>8.4400000000000003E-2</c:v>
                </c:pt>
                <c:pt idx="4">
                  <c:v>7.85E-2</c:v>
                </c:pt>
                <c:pt idx="5">
                  <c:v>6.8500000000000005E-2</c:v>
                </c:pt>
                <c:pt idx="6">
                  <c:v>4.82E-2</c:v>
                </c:pt>
                <c:pt idx="7">
                  <c:v>4.3700000000000003E-2</c:v>
                </c:pt>
                <c:pt idx="8">
                  <c:v>3.7699999999999997E-2</c:v>
                </c:pt>
                <c:pt idx="9">
                  <c:v>3.6299999999999999E-2</c:v>
                </c:pt>
                <c:pt idx="10">
                  <c:v>3.4599999999999999E-2</c:v>
                </c:pt>
                <c:pt idx="11">
                  <c:v>3.0700000000000002E-2</c:v>
                </c:pt>
                <c:pt idx="12">
                  <c:v>2.2700000000000001E-2</c:v>
                </c:pt>
                <c:pt idx="13">
                  <c:v>2.23E-2</c:v>
                </c:pt>
                <c:pt idx="14">
                  <c:v>3.8E-3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58-4785-9BDD-0C1E68CA7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B62-4C96-BB92-DD3A5B248215}"/>
              </c:ext>
            </c:extLst>
          </c:dPt>
          <c:cat>
            <c:strRef>
              <c:f>'Sheet1'!$A$2:$A$16</c:f>
              <c:strCache>
                <c:ptCount val="15"/>
                <c:pt idx="0">
                  <c:v>Beefeater The Pavilion BS228LY</c:v>
                </c:pt>
                <c:pt idx="1">
                  <c:v>Golden Lion Worle BS226ET</c:v>
                </c:pt>
                <c:pt idx="2">
                  <c:v>Old Colonial BS232AW</c:v>
                </c:pt>
                <c:pt idx="3">
                  <c:v>Catherine's Inn (Weston-Super-Mare) BS240PZ</c:v>
                </c:pt>
                <c:pt idx="4">
                  <c:v>Brewers Fayre Weston-Super-Mare BS231TT</c:v>
                </c:pt>
                <c:pt idx="5">
                  <c:v>Captains Cabin BS232EF</c:v>
                </c:pt>
                <c:pt idx="6">
                  <c:v>Seaton Hotel BS231AU</c:v>
                </c:pt>
                <c:pt idx="7">
                  <c:v>Duke of Oxford BS231TF</c:v>
                </c:pt>
                <c:pt idx="8">
                  <c:v>Cabot Court Hotel BS232AH</c:v>
                </c:pt>
                <c:pt idx="9">
                  <c:v>Brunello Lounge BS231AS</c:v>
                </c:pt>
                <c:pt idx="10">
                  <c:v>Observatory BS227TA</c:v>
                </c:pt>
                <c:pt idx="11">
                  <c:v>Landing Light BS248EE</c:v>
                </c:pt>
                <c:pt idx="12">
                  <c:v>The Regent Weston Super Mare BS231SQ</c:v>
                </c:pt>
                <c:pt idx="13">
                  <c:v>Popworld &amp; Zinc Weston Super Mare BS231SY</c:v>
                </c:pt>
                <c:pt idx="14">
                  <c:v>The Old Manor Inn BS229LP</c:v>
                </c:pt>
              </c:strCache>
            </c:strRef>
          </c:cat>
          <c:val>
            <c:numRef>
              <c:f>'Sheet1'!$B$2:$B$16</c:f>
              <c:numCache>
                <c:formatCode>General</c:formatCode>
                <c:ptCount val="15"/>
                <c:pt idx="0">
                  <c:v>3.7699999999999997E-2</c:v>
                </c:pt>
                <c:pt idx="1">
                  <c:v>3.6299999999999999E-2</c:v>
                </c:pt>
                <c:pt idx="2">
                  <c:v>3.4599999999999999E-2</c:v>
                </c:pt>
                <c:pt idx="3">
                  <c:v>3.0700000000000002E-2</c:v>
                </c:pt>
                <c:pt idx="4">
                  <c:v>2.2700000000000001E-2</c:v>
                </c:pt>
                <c:pt idx="5">
                  <c:v>2.23E-2</c:v>
                </c:pt>
                <c:pt idx="6">
                  <c:v>3.8E-3</c:v>
                </c:pt>
                <c:pt idx="7">
                  <c:v>0.27800000000000002</c:v>
                </c:pt>
                <c:pt idx="8">
                  <c:v>0.114</c:v>
                </c:pt>
                <c:pt idx="9">
                  <c:v>9.5899999999999999E-2</c:v>
                </c:pt>
                <c:pt idx="10">
                  <c:v>8.4400000000000003E-2</c:v>
                </c:pt>
                <c:pt idx="11">
                  <c:v>7.85E-2</c:v>
                </c:pt>
                <c:pt idx="12">
                  <c:v>6.8500000000000005E-2</c:v>
                </c:pt>
                <c:pt idx="13">
                  <c:v>4.82E-2</c:v>
                </c:pt>
                <c:pt idx="14">
                  <c:v>4.3700000000000003E-2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62-4C96-BB92-DD3A5B2482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'Sheet1'!$A$2:$A$16</c:f>
              <c:strCache>
                <c:ptCount val="15"/>
                <c:pt idx="0">
                  <c:v>Beefeater The Pavilion BS228LY</c:v>
                </c:pt>
                <c:pt idx="1">
                  <c:v>Golden Lion Worle BS226ET</c:v>
                </c:pt>
                <c:pt idx="2">
                  <c:v>Old Colonial BS232AW</c:v>
                </c:pt>
                <c:pt idx="3">
                  <c:v>Catherine's Inn (Weston-Super-Mare) BS240PZ</c:v>
                </c:pt>
                <c:pt idx="4">
                  <c:v>Brewers Fayre Weston-Super-Mare BS231TT</c:v>
                </c:pt>
                <c:pt idx="5">
                  <c:v>Captains Cabin BS232EF</c:v>
                </c:pt>
                <c:pt idx="6">
                  <c:v>Seaton Hotel BS231AU</c:v>
                </c:pt>
                <c:pt idx="7">
                  <c:v>Duke of Oxford BS231TF</c:v>
                </c:pt>
                <c:pt idx="8">
                  <c:v>Cabot Court Hotel BS232AH</c:v>
                </c:pt>
                <c:pt idx="9">
                  <c:v>Brunello Lounge BS231AS</c:v>
                </c:pt>
                <c:pt idx="10">
                  <c:v>Observatory BS227TA</c:v>
                </c:pt>
                <c:pt idx="11">
                  <c:v>Landing Light BS248EE</c:v>
                </c:pt>
                <c:pt idx="12">
                  <c:v>The Regent Weston Super Mare BS231SQ</c:v>
                </c:pt>
                <c:pt idx="13">
                  <c:v>Popworld &amp; Zinc Weston Super Mare BS231SY</c:v>
                </c:pt>
                <c:pt idx="14">
                  <c:v>The Old Manor Inn BS229LP</c:v>
                </c:pt>
              </c:strCache>
            </c:strRef>
          </c:cat>
          <c:val>
            <c:numRef>
              <c:f>'Sheet1'!$C$2:$C$16</c:f>
              <c:numCache>
                <c:formatCode>General</c:formatCode>
                <c:ptCount val="15"/>
                <c:pt idx="0">
                  <c:v>3.7699999999999997E-2</c:v>
                </c:pt>
                <c:pt idx="1">
                  <c:v>3.6299999999999999E-2</c:v>
                </c:pt>
                <c:pt idx="2">
                  <c:v>3.4599999999999999E-2</c:v>
                </c:pt>
                <c:pt idx="3">
                  <c:v>3.0700000000000002E-2</c:v>
                </c:pt>
                <c:pt idx="4">
                  <c:v>2.2700000000000001E-2</c:v>
                </c:pt>
                <c:pt idx="5">
                  <c:v>2.23E-2</c:v>
                </c:pt>
                <c:pt idx="6">
                  <c:v>3.8E-3</c:v>
                </c:pt>
                <c:pt idx="7">
                  <c:v>0.27800000000000002</c:v>
                </c:pt>
                <c:pt idx="8">
                  <c:v>0.114</c:v>
                </c:pt>
                <c:pt idx="9">
                  <c:v>9.5899999999999999E-2</c:v>
                </c:pt>
                <c:pt idx="10">
                  <c:v>8.4400000000000003E-2</c:v>
                </c:pt>
                <c:pt idx="11">
                  <c:v>7.85E-2</c:v>
                </c:pt>
                <c:pt idx="12">
                  <c:v>6.8500000000000005E-2</c:v>
                </c:pt>
                <c:pt idx="13">
                  <c:v>4.82E-2</c:v>
                </c:pt>
                <c:pt idx="14">
                  <c:v>4.3700000000000003E-2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62-4C96-BB92-DD3A5B248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Beefeater The Pavilion BS228LY</c:v>
                </c:pt>
                <c:pt idx="1">
                  <c:v>Golden Lion Worle BS226ET</c:v>
                </c:pt>
              </c:strCache>
            </c:strRef>
          </c:cat>
          <c:val>
            <c:numRef>
              <c:f>'Sheet1'!$D$2:$D$16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D38-4B49-8FA3-4F59E0497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Duke of Oxford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0.1406</c:v>
                </c:pt>
                <c:pt idx="1">
                  <c:v>7.9799999999999996E-2</c:v>
                </c:pt>
                <c:pt idx="2">
                  <c:v>0.15709999999999999</c:v>
                </c:pt>
                <c:pt idx="3">
                  <c:v>0.17050000000000001</c:v>
                </c:pt>
                <c:pt idx="4">
                  <c:v>9.98E-2</c:v>
                </c:pt>
                <c:pt idx="5">
                  <c:v>0.20280000000000001</c:v>
                </c:pt>
                <c:pt idx="6">
                  <c:v>8.3799999999999999E-2</c:v>
                </c:pt>
                <c:pt idx="7">
                  <c:v>6.54E-2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D5-4736-9576-BE8AA1441A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0.20180000000000001</c:v>
                </c:pt>
                <c:pt idx="1">
                  <c:v>7.0699999999999999E-2</c:v>
                </c:pt>
                <c:pt idx="2">
                  <c:v>0.1757</c:v>
                </c:pt>
                <c:pt idx="3">
                  <c:v>0.1699</c:v>
                </c:pt>
                <c:pt idx="4">
                  <c:v>3.3099999999999997E-2</c:v>
                </c:pt>
                <c:pt idx="5">
                  <c:v>0.21210000000000001</c:v>
                </c:pt>
                <c:pt idx="6">
                  <c:v>8.9399999999999993E-2</c:v>
                </c:pt>
                <c:pt idx="7">
                  <c:v>4.6800000000000001E-2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D5-4736-9576-BE8AA1441A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7.8399999999999997E-2</c:v>
                </c:pt>
                <c:pt idx="1">
                  <c:v>6.0600000000000001E-2</c:v>
                </c:pt>
                <c:pt idx="2">
                  <c:v>0.29389999999999999</c:v>
                </c:pt>
                <c:pt idx="3">
                  <c:v>0.1079</c:v>
                </c:pt>
                <c:pt idx="4">
                  <c:v>0.11700000000000001</c:v>
                </c:pt>
                <c:pt idx="5">
                  <c:v>0.1149</c:v>
                </c:pt>
                <c:pt idx="6">
                  <c:v>7.0400000000000004E-2</c:v>
                </c:pt>
                <c:pt idx="7">
                  <c:v>0.15640000000000001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D5-4736-9576-BE8AA1441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3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BS227TA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Observatory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17.50%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Paying The Mortgage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£10.39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Harwest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61.29%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Weston-Super-Mare(0.53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 West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Weston-super-Mare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BS231TF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T&amp;L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9558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Duke of Oxford BS231TF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BS232AH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Cabot Court Hotel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Brunello Lounge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BS231AS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57.09%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23.79%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35 to 44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30.76%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JD Wetherspoon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Lounge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Marstons Community Non Catering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7853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35215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Oxford BS231TF and 113 Chains in 3 Miles from 22/02/2023 - 14/02/2024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Duke of Oxford BS231TF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35215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Duke of Oxford BS231TF and 113 Chains in 3 Miles from 22/02/2023 - 14/02/2024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Duke of Oxford BS231TF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35215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Duke of Oxford BS231TF and 113 Chains in 3 Miles from 22/02/2023 - 14/02/2024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Oxford BS231TF and 113 Chains in 3 Miles from 22/02/2023 - 14/02/2024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Duke of Oxford BS231TF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18121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1902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Oxford BS231TF and 113 Chains in 3 Miles from 22/02/2023 - 14/02/2024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Duke of Oxford BS231TF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16780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Oxford BS231TF and 113 Chains in 3 Miles from 22/02/2023 - 14/02/2024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Duke of Oxford BS231TF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17728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1837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Oxford BS231TF and 113 Chains in 3 Miles from 22/02/2023 - 14/02/2024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Duke of Oxford BS231TF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35215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Duke of Oxford BS231TF and 113 Chains in 3 Miles from 22/02/2023 - 14/02/2024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Duke of Oxford BS231TF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17725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1837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Duke of Oxford BS231TF for 22/02/2023 - 14/02/2024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Duke of Oxford BS231TF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1837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Duke of Oxford BS231TF, who are the top 20 competitors from 113 Chains in 3 Miles for 22/02/2023 - 14/02/2024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Duke of Oxford BS231TF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Duke of Oxford BS231TF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113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3795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Duke of Oxford BS231TF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22/02/2023 - 14/02/2024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£21.35M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£33.53M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£58.92M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£104.71M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Oxford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829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14.06%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15.71%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17.05%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9.98%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20.28%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8.38%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4539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20.18%</a:t>
                      </a:r>
                    </a:p>
                  </a:txBody>
                  <a:tcPr horzOverflow="overflow">
                    <a:solidFill>
                      <a:srgbClr val="F8696B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7.07%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17.57%</a:t>
                      </a:r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16.99%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21.21%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8.94%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4.68%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111300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7.84%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6.06%</a:t>
                      </a:r>
                    </a:p>
                  </a:txBody>
                  <a:tcPr horzOverflow="overflow">
                    <a:solidFill>
                      <a:srgbClr val="5A8AC6">
                        <a:alpha val="35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29.39%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10.79%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11.70%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11.49%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15.64%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Oxford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-6.12%</a:t>
                      </a:r>
                    </a:p>
                  </a:txBody>
                  <a:tcPr horzOverflow="overflow">
                    <a:solidFill>
                      <a:srgbClr val="C04242">
                        <a:alpha val="4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0.91%</a:t>
                      </a:r>
                    </a:p>
                  </a:txBody>
                  <a:tcPr horzOverflow="overflow">
                    <a:solidFill>
                      <a:srgbClr val="C04242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-1.86%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0.06%</a:t>
                      </a:r>
                    </a:p>
                  </a:txBody>
                  <a:tcPr horzOverflow="overflow">
                    <a:solidFill>
                      <a:srgbClr val="C04242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6.67%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-0.93%</a:t>
                      </a:r>
                    </a:p>
                  </a:txBody>
                  <a:tcPr horzOverflow="overflow">
                    <a:solidFill>
                      <a:srgbClr val="C04242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-0.56%</a:t>
                      </a:r>
                    </a:p>
                  </a:txBody>
                  <a:tcPr horzOverflow="overflow">
                    <a:solidFill>
                      <a:srgbClr val="C04242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1.86%</a:t>
                      </a:r>
                    </a:p>
                  </a:txBody>
                  <a:tcPr horzOverflow="overflow">
                    <a:solidFill>
                      <a:srgbClr val="C04242">
                        <a:alpha val="5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Oxford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6.22%</a:t>
                      </a:r>
                    </a:p>
                  </a:txBody>
                  <a:tcPr horzOverflow="overflow">
                    <a:solidFill>
                      <a:srgbClr val="4FC042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1.92%</a:t>
                      </a:r>
                    </a:p>
                  </a:txBody>
                  <a:tcPr horzOverflow="overflow">
                    <a:solidFill>
                      <a:srgbClr val="4FC042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-13.68%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6.26%</a:t>
                      </a:r>
                    </a:p>
                  </a:txBody>
                  <a:tcPr horzOverflow="overflow">
                    <a:solidFill>
                      <a:srgbClr val="4FC042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-1.72%</a:t>
                      </a:r>
                    </a:p>
                  </a:txBody>
                  <a:tcPr horzOverflow="overflow">
                    <a:solidFill>
                      <a:srgbClr val="4FC042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8.79%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1.34%</a:t>
                      </a:r>
                    </a:p>
                  </a:txBody>
                  <a:tcPr horzOverflow="overflow">
                    <a:solidFill>
                      <a:srgbClr val="4FC042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-9.10%</a:t>
                      </a:r>
                    </a:p>
                  </a:txBody>
                  <a:tcPr horzOverflow="overflow">
                    <a:solidFill>
                      <a:srgbClr val="C0424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12.34%</a:t>
                      </a:r>
                    </a:p>
                  </a:txBody>
                  <a:tcPr horzOverflow="overflow">
                    <a:solidFill>
                      <a:srgbClr val="4FC042">
                        <a:alpha val="1176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1.01%</a:t>
                      </a:r>
                    </a:p>
                  </a:txBody>
                  <a:tcPr horzOverflow="overflow">
                    <a:solidFill>
                      <a:srgbClr val="4FC042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-11.82%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6.20%</a:t>
                      </a:r>
                    </a:p>
                  </a:txBody>
                  <a:tcPr horzOverflow="overflow">
                    <a:solidFill>
                      <a:srgbClr val="4FC0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-8.39%</a:t>
                      </a:r>
                    </a:p>
                  </a:txBody>
                  <a:tcPr horzOverflow="overflow">
                    <a:solidFill>
                      <a:srgbClr val="C042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9.72%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1.90%</a:t>
                      </a:r>
                    </a:p>
                  </a:txBody>
                  <a:tcPr horzOverflow="overflow">
                    <a:solidFill>
                      <a:srgbClr val="4FC042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-10.96%</a:t>
                      </a:r>
                    </a:p>
                  </a:txBody>
                  <a:tcPr horzOverflow="overflow">
                    <a:solidFill>
                      <a:srgbClr val="C04242">
                        <a:alpha val="9607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9558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Duke of Oxford BS231TF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Duke of Oxford BS231TF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829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14.06%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15.71%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17.05%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9.98%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20.28%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8.38%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Cabot Court Hotel BS232AH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1566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17.42%</a:t>
                      </a:r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8.03%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16.42%</a:t>
                      </a:r>
                    </a:p>
                  </a:txBody>
                  <a:tcPr horzOverflow="overflow">
                    <a:solidFill>
                      <a:srgbClr val="F8696B">
                        <a:alpha val="6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4.04%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22.30%</a:t>
                      </a:r>
                    </a:p>
                  </a:txBody>
                  <a:tcPr horzOverflow="overflow">
                    <a:solidFill>
                      <a:srgbClr val="F8696B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7.27%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Brunello Lounge BS231AS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1036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17.39%</a:t>
                      </a:r>
                    </a:p>
                  </a:txBody>
                  <a:tcPr horzOverflow="overflow">
                    <a:solidFill>
                      <a:srgbClr val="F8696B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4.49%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21.01%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7.77%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24.98%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10.72%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9.53%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Observatory BS227TA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3.97%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4.14%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4.05%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40.79%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1.64%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11.76%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33.14%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Landing Light BS248EE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22.13%</a:t>
                      </a:r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4.39%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28.43%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5.86%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21.43%</a:t>
                      </a:r>
                    </a:p>
                  </a:txBody>
                  <a:tcPr horzOverflow="overflow">
                    <a:solidFill>
                      <a:srgbClr val="F8696B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5.63%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9.02%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Regent Weston Super Mare BS231SQ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661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16.32%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8.86%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8.57%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15.37%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3.11%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36.12%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9.18%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Popworld &amp; Zinc Weston Super Mare BS231SY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7.41%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1.24%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3.10%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10.05%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4.32%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66.05%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7.01%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Old Manor Inn BS229LP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23.45%</a:t>
                      </a:r>
                    </a:p>
                  </a:txBody>
                  <a:tcPr horzOverflow="overflow">
                    <a:solidFill>
                      <a:srgbClr val="F8696B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13.61%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12.62%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29.49%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15.19%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3.76%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1.09%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Beefeater The Pavilion BS228LY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592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29.64%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7.93%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24.53%</a:t>
                      </a:r>
                    </a:p>
                  </a:txBody>
                  <a:tcPr horzOverflow="overflow">
                    <a:solidFill>
                      <a:srgbClr val="F8696B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7.47%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16.26%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5.88%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6.34%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Golden Lion Worle BS226ET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5.64%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7.09%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2.47%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62.46%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2.17%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16.77%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2.44%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Old Colonial BS232AW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17.27%</a:t>
                      </a:r>
                    </a:p>
                  </a:txBody>
                  <a:tcPr horzOverflow="overflow">
                    <a:solidFill>
                      <a:srgbClr val="F8696B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14.83%</a:t>
                      </a:r>
                    </a:p>
                  </a:txBody>
                  <a:tcPr horzOverflow="overflow">
                    <a:solidFill>
                      <a:srgbClr val="F8696B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14.08%</a:t>
                      </a:r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22.78%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4.33%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17.13%</a:t>
                      </a:r>
                    </a:p>
                  </a:txBody>
                  <a:tcPr horzOverflow="overflow">
                    <a:solidFill>
                      <a:srgbClr val="F8696B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6.40%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Catherine's Inn (Weston-Super-Mare) BS240PZ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36.72%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8.19%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19.34%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10.57%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13.91%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4.46%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3.69%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Brewers Fayre Weston-Super-Mare BS231TT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39.73%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8.18%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16.08%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4.36%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19.75%</a:t>
                      </a:r>
                    </a:p>
                  </a:txBody>
                  <a:tcPr horzOverflow="overflow">
                    <a:solidFill>
                      <a:srgbClr val="5A8AC6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5.82%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4.76%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Captains Cabin BS232EF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18.28%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4.44%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34.20%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13.37%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13.09%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8.18%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5.82%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Seaton Hotel BS231AU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28.50%</a:t>
                      </a:r>
                    </a:p>
                  </a:txBody>
                  <a:tcPr horzOverflow="overflow">
                    <a:solidFill>
                      <a:srgbClr val="F8696B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4.10%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33.63%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10.22%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2.61%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12.71%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6.81%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1791</Words>
  <Characters>0</Characters>
  <Application>Microsoft Office PowerPoint</Application>
  <PresentationFormat>Widescreen</PresentationFormat>
  <Lines>0</Lines>
  <Paragraphs>681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Sarah Bithell</cp:lastModifiedBy>
  <cp:revision>134</cp:revision>
  <dcterms:created xsi:type="dcterms:W3CDTF">2023-02-27T15:44:52Z</dcterms:created>
  <dcterms:modified xsi:type="dcterms:W3CDTF">2026-09-07T16:54:33Z</dcterms:modified>
</cp:coreProperties>
</file>