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0" r:id="rId2"/>
    <p:sldId id="285" r:id="rId3"/>
    <p:sldId id="286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</p:sldIdLst>
  <p:sldSz cx="12192000" cy="6858000"/>
  <p:notesSz cx="6858000" cy="9144000"/>
  <p:defaultTextStyle>
    <a:defPPr defTabSz="914400">
      <a:defRPr lang="en-US" dirty="0"/>
    </a:defPPr>
    <a:lvl1pPr marL="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2561"/>
    <a:srgbClr val="D0CECE"/>
    <a:srgbClr val="FA8D38"/>
    <a:srgbClr val="666666"/>
    <a:srgbClr val="2EADE4"/>
    <a:srgbClr val="3A454F"/>
    <a:srgbClr val="FDBC05"/>
    <a:srgbClr val="4FC042"/>
    <a:srgbClr val="264FBF"/>
    <a:srgbClr val="E7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906A44-D62B-413A-B150-31EA32DED264}" v="251" dt="2023-04-25T12:27:14.0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80"/>
    <p:restoredTop sz="94660"/>
  </p:normalViewPr>
  <p:slideViewPr>
    <p:cSldViewPr snapToGrid="0">
      <p:cViewPr varScale="1">
        <p:scale>
          <a:sx n="111" d="100"/>
          <a:sy n="111" d="100"/>
        </p:scale>
        <p:origin x="678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7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9.xlsx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0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E031-48C1-BCCC-40E21F3CC1CE}"/>
              </c:ext>
            </c:extLst>
          </c:dPt>
          <c:cat>
            <c:strRef>
              <c:f>'Sheet1'!$A$2:$A$8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8.2199999999999995E-2</c:v>
                </c:pt>
                <c:pt idx="1">
                  <c:v>9.8299999999999998E-2</c:v>
                </c:pt>
                <c:pt idx="2">
                  <c:v>0.11509999999999999</c:v>
                </c:pt>
                <c:pt idx="3">
                  <c:v>0.11559999999999999</c:v>
                </c:pt>
                <c:pt idx="4">
                  <c:v>0.215</c:v>
                </c:pt>
                <c:pt idx="5">
                  <c:v>0.25480000000000003</c:v>
                </c:pt>
                <c:pt idx="6">
                  <c:v>0.1186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031-48C1-BCCC-40E21F3CC1C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Flying Monk SN153HD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6.1800000000000001E-2</c:v>
                </c:pt>
                <c:pt idx="1">
                  <c:v>8.2500000000000004E-2</c:v>
                </c:pt>
                <c:pt idx="2">
                  <c:v>0.1013</c:v>
                </c:pt>
                <c:pt idx="3">
                  <c:v>0.106</c:v>
                </c:pt>
                <c:pt idx="4">
                  <c:v>0.23860000000000001</c:v>
                </c:pt>
                <c:pt idx="5">
                  <c:v>0.30659999999999998</c:v>
                </c:pt>
                <c:pt idx="6">
                  <c:v>0.1028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031-48C1-BCCC-40E21F3CC1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Mon</c:v>
                </c:pt>
                <c:pt idx="1">
                  <c:v>Tue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-2.0400000000000001E-2</c:v>
                </c:pt>
                <c:pt idx="1">
                  <c:v>-1.5800000000000002E-2</c:v>
                </c:pt>
                <c:pt idx="2">
                  <c:v>-1.38E-2</c:v>
                </c:pt>
                <c:pt idx="3">
                  <c:v>-9.5999999999999992E-3</c:v>
                </c:pt>
                <c:pt idx="4">
                  <c:v>2.3599999999999999E-2</c:v>
                </c:pt>
                <c:pt idx="5">
                  <c:v>5.1799999999999999E-2</c:v>
                </c:pt>
                <c:pt idx="6">
                  <c:v>-1.5800000000000002E-2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C5B4-4539-BE1F-7893E85F41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99B8-492D-8E29-53FA2C3D0530}"/>
              </c:ext>
            </c:extLst>
          </c:dPt>
          <c:cat>
            <c:strRef>
              <c:f>'Sheet1'!$A$2:$A$6</c:f>
              <c:strCache>
                <c:ptCount val="5"/>
                <c:pt idx="0">
                  <c:v>Once Per Year</c:v>
                </c:pt>
                <c:pt idx="1">
                  <c:v>2-3 Times Per Year</c:v>
                </c:pt>
                <c:pt idx="2">
                  <c:v>4-5 Times Per Year</c:v>
                </c:pt>
                <c:pt idx="3">
                  <c:v>6-9 Times Per Year</c:v>
                </c:pt>
                <c:pt idx="4">
                  <c:v>10+ Times Per Year</c:v>
                </c:pt>
              </c:strCache>
            </c:strRef>
          </c:cat>
          <c:val>
            <c:numRef>
              <c:f>'Sheet1'!$B$2:$B$6</c:f>
              <c:numCache>
                <c:formatCode>General</c:formatCode>
                <c:ptCount val="5"/>
                <c:pt idx="0">
                  <c:v>0.59289999999999998</c:v>
                </c:pt>
                <c:pt idx="1">
                  <c:v>0.2419</c:v>
                </c:pt>
                <c:pt idx="2">
                  <c:v>6.8900000000000003E-2</c:v>
                </c:pt>
                <c:pt idx="3">
                  <c:v>4.6899999999999997E-2</c:v>
                </c:pt>
                <c:pt idx="4">
                  <c:v>4.9099999999999998E-2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9B8-492D-8E29-53FA2C3D053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Flying Monk SN153HD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'Sheet1'!$A$2:$A$6</c:f>
              <c:strCache>
                <c:ptCount val="5"/>
                <c:pt idx="0">
                  <c:v>Once Per Year</c:v>
                </c:pt>
                <c:pt idx="1">
                  <c:v>2-3 Times Per Year</c:v>
                </c:pt>
                <c:pt idx="2">
                  <c:v>4-5 Times Per Year</c:v>
                </c:pt>
                <c:pt idx="3">
                  <c:v>6-9 Times Per Year</c:v>
                </c:pt>
                <c:pt idx="4">
                  <c:v>10+ Times Per Year</c:v>
                </c:pt>
              </c:strCache>
            </c:strRef>
          </c:cat>
          <c:val>
            <c:numRef>
              <c:f>'Sheet1'!$C$2:$C$6</c:f>
              <c:numCache>
                <c:formatCode>General</c:formatCode>
                <c:ptCount val="5"/>
                <c:pt idx="0">
                  <c:v>0.56689999999999996</c:v>
                </c:pt>
                <c:pt idx="1">
                  <c:v>0.25430000000000003</c:v>
                </c:pt>
                <c:pt idx="2">
                  <c:v>7.8100000000000003E-2</c:v>
                </c:pt>
                <c:pt idx="3">
                  <c:v>3.8399999999999997E-2</c:v>
                </c:pt>
                <c:pt idx="4">
                  <c:v>6.2E-2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9B8-492D-8E29-53FA2C3D05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Once Per Year</c:v>
                </c:pt>
                <c:pt idx="1">
                  <c:v>2-3 Times Per Year</c:v>
                </c:pt>
              </c:strCache>
            </c:strRef>
          </c:cat>
          <c:val>
            <c:numRef>
              <c:f>'Sheet1'!$D$2:$D$6</c:f>
              <c:numCache>
                <c:formatCode>General</c:formatCode>
                <c:ptCount val="5"/>
                <c:pt idx="0">
                  <c:v>-2.5999999999999999E-2</c:v>
                </c:pt>
                <c:pt idx="1">
                  <c:v>1.24E-2</c:v>
                </c:pt>
                <c:pt idx="2">
                  <c:v>9.1999999999999998E-3</c:v>
                </c:pt>
                <c:pt idx="3">
                  <c:v>-8.5000000000000006E-3</c:v>
                </c:pt>
                <c:pt idx="4">
                  <c:v>1.29E-2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979E-4054-A0B9-EEF3DE8FE3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96BA-4FA7-A218-652D9219BFAE}"/>
              </c:ext>
            </c:extLst>
          </c:dPt>
          <c:cat>
            <c:strRef>
              <c:f>'Sheet1'!$A$2:$A$18</c:f>
              <c:strCache>
                <c:ptCount val="17"/>
                <c:pt idx="0">
                  <c:v>Fortune Inn SN140DA</c:v>
                </c:pt>
                <c:pt idx="1">
                  <c:v>Coq Restaurant SN153BS</c:v>
                </c:pt>
                <c:pt idx="2">
                  <c:v>The Raj SN151EG</c:v>
                </c:pt>
                <c:pt idx="3">
                  <c:v>Chippenham &amp; District Constitutional Club SN151HB</c:v>
                </c:pt>
                <c:pt idx="4">
                  <c:v>Taj Mahal SN153DD</c:v>
                </c:pt>
                <c:pt idx="5">
                  <c:v>Rowden Arms (Chippenham) SN152AW</c:v>
                </c:pt>
                <c:pt idx="6">
                  <c:v>Old Lane SN153SY</c:v>
                </c:pt>
                <c:pt idx="7">
                  <c:v>Old Road Tavern Chippenham SN151JA</c:v>
                </c:pt>
                <c:pt idx="8">
                  <c:v>Rivo Lounge SN151EX</c:v>
                </c:pt>
                <c:pt idx="9">
                  <c:v>Pack Horse (Chippenham) SN153BA</c:v>
                </c:pt>
                <c:pt idx="10">
                  <c:v>Three Crowns Inn SN153DB</c:v>
                </c:pt>
                <c:pt idx="11">
                  <c:v>Brunel Chippenham SN151ES</c:v>
                </c:pt>
                <c:pt idx="12">
                  <c:v>Greggs SN151JG</c:v>
                </c:pt>
                <c:pt idx="13">
                  <c:v>The Bridge House SN153WL</c:v>
                </c:pt>
                <c:pt idx="14">
                  <c:v>Wine Monkey SN153WL</c:v>
                </c:pt>
                <c:pt idx="15">
                  <c:v>Black Horse Chippenham SN151ES</c:v>
                </c:pt>
                <c:pt idx="16">
                  <c:v>Gladstone Arms SN153BW</c:v>
                </c:pt>
              </c:strCache>
            </c:strRef>
          </c:cat>
          <c:val>
            <c:numRef>
              <c:f>'Sheet1'!$B$2:$B$18</c:f>
              <c:numCache>
                <c:formatCode>General</c:formatCode>
                <c:ptCount val="17"/>
                <c:pt idx="0">
                  <c:v>38.066800000000001</c:v>
                </c:pt>
                <c:pt idx="1">
                  <c:v>36.393799999999999</c:v>
                </c:pt>
                <c:pt idx="2">
                  <c:v>40.560699999999997</c:v>
                </c:pt>
                <c:pt idx="3">
                  <c:v>9.5639000000000003</c:v>
                </c:pt>
                <c:pt idx="4">
                  <c:v>37.2804</c:v>
                </c:pt>
                <c:pt idx="5">
                  <c:v>15.1334</c:v>
                </c:pt>
                <c:pt idx="6">
                  <c:v>12.593400000000001</c:v>
                </c:pt>
                <c:pt idx="7">
                  <c:v>9.2274999999999991</c:v>
                </c:pt>
                <c:pt idx="8">
                  <c:v>14.621499999999999</c:v>
                </c:pt>
                <c:pt idx="9">
                  <c:v>9.9666999999999994</c:v>
                </c:pt>
                <c:pt idx="10">
                  <c:v>9.0991</c:v>
                </c:pt>
                <c:pt idx="11">
                  <c:v>9.5686</c:v>
                </c:pt>
                <c:pt idx="12">
                  <c:v>5.2342000000000004</c:v>
                </c:pt>
                <c:pt idx="13">
                  <c:v>7.0065</c:v>
                </c:pt>
                <c:pt idx="14">
                  <c:v>22.415099999999999</c:v>
                </c:pt>
                <c:pt idx="15">
                  <c:v>10.5395</c:v>
                </c:pt>
                <c:pt idx="16">
                  <c:v>27.878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BA-4FA7-A218-652D9219BFA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16/04/2025 - 08/04/2026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\£0.00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'Sheet1'!$A$2:$A$18</c:f>
              <c:strCache>
                <c:ptCount val="17"/>
                <c:pt idx="0">
                  <c:v>Fortune Inn SN140DA</c:v>
                </c:pt>
                <c:pt idx="1">
                  <c:v>Coq Restaurant SN153BS</c:v>
                </c:pt>
                <c:pt idx="2">
                  <c:v>The Raj SN151EG</c:v>
                </c:pt>
                <c:pt idx="3">
                  <c:v>Chippenham &amp; District Constitutional Club SN151HB</c:v>
                </c:pt>
                <c:pt idx="4">
                  <c:v>Taj Mahal SN153DD</c:v>
                </c:pt>
                <c:pt idx="5">
                  <c:v>Rowden Arms (Chippenham) SN152AW</c:v>
                </c:pt>
                <c:pt idx="6">
                  <c:v>Old Lane SN153SY</c:v>
                </c:pt>
                <c:pt idx="7">
                  <c:v>Old Road Tavern Chippenham SN151JA</c:v>
                </c:pt>
                <c:pt idx="8">
                  <c:v>Rivo Lounge SN151EX</c:v>
                </c:pt>
                <c:pt idx="9">
                  <c:v>Pack Horse (Chippenham) SN153BA</c:v>
                </c:pt>
                <c:pt idx="10">
                  <c:v>Three Crowns Inn SN153DB</c:v>
                </c:pt>
                <c:pt idx="11">
                  <c:v>Brunel Chippenham SN151ES</c:v>
                </c:pt>
                <c:pt idx="12">
                  <c:v>Greggs SN151JG</c:v>
                </c:pt>
                <c:pt idx="13">
                  <c:v>The Bridge House SN153WL</c:v>
                </c:pt>
                <c:pt idx="14">
                  <c:v>Wine Monkey SN153WL</c:v>
                </c:pt>
                <c:pt idx="15">
                  <c:v>Black Horse Chippenham SN151ES</c:v>
                </c:pt>
                <c:pt idx="16">
                  <c:v>Gladstone Arms SN153BW</c:v>
                </c:pt>
              </c:strCache>
            </c:strRef>
          </c:cat>
          <c:val>
            <c:numRef>
              <c:f>'Sheet1'!$C$2:$C$18</c:f>
              <c:numCache>
                <c:formatCode>General</c:formatCode>
                <c:ptCount val="17"/>
                <c:pt idx="0">
                  <c:v>42.212400000000002</c:v>
                </c:pt>
                <c:pt idx="1">
                  <c:v>40.105499999999999</c:v>
                </c:pt>
                <c:pt idx="2">
                  <c:v>43.487900000000003</c:v>
                </c:pt>
                <c:pt idx="3">
                  <c:v>12.481199999999999</c:v>
                </c:pt>
                <c:pt idx="4">
                  <c:v>39.761600000000001</c:v>
                </c:pt>
                <c:pt idx="5">
                  <c:v>17.183199999999999</c:v>
                </c:pt>
                <c:pt idx="6">
                  <c:v>14.317299999999999</c:v>
                </c:pt>
                <c:pt idx="7">
                  <c:v>10.365600000000001</c:v>
                </c:pt>
                <c:pt idx="8">
                  <c:v>15.6625</c:v>
                </c:pt>
                <c:pt idx="9">
                  <c:v>10.715199999999999</c:v>
                </c:pt>
                <c:pt idx="10">
                  <c:v>9.8048000000000002</c:v>
                </c:pt>
                <c:pt idx="11">
                  <c:v>10.231400000000001</c:v>
                </c:pt>
                <c:pt idx="12">
                  <c:v>5.5616000000000003</c:v>
                </c:pt>
                <c:pt idx="13">
                  <c:v>6.8480999999999996</c:v>
                </c:pt>
                <c:pt idx="14">
                  <c:v>21.616700000000002</c:v>
                </c:pt>
                <c:pt idx="15">
                  <c:v>9.3841000000000001</c:v>
                </c:pt>
                <c:pt idx="16">
                  <c:v>25.686399999999999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BA-4FA7-A218-652D9219BF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\£0.00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\£0.00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Fortune Inn SN140DA</c:v>
                </c:pt>
                <c:pt idx="1">
                  <c:v>Coq Restaurant SN153BS</c:v>
                </c:pt>
              </c:strCache>
            </c:strRef>
          </c:cat>
          <c:val>
            <c:numRef>
              <c:f>'Sheet1'!$D$2:$D$18</c:f>
              <c:numCache>
                <c:formatCode>General</c:formatCode>
                <c:ptCount val="17"/>
                <c:pt idx="0">
                  <c:v>4.1456</c:v>
                </c:pt>
                <c:pt idx="1">
                  <c:v>3.7117</c:v>
                </c:pt>
                <c:pt idx="2">
                  <c:v>2.9272</c:v>
                </c:pt>
                <c:pt idx="3">
                  <c:v>2.9173</c:v>
                </c:pt>
                <c:pt idx="4">
                  <c:v>2.4811999999999999</c:v>
                </c:pt>
                <c:pt idx="5">
                  <c:v>2.0497999999999998</c:v>
                </c:pt>
                <c:pt idx="6">
                  <c:v>1.7239</c:v>
                </c:pt>
                <c:pt idx="7">
                  <c:v>1.1380999999999999</c:v>
                </c:pt>
                <c:pt idx="8">
                  <c:v>1.0409999999999999</c:v>
                </c:pt>
                <c:pt idx="9">
                  <c:v>0.74850000000000005</c:v>
                </c:pt>
                <c:pt idx="10">
                  <c:v>0.70569999999999999</c:v>
                </c:pt>
                <c:pt idx="11">
                  <c:v>0.66279999999999994</c:v>
                </c:pt>
                <c:pt idx="12">
                  <c:v>0.32740000000000002</c:v>
                </c:pt>
                <c:pt idx="13">
                  <c:v>-0.15840000000000001</c:v>
                </c:pt>
                <c:pt idx="14">
                  <c:v>-0.7984</c:v>
                </c:pt>
                <c:pt idx="15">
                  <c:v>-1.1554</c:v>
                </c:pt>
                <c:pt idx="16">
                  <c:v>-2.1916000000000002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486D-4F8D-BC36-1FFB7677CF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\£0.00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0AAF-4DE7-9497-14959171524E}"/>
              </c:ext>
            </c:extLst>
          </c:dPt>
          <c:cat>
            <c:strRef>
              <c:f>'Sheet1'!$A$2:$A$21</c:f>
              <c:strCache>
                <c:ptCount val="20"/>
                <c:pt idx="0">
                  <c:v>La Vecchia Orsa SN153HJ</c:v>
                </c:pt>
                <c:pt idx="1">
                  <c:v>Flying Monk SN153HD</c:v>
                </c:pt>
                <c:pt idx="2">
                  <c:v>Waverley SN153HG</c:v>
                </c:pt>
                <c:pt idx="3">
                  <c:v>Wine Monkey SN153WL</c:v>
                </c:pt>
                <c:pt idx="4">
                  <c:v>Fortune Inn SN140DA</c:v>
                </c:pt>
                <c:pt idx="5">
                  <c:v>Three Crowns Inn SN153DB</c:v>
                </c:pt>
                <c:pt idx="6">
                  <c:v>Chippenham &amp; District Constitutional Club SN151HB</c:v>
                </c:pt>
                <c:pt idx="7">
                  <c:v>Coq Restaurant SN153BS</c:v>
                </c:pt>
                <c:pt idx="8">
                  <c:v>Pack Horse (Chippenham) SN153BA</c:v>
                </c:pt>
                <c:pt idx="9">
                  <c:v>Greggs SN151JG</c:v>
                </c:pt>
                <c:pt idx="10">
                  <c:v>The Raj SN151EG</c:v>
                </c:pt>
                <c:pt idx="11">
                  <c:v>Old Road Tavern Chippenham SN151JA</c:v>
                </c:pt>
                <c:pt idx="12">
                  <c:v>Taj Mahal SN153DD</c:v>
                </c:pt>
                <c:pt idx="13">
                  <c:v>Brunel Chippenham SN151ES</c:v>
                </c:pt>
                <c:pt idx="14">
                  <c:v>Rivo Lounge SN151EX</c:v>
                </c:pt>
                <c:pt idx="15">
                  <c:v>Gladstone Arms SN153BW</c:v>
                </c:pt>
                <c:pt idx="16">
                  <c:v>The Bridge House SN153WL</c:v>
                </c:pt>
                <c:pt idx="17">
                  <c:v>Rowden Arms (Chippenham) SN152AW</c:v>
                </c:pt>
                <c:pt idx="18">
                  <c:v>Black Horse Chippenham SN151ES</c:v>
                </c:pt>
                <c:pt idx="19">
                  <c:v>Old Lane SN153SY</c:v>
                </c:pt>
              </c:strCache>
            </c:strRef>
          </c:cat>
          <c:val>
            <c:numRef>
              <c:f>'Sheet1'!$B$2:$B$21</c:f>
              <c:numCache>
                <c:formatCode>General</c:formatCode>
                <c:ptCount val="2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2.53E-2</c:v>
                </c:pt>
                <c:pt idx="4">
                  <c:v>8.6099999999999996E-2</c:v>
                </c:pt>
                <c:pt idx="5">
                  <c:v>3.2000000000000002E-3</c:v>
                </c:pt>
                <c:pt idx="6">
                  <c:v>3.0099999999999998E-2</c:v>
                </c:pt>
                <c:pt idx="7">
                  <c:v>3.85E-2</c:v>
                </c:pt>
                <c:pt idx="8">
                  <c:v>2.7799999999999998E-2</c:v>
                </c:pt>
                <c:pt idx="9">
                  <c:v>7.4399999999999994E-2</c:v>
                </c:pt>
                <c:pt idx="10">
                  <c:v>4.0099999999999997E-2</c:v>
                </c:pt>
                <c:pt idx="11">
                  <c:v>7.6700000000000004E-2</c:v>
                </c:pt>
                <c:pt idx="12">
                  <c:v>2.87E-2</c:v>
                </c:pt>
                <c:pt idx="13">
                  <c:v>4.9599999999999998E-2</c:v>
                </c:pt>
                <c:pt idx="14">
                  <c:v>0.1008</c:v>
                </c:pt>
                <c:pt idx="15">
                  <c:v>5.0599999999999999E-2</c:v>
                </c:pt>
                <c:pt idx="16">
                  <c:v>0.1017</c:v>
                </c:pt>
                <c:pt idx="17">
                  <c:v>9.2600000000000002E-2</c:v>
                </c:pt>
                <c:pt idx="18">
                  <c:v>6.4600000000000005E-2</c:v>
                </c:pt>
                <c:pt idx="19">
                  <c:v>0.10829999999999999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AAF-4DE7-9497-1495917152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16/04/2025 - 08/04/2026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'Sheet1'!$A$2:$A$21</c:f>
              <c:strCache>
                <c:ptCount val="20"/>
                <c:pt idx="0">
                  <c:v>La Vecchia Orsa SN153HJ</c:v>
                </c:pt>
                <c:pt idx="1">
                  <c:v>Flying Monk SN153HD</c:v>
                </c:pt>
                <c:pt idx="2">
                  <c:v>Waverley SN153HG</c:v>
                </c:pt>
                <c:pt idx="3">
                  <c:v>Wine Monkey SN153WL</c:v>
                </c:pt>
                <c:pt idx="4">
                  <c:v>Fortune Inn SN140DA</c:v>
                </c:pt>
                <c:pt idx="5">
                  <c:v>Three Crowns Inn SN153DB</c:v>
                </c:pt>
                <c:pt idx="6">
                  <c:v>Chippenham &amp; District Constitutional Club SN151HB</c:v>
                </c:pt>
                <c:pt idx="7">
                  <c:v>Coq Restaurant SN153BS</c:v>
                </c:pt>
                <c:pt idx="8">
                  <c:v>Pack Horse (Chippenham) SN153BA</c:v>
                </c:pt>
                <c:pt idx="9">
                  <c:v>Greggs SN151JG</c:v>
                </c:pt>
                <c:pt idx="10">
                  <c:v>The Raj SN151EG</c:v>
                </c:pt>
                <c:pt idx="11">
                  <c:v>Old Road Tavern Chippenham SN151JA</c:v>
                </c:pt>
                <c:pt idx="12">
                  <c:v>Taj Mahal SN153DD</c:v>
                </c:pt>
                <c:pt idx="13">
                  <c:v>Brunel Chippenham SN151ES</c:v>
                </c:pt>
                <c:pt idx="14">
                  <c:v>Rivo Lounge SN151EX</c:v>
                </c:pt>
                <c:pt idx="15">
                  <c:v>Gladstone Arms SN153BW</c:v>
                </c:pt>
                <c:pt idx="16">
                  <c:v>The Bridge House SN153WL</c:v>
                </c:pt>
                <c:pt idx="17">
                  <c:v>Rowden Arms (Chippenham) SN152AW</c:v>
                </c:pt>
                <c:pt idx="18">
                  <c:v>Black Horse Chippenham SN151ES</c:v>
                </c:pt>
                <c:pt idx="19">
                  <c:v>Old Lane SN153SY</c:v>
                </c:pt>
              </c:strCache>
            </c:strRef>
          </c:cat>
          <c:val>
            <c:numRef>
              <c:f>'Sheet1'!$C$2:$C$21</c:f>
              <c:numCache>
                <c:formatCode>General</c:formatCode>
                <c:ptCount val="20"/>
                <c:pt idx="0">
                  <c:v>0.10440000000000001</c:v>
                </c:pt>
                <c:pt idx="1">
                  <c:v>2.7400000000000001E-2</c:v>
                </c:pt>
                <c:pt idx="2">
                  <c:v>2.06E-2</c:v>
                </c:pt>
                <c:pt idx="3">
                  <c:v>3.7999999999999999E-2</c:v>
                </c:pt>
                <c:pt idx="4">
                  <c:v>9.6000000000000002E-2</c:v>
                </c:pt>
                <c:pt idx="5">
                  <c:v>1.26E-2</c:v>
                </c:pt>
                <c:pt idx="6">
                  <c:v>3.3700000000000001E-2</c:v>
                </c:pt>
                <c:pt idx="7">
                  <c:v>3.3300000000000003E-2</c:v>
                </c:pt>
                <c:pt idx="8">
                  <c:v>2.23E-2</c:v>
                </c:pt>
                <c:pt idx="9">
                  <c:v>6.7000000000000004E-2</c:v>
                </c:pt>
                <c:pt idx="10">
                  <c:v>3.2099999999999997E-2</c:v>
                </c:pt>
                <c:pt idx="11">
                  <c:v>6.8699999999999997E-2</c:v>
                </c:pt>
                <c:pt idx="12">
                  <c:v>0.02</c:v>
                </c:pt>
                <c:pt idx="13">
                  <c:v>3.5400000000000001E-2</c:v>
                </c:pt>
                <c:pt idx="14">
                  <c:v>8.6300000000000002E-2</c:v>
                </c:pt>
                <c:pt idx="15">
                  <c:v>3.2500000000000001E-2</c:v>
                </c:pt>
                <c:pt idx="16">
                  <c:v>8.0299999999999996E-2</c:v>
                </c:pt>
                <c:pt idx="17">
                  <c:v>6.9099999999999995E-2</c:v>
                </c:pt>
                <c:pt idx="18">
                  <c:v>3.8300000000000001E-2</c:v>
                </c:pt>
                <c:pt idx="19">
                  <c:v>8.09E-2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AAF-4DE7-9497-1495917152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La Vecchia Orsa SN153HJ</c:v>
                </c:pt>
                <c:pt idx="1">
                  <c:v>Flying Monk SN153HD</c:v>
                </c:pt>
              </c:strCache>
            </c:strRef>
          </c:cat>
          <c:val>
            <c:numRef>
              <c:f>'Sheet1'!$D$2:$D$21</c:f>
              <c:numCache>
                <c:formatCode>General</c:formatCode>
                <c:ptCount val="20"/>
                <c:pt idx="0">
                  <c:v>0.10440000000000001</c:v>
                </c:pt>
                <c:pt idx="1">
                  <c:v>2.7400000000000001E-2</c:v>
                </c:pt>
                <c:pt idx="2">
                  <c:v>2.06E-2</c:v>
                </c:pt>
                <c:pt idx="3">
                  <c:v>1.2699999999999999E-2</c:v>
                </c:pt>
                <c:pt idx="4">
                  <c:v>9.9000000000000008E-3</c:v>
                </c:pt>
                <c:pt idx="5">
                  <c:v>9.4000000000000004E-3</c:v>
                </c:pt>
                <c:pt idx="6">
                  <c:v>3.5999999999999999E-3</c:v>
                </c:pt>
                <c:pt idx="7">
                  <c:v>-5.1999999999999998E-3</c:v>
                </c:pt>
                <c:pt idx="8">
                  <c:v>-5.4999999999999997E-3</c:v>
                </c:pt>
                <c:pt idx="9">
                  <c:v>-7.4000000000000003E-3</c:v>
                </c:pt>
                <c:pt idx="10">
                  <c:v>-8.0000000000000002E-3</c:v>
                </c:pt>
                <c:pt idx="11">
                  <c:v>-8.0000000000000002E-3</c:v>
                </c:pt>
                <c:pt idx="12">
                  <c:v>-8.6999999999999994E-3</c:v>
                </c:pt>
                <c:pt idx="13">
                  <c:v>-1.4200000000000001E-2</c:v>
                </c:pt>
                <c:pt idx="14">
                  <c:v>-1.4500000000000001E-2</c:v>
                </c:pt>
                <c:pt idx="15">
                  <c:v>-1.8100000000000002E-2</c:v>
                </c:pt>
                <c:pt idx="16">
                  <c:v>-2.1399999999999999E-2</c:v>
                </c:pt>
                <c:pt idx="17">
                  <c:v>-2.35E-2</c:v>
                </c:pt>
                <c:pt idx="18">
                  <c:v>-2.63E-2</c:v>
                </c:pt>
                <c:pt idx="19">
                  <c:v>-2.7400000000000001E-2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636E-4578-9E31-184745A55E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FBB5-4CFC-B572-CB2BBA98390E}"/>
              </c:ext>
            </c:extLst>
          </c:dPt>
          <c:cat>
            <c:strRef>
              <c:f>'Sheet1'!$A$2:$A$8</c:f>
              <c:strCache>
                <c:ptCount val="7"/>
                <c:pt idx="0">
                  <c:v>18 to 24</c:v>
                </c:pt>
                <c:pt idx="1">
                  <c:v>25 to 34</c:v>
                </c:pt>
                <c:pt idx="2">
                  <c:v>35 to 44</c:v>
                </c:pt>
                <c:pt idx="3">
                  <c:v>45 to 54</c:v>
                </c:pt>
                <c:pt idx="4">
                  <c:v>55 to 64</c:v>
                </c:pt>
                <c:pt idx="5">
                  <c:v>65 to 74</c:v>
                </c:pt>
                <c:pt idx="6">
                  <c:v>75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3.5000000000000003E-2</c:v>
                </c:pt>
                <c:pt idx="1">
                  <c:v>0.16819999999999999</c:v>
                </c:pt>
                <c:pt idx="2">
                  <c:v>0.2288</c:v>
                </c:pt>
                <c:pt idx="3">
                  <c:v>0.20150000000000001</c:v>
                </c:pt>
                <c:pt idx="4">
                  <c:v>0.2044</c:v>
                </c:pt>
                <c:pt idx="5">
                  <c:v>0.1076</c:v>
                </c:pt>
                <c:pt idx="6">
                  <c:v>5.4199999999999998E-2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BB5-4CFC-B572-CB2BBA98390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Flying Monk SN153HD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18 to 24</c:v>
                </c:pt>
                <c:pt idx="1">
                  <c:v>25 to 34</c:v>
                </c:pt>
                <c:pt idx="2">
                  <c:v>35 to 44</c:v>
                </c:pt>
                <c:pt idx="3">
                  <c:v>45 to 54</c:v>
                </c:pt>
                <c:pt idx="4">
                  <c:v>55 to 64</c:v>
                </c:pt>
                <c:pt idx="5">
                  <c:v>65 to 74</c:v>
                </c:pt>
                <c:pt idx="6">
                  <c:v>75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2.01E-2</c:v>
                </c:pt>
                <c:pt idx="1">
                  <c:v>9.7000000000000003E-2</c:v>
                </c:pt>
                <c:pt idx="2">
                  <c:v>0.15640000000000001</c:v>
                </c:pt>
                <c:pt idx="3">
                  <c:v>0.1207</c:v>
                </c:pt>
                <c:pt idx="4">
                  <c:v>0.51900000000000002</c:v>
                </c:pt>
                <c:pt idx="5">
                  <c:v>6.4699999999999994E-2</c:v>
                </c:pt>
                <c:pt idx="6">
                  <c:v>2.18E-2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BB5-4CFC-B572-CB2BBA9839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18 to 24</c:v>
                </c:pt>
                <c:pt idx="1">
                  <c:v>25 to 34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-1.49E-2</c:v>
                </c:pt>
                <c:pt idx="1">
                  <c:v>-7.1199999999999999E-2</c:v>
                </c:pt>
                <c:pt idx="2">
                  <c:v>-7.2400000000000006E-2</c:v>
                </c:pt>
                <c:pt idx="3">
                  <c:v>-8.0799999999999997E-2</c:v>
                </c:pt>
                <c:pt idx="4">
                  <c:v>0.31459999999999999</c:v>
                </c:pt>
                <c:pt idx="5">
                  <c:v>-4.2900000000000001E-2</c:v>
                </c:pt>
                <c:pt idx="6">
                  <c:v>-3.2399999999999998E-2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EA78-4098-8D64-7860A8EE69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D7EA-4989-9826-CA6D0B0E1DF1}"/>
              </c:ext>
            </c:extLst>
          </c:dPt>
          <c:cat>
            <c:strRef>
              <c:f>'Sheet1'!$A$2:$A$4</c:f>
              <c:strCache>
                <c:ptCount val="3"/>
                <c:pt idx="0">
                  <c:v>High Income</c:v>
                </c:pt>
                <c:pt idx="1">
                  <c:v>Medium Income</c:v>
                </c:pt>
                <c:pt idx="2">
                  <c:v>Low Income</c:v>
                </c:pt>
              </c:strCache>
            </c:strRef>
          </c:cat>
          <c:val>
            <c:numRef>
              <c:f>'Sheet1'!$B$2:$B$4</c:f>
              <c:numCache>
                <c:formatCode>General</c:formatCode>
                <c:ptCount val="3"/>
                <c:pt idx="0">
                  <c:v>0.2155</c:v>
                </c:pt>
                <c:pt idx="1">
                  <c:v>0.53969999999999996</c:v>
                </c:pt>
                <c:pt idx="2">
                  <c:v>0.24460000000000001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7EA-4989-9826-CA6D0B0E1DF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Flying Monk SN153HD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'Sheet1'!$A$2:$A$4</c:f>
              <c:strCache>
                <c:ptCount val="3"/>
                <c:pt idx="0">
                  <c:v>High Income</c:v>
                </c:pt>
                <c:pt idx="1">
                  <c:v>Medium Income</c:v>
                </c:pt>
                <c:pt idx="2">
                  <c:v>Low Income</c:v>
                </c:pt>
              </c:strCache>
            </c:strRef>
          </c:cat>
          <c:val>
            <c:numRef>
              <c:f>'Sheet1'!$C$2:$C$4</c:f>
              <c:numCache>
                <c:formatCode>General</c:formatCode>
                <c:ptCount val="3"/>
                <c:pt idx="0">
                  <c:v>0.39100000000000001</c:v>
                </c:pt>
                <c:pt idx="1">
                  <c:v>0.43959999999999999</c:v>
                </c:pt>
                <c:pt idx="2">
                  <c:v>0.16930000000000001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7EA-4989-9826-CA6D0B0E1D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High Income</c:v>
                </c:pt>
                <c:pt idx="1">
                  <c:v>Medium Income</c:v>
                </c:pt>
              </c:strCache>
            </c:strRef>
          </c:cat>
          <c:val>
            <c:numRef>
              <c:f>'Sheet1'!$D$2:$D$4</c:f>
              <c:numCache>
                <c:formatCode>General</c:formatCode>
                <c:ptCount val="3"/>
                <c:pt idx="0">
                  <c:v>0.17549999999999999</c:v>
                </c:pt>
                <c:pt idx="1">
                  <c:v>-0.10009999999999999</c:v>
                </c:pt>
                <c:pt idx="2">
                  <c:v>-7.5300000000000006E-2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388D-4D58-B2D3-6C0AE1A529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7F0F-46D2-B82F-0629D78FE264}"/>
              </c:ext>
            </c:extLst>
          </c:dPt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'Sheet1'!$B$2:$B$3</c:f>
              <c:numCache>
                <c:formatCode>General</c:formatCode>
                <c:ptCount val="2"/>
                <c:pt idx="0">
                  <c:v>0.40679999999999999</c:v>
                </c:pt>
                <c:pt idx="1">
                  <c:v>0.59309999999999996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F0F-46D2-B82F-0629D78FE2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Flying Monk SN153HD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'Sheet1'!$C$2:$C$3</c:f>
              <c:numCache>
                <c:formatCode>General</c:formatCode>
                <c:ptCount val="2"/>
                <c:pt idx="0">
                  <c:v>0.1173</c:v>
                </c:pt>
                <c:pt idx="1">
                  <c:v>0.88260000000000005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F0F-46D2-B82F-0629D78FE2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'Sheet1'!$D$2:$D$3</c:f>
              <c:numCache>
                <c:formatCode>General</c:formatCode>
                <c:ptCount val="2"/>
                <c:pt idx="0">
                  <c:v>-0.28949999999999998</c:v>
                </c:pt>
                <c:pt idx="1">
                  <c:v>0.28949999999999998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6A71-4217-9495-807D83F10B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FBB5-4B8D-AD01-F3D79369C148}"/>
              </c:ext>
            </c:extLst>
          </c:dPt>
          <c:cat>
            <c:strRef>
              <c:f>'Sheet1'!$A$2:$A$9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'Sheet1'!$B$2:$B$9</c:f>
              <c:numCache>
                <c:formatCode>General</c:formatCode>
                <c:ptCount val="8"/>
                <c:pt idx="0">
                  <c:v>0.15559999999999999</c:v>
                </c:pt>
                <c:pt idx="1">
                  <c:v>3.6999999999999998E-2</c:v>
                </c:pt>
                <c:pt idx="2">
                  <c:v>0.1802</c:v>
                </c:pt>
                <c:pt idx="3">
                  <c:v>0.11749999999999999</c:v>
                </c:pt>
                <c:pt idx="4">
                  <c:v>5.7099999999999998E-2</c:v>
                </c:pt>
                <c:pt idx="5">
                  <c:v>0.1893</c:v>
                </c:pt>
                <c:pt idx="6">
                  <c:v>9.64E-2</c:v>
                </c:pt>
                <c:pt idx="7">
                  <c:v>0.16650000000000001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BB5-4B8D-AD01-F3D79369C14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Flying Monk SN153HD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'Sheet1'!$C$2:$C$9</c:f>
              <c:numCache>
                <c:formatCode>General</c:formatCode>
                <c:ptCount val="8"/>
                <c:pt idx="0">
                  <c:v>4.3099999999999999E-2</c:v>
                </c:pt>
                <c:pt idx="1">
                  <c:v>1.17E-2</c:v>
                </c:pt>
                <c:pt idx="2">
                  <c:v>0.25929999999999997</c:v>
                </c:pt>
                <c:pt idx="3">
                  <c:v>0.35199999999999998</c:v>
                </c:pt>
                <c:pt idx="4">
                  <c:v>4.6399999999999997E-2</c:v>
                </c:pt>
                <c:pt idx="5">
                  <c:v>0.1918</c:v>
                </c:pt>
                <c:pt idx="6">
                  <c:v>3.6600000000000001E-2</c:v>
                </c:pt>
                <c:pt idx="7">
                  <c:v>5.8700000000000002E-2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BB5-4B8D-AD01-F3D79369C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Family Familiar</c:v>
                </c:pt>
                <c:pt idx="1">
                  <c:v>Occasional &amp; Local</c:v>
                </c:pt>
              </c:strCache>
            </c:strRef>
          </c:cat>
          <c:val>
            <c:numRef>
              <c:f>'Sheet1'!$D$2:$D$9</c:f>
              <c:numCache>
                <c:formatCode>General</c:formatCode>
                <c:ptCount val="8"/>
                <c:pt idx="0">
                  <c:v>-0.1125</c:v>
                </c:pt>
                <c:pt idx="1">
                  <c:v>-2.53E-2</c:v>
                </c:pt>
                <c:pt idx="2">
                  <c:v>7.9100000000000004E-2</c:v>
                </c:pt>
                <c:pt idx="3">
                  <c:v>0.23449999999999999</c:v>
                </c:pt>
                <c:pt idx="4">
                  <c:v>-1.0699999999999999E-2</c:v>
                </c:pt>
                <c:pt idx="5">
                  <c:v>2.5000000000000001E-3</c:v>
                </c:pt>
                <c:pt idx="6">
                  <c:v>-5.9799999999999999E-2</c:v>
                </c:pt>
                <c:pt idx="7">
                  <c:v>-0.10780000000000001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DA25-438D-879A-ACC49EB6C8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4946-438C-A9DB-AAE031232551}"/>
              </c:ext>
            </c:extLst>
          </c:dPt>
          <c:cat>
            <c:strRef>
              <c:f>'Sheet1'!$A$2:$A$8</c:f>
              <c:strCache>
                <c:ptCount val="7"/>
                <c:pt idx="0">
                  <c:v>0-1 Mile</c:v>
                </c:pt>
                <c:pt idx="1">
                  <c:v>1-3 Miles</c:v>
                </c:pt>
                <c:pt idx="2">
                  <c:v>3-5 Miles</c:v>
                </c:pt>
                <c:pt idx="3">
                  <c:v>5-10 Miles</c:v>
                </c:pt>
                <c:pt idx="4">
                  <c:v>10-20 Miles</c:v>
                </c:pt>
                <c:pt idx="5">
                  <c:v>20-50 Miles</c:v>
                </c:pt>
                <c:pt idx="6">
                  <c:v>National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0.41470000000000001</c:v>
                </c:pt>
                <c:pt idx="1">
                  <c:v>0.20660000000000001</c:v>
                </c:pt>
                <c:pt idx="2">
                  <c:v>8.6599999999999996E-2</c:v>
                </c:pt>
                <c:pt idx="3">
                  <c:v>0.1258</c:v>
                </c:pt>
                <c:pt idx="4">
                  <c:v>6.2799999999999995E-2</c:v>
                </c:pt>
                <c:pt idx="5">
                  <c:v>3.6400000000000002E-2</c:v>
                </c:pt>
                <c:pt idx="6">
                  <c:v>6.6799999999999998E-2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946-438C-A9DB-AAE03123255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Flying Monk SN153HD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0-1 Mile</c:v>
                </c:pt>
                <c:pt idx="1">
                  <c:v>1-3 Miles</c:v>
                </c:pt>
                <c:pt idx="2">
                  <c:v>3-5 Miles</c:v>
                </c:pt>
                <c:pt idx="3">
                  <c:v>5-10 Miles</c:v>
                </c:pt>
                <c:pt idx="4">
                  <c:v>10-20 Miles</c:v>
                </c:pt>
                <c:pt idx="5">
                  <c:v>20-50 Miles</c:v>
                </c:pt>
                <c:pt idx="6">
                  <c:v>National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0.59530000000000005</c:v>
                </c:pt>
                <c:pt idx="1">
                  <c:v>0.13789999999999999</c:v>
                </c:pt>
                <c:pt idx="2">
                  <c:v>0.1236</c:v>
                </c:pt>
                <c:pt idx="3">
                  <c:v>5.4600000000000003E-2</c:v>
                </c:pt>
                <c:pt idx="4">
                  <c:v>2.64E-2</c:v>
                </c:pt>
                <c:pt idx="5">
                  <c:v>1.5599999999999999E-2</c:v>
                </c:pt>
                <c:pt idx="6">
                  <c:v>4.6100000000000002E-2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946-438C-A9DB-AAE0312325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0-1 Mile</c:v>
                </c:pt>
                <c:pt idx="1">
                  <c:v>1-3 Miles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0.18060000000000001</c:v>
                </c:pt>
                <c:pt idx="1">
                  <c:v>-6.8699999999999997E-2</c:v>
                </c:pt>
                <c:pt idx="2">
                  <c:v>3.6999999999999998E-2</c:v>
                </c:pt>
                <c:pt idx="3">
                  <c:v>-7.1199999999999999E-2</c:v>
                </c:pt>
                <c:pt idx="4">
                  <c:v>-3.6400000000000002E-2</c:v>
                </c:pt>
                <c:pt idx="5">
                  <c:v>-2.0799999999999999E-2</c:v>
                </c:pt>
                <c:pt idx="6">
                  <c:v>-2.07E-2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3720-44F1-8DD2-980C25796A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Latitude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'Sheet1'!$A$2:$A$21</c:f>
              <c:strCache>
                <c:ptCount val="20"/>
                <c:pt idx="0">
                  <c:v>Flying Monk SN153HD</c:v>
                </c:pt>
                <c:pt idx="1">
                  <c:v>Old Road Tavern Chippenham SN151JA</c:v>
                </c:pt>
                <c:pt idx="2">
                  <c:v>Old Lane SN153SY</c:v>
                </c:pt>
                <c:pt idx="3">
                  <c:v>The Bridge House SN153WL</c:v>
                </c:pt>
                <c:pt idx="4">
                  <c:v>La Vecchia Orsa SN153HJ</c:v>
                </c:pt>
                <c:pt idx="5">
                  <c:v>Rivo Lounge SN151EX</c:v>
                </c:pt>
                <c:pt idx="6">
                  <c:v>Fortune Inn SN140DA</c:v>
                </c:pt>
                <c:pt idx="7">
                  <c:v>Black Horse Chippenham SN151ES</c:v>
                </c:pt>
                <c:pt idx="8">
                  <c:v>Wine Monkey SN153WL</c:v>
                </c:pt>
                <c:pt idx="9">
                  <c:v>Three Crowns Inn SN153DB</c:v>
                </c:pt>
                <c:pt idx="10">
                  <c:v>Chippenham &amp; District Constitutional Club SN151HB</c:v>
                </c:pt>
                <c:pt idx="11">
                  <c:v>Brunel Chippenham SN151ES</c:v>
                </c:pt>
                <c:pt idx="12">
                  <c:v>Gladstone Arms SN153BW</c:v>
                </c:pt>
                <c:pt idx="13">
                  <c:v>Pack Horse (Chippenham) SN153BA</c:v>
                </c:pt>
                <c:pt idx="14">
                  <c:v>Rowden Arms (Chippenham) SN152AW</c:v>
                </c:pt>
                <c:pt idx="15">
                  <c:v>Waverley SN153HG</c:v>
                </c:pt>
                <c:pt idx="16">
                  <c:v>Coq Restaurant SN153BS</c:v>
                </c:pt>
                <c:pt idx="17">
                  <c:v>The Raj SN151EG</c:v>
                </c:pt>
                <c:pt idx="18">
                  <c:v>Taj Mahal SN153DD</c:v>
                </c:pt>
                <c:pt idx="19">
                  <c:v>Greggs SN151JG</c:v>
                </c:pt>
              </c:strCache>
            </c:strRef>
          </c:cat>
          <c:val>
            <c:numRef>
              <c:f>'Sheet1'!$F$2:$F$21</c:f>
              <c:numCache>
                <c:formatCode>General</c:formatCode>
                <c:ptCount val="20"/>
                <c:pt idx="0">
                  <c:v>0.1241</c:v>
                </c:pt>
                <c:pt idx="1">
                  <c:v>0.1047</c:v>
                </c:pt>
                <c:pt idx="2">
                  <c:v>8.5800000000000001E-2</c:v>
                </c:pt>
                <c:pt idx="3">
                  <c:v>7.1400000000000005E-2</c:v>
                </c:pt>
                <c:pt idx="4">
                  <c:v>6.59E-2</c:v>
                </c:pt>
                <c:pt idx="5">
                  <c:v>6.5199999999999994E-2</c:v>
                </c:pt>
                <c:pt idx="6">
                  <c:v>5.3400000000000003E-2</c:v>
                </c:pt>
                <c:pt idx="7">
                  <c:v>5.33E-2</c:v>
                </c:pt>
                <c:pt idx="8">
                  <c:v>4.8500000000000001E-2</c:v>
                </c:pt>
                <c:pt idx="9">
                  <c:v>3.8399999999999997E-2</c:v>
                </c:pt>
                <c:pt idx="10">
                  <c:v>3.78E-2</c:v>
                </c:pt>
                <c:pt idx="11">
                  <c:v>3.6799999999999999E-2</c:v>
                </c:pt>
                <c:pt idx="12">
                  <c:v>3.6600000000000001E-2</c:v>
                </c:pt>
                <c:pt idx="13">
                  <c:v>3.49E-2</c:v>
                </c:pt>
                <c:pt idx="14">
                  <c:v>3.2099999999999997E-2</c:v>
                </c:pt>
                <c:pt idx="15">
                  <c:v>3.0700000000000002E-2</c:v>
                </c:pt>
                <c:pt idx="16">
                  <c:v>2.1299999999999999E-2</c:v>
                </c:pt>
                <c:pt idx="17">
                  <c:v>2.0799999999999999E-2</c:v>
                </c:pt>
                <c:pt idx="18">
                  <c:v>2.01E-2</c:v>
                </c:pt>
                <c:pt idx="19">
                  <c:v>1.7299999999999999E-2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4D-4EF5-9D86-B8B555AE86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28160"/>
        <c:axId val="156329408"/>
      </c:barChart>
      <c:catAx>
        <c:axId val="1563281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29408"/>
        <c:crosses val="autoZero"/>
        <c:auto val="1"/>
        <c:lblAlgn val="ctr"/>
        <c:lblOffset val="100"/>
        <c:noMultiLvlLbl val="0"/>
      </c:catAx>
      <c:valAx>
        <c:axId val="156329408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28160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6994-4EA1-AEEF-2C0CB76E051B}"/>
              </c:ext>
            </c:extLst>
          </c:dPt>
          <c:cat>
            <c:strRef>
              <c:f>'Sheet1'!$A$2:$A$21</c:f>
              <c:strCache>
                <c:ptCount val="20"/>
                <c:pt idx="0">
                  <c:v>Flying Monk SN153HD</c:v>
                </c:pt>
                <c:pt idx="1">
                  <c:v>La Vecchia Orsa SN153HJ</c:v>
                </c:pt>
                <c:pt idx="2">
                  <c:v>Waverley SN153HG</c:v>
                </c:pt>
                <c:pt idx="3">
                  <c:v>Three Crowns Inn SN153DB</c:v>
                </c:pt>
                <c:pt idx="4">
                  <c:v>Wine Monkey SN153WL</c:v>
                </c:pt>
                <c:pt idx="5">
                  <c:v>Coq Restaurant SN153BS</c:v>
                </c:pt>
                <c:pt idx="6">
                  <c:v>The Bridge House SN153WL</c:v>
                </c:pt>
                <c:pt idx="7">
                  <c:v>Fortune Inn SN140DA</c:v>
                </c:pt>
                <c:pt idx="8">
                  <c:v>Greggs SN151JG</c:v>
                </c:pt>
                <c:pt idx="9">
                  <c:v>Pack Horse (Chippenham) SN153BA</c:v>
                </c:pt>
                <c:pt idx="10">
                  <c:v>Brunel Chippenham SN151ES</c:v>
                </c:pt>
                <c:pt idx="11">
                  <c:v>The Raj SN151EG</c:v>
                </c:pt>
                <c:pt idx="12">
                  <c:v>Taj Mahal SN153DD</c:v>
                </c:pt>
                <c:pt idx="13">
                  <c:v>Chippenham &amp; District Constitutional Club SN151HB</c:v>
                </c:pt>
                <c:pt idx="14">
                  <c:v>Rowden Arms (Chippenham) SN152AW</c:v>
                </c:pt>
                <c:pt idx="15">
                  <c:v>Rivo Lounge SN151EX</c:v>
                </c:pt>
                <c:pt idx="16">
                  <c:v>Gladstone Arms SN153BW</c:v>
                </c:pt>
                <c:pt idx="17">
                  <c:v>Black Horse Chippenham SN151ES</c:v>
                </c:pt>
                <c:pt idx="18">
                  <c:v>Old Road Tavern Chippenham SN151JA</c:v>
                </c:pt>
                <c:pt idx="19">
                  <c:v>Old Lane SN153SY</c:v>
                </c:pt>
              </c:strCache>
            </c:strRef>
          </c:cat>
          <c:val>
            <c:numRef>
              <c:f>'Sheet1'!$B$2:$B$21</c:f>
              <c:numCache>
                <c:formatCode>General</c:formatCode>
                <c:ptCount val="2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0.01</c:v>
                </c:pt>
                <c:pt idx="4">
                  <c:v>3.8300000000000001E-2</c:v>
                </c:pt>
                <c:pt idx="5">
                  <c:v>1.78E-2</c:v>
                </c:pt>
                <c:pt idx="6">
                  <c:v>6.8000000000000005E-2</c:v>
                </c:pt>
                <c:pt idx="7">
                  <c:v>5.3400000000000003E-2</c:v>
                </c:pt>
                <c:pt idx="8">
                  <c:v>2.0799999999999999E-2</c:v>
                </c:pt>
                <c:pt idx="9">
                  <c:v>4.2000000000000003E-2</c:v>
                </c:pt>
                <c:pt idx="10">
                  <c:v>4.5199999999999997E-2</c:v>
                </c:pt>
                <c:pt idx="11">
                  <c:v>2.9600000000000001E-2</c:v>
                </c:pt>
                <c:pt idx="12">
                  <c:v>3.1099999999999999E-2</c:v>
                </c:pt>
                <c:pt idx="13">
                  <c:v>4.9399999999999999E-2</c:v>
                </c:pt>
                <c:pt idx="14">
                  <c:v>4.9099999999999998E-2</c:v>
                </c:pt>
                <c:pt idx="15">
                  <c:v>8.5500000000000007E-2</c:v>
                </c:pt>
                <c:pt idx="16">
                  <c:v>6.6000000000000003E-2</c:v>
                </c:pt>
                <c:pt idx="17">
                  <c:v>8.3400000000000002E-2</c:v>
                </c:pt>
                <c:pt idx="18">
                  <c:v>0.1429</c:v>
                </c:pt>
                <c:pt idx="19">
                  <c:v>0.16669999999999999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994-4EA1-AEEF-2C0CB76E05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16/04/2025 - 08/04/2026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'Sheet1'!$A$2:$A$21</c:f>
              <c:strCache>
                <c:ptCount val="20"/>
                <c:pt idx="0">
                  <c:v>Flying Monk SN153HD</c:v>
                </c:pt>
                <c:pt idx="1">
                  <c:v>La Vecchia Orsa SN153HJ</c:v>
                </c:pt>
                <c:pt idx="2">
                  <c:v>Waverley SN153HG</c:v>
                </c:pt>
                <c:pt idx="3">
                  <c:v>Three Crowns Inn SN153DB</c:v>
                </c:pt>
                <c:pt idx="4">
                  <c:v>Wine Monkey SN153WL</c:v>
                </c:pt>
                <c:pt idx="5">
                  <c:v>Coq Restaurant SN153BS</c:v>
                </c:pt>
                <c:pt idx="6">
                  <c:v>The Bridge House SN153WL</c:v>
                </c:pt>
                <c:pt idx="7">
                  <c:v>Fortune Inn SN140DA</c:v>
                </c:pt>
                <c:pt idx="8">
                  <c:v>Greggs SN151JG</c:v>
                </c:pt>
                <c:pt idx="9">
                  <c:v>Pack Horse (Chippenham) SN153BA</c:v>
                </c:pt>
                <c:pt idx="10">
                  <c:v>Brunel Chippenham SN151ES</c:v>
                </c:pt>
                <c:pt idx="11">
                  <c:v>The Raj SN151EG</c:v>
                </c:pt>
                <c:pt idx="12">
                  <c:v>Taj Mahal SN153DD</c:v>
                </c:pt>
                <c:pt idx="13">
                  <c:v>Chippenham &amp; District Constitutional Club SN151HB</c:v>
                </c:pt>
                <c:pt idx="14">
                  <c:v>Rowden Arms (Chippenham) SN152AW</c:v>
                </c:pt>
                <c:pt idx="15">
                  <c:v>Rivo Lounge SN151EX</c:v>
                </c:pt>
                <c:pt idx="16">
                  <c:v>Gladstone Arms SN153BW</c:v>
                </c:pt>
                <c:pt idx="17">
                  <c:v>Black Horse Chippenham SN151ES</c:v>
                </c:pt>
                <c:pt idx="18">
                  <c:v>Old Road Tavern Chippenham SN151JA</c:v>
                </c:pt>
                <c:pt idx="19">
                  <c:v>Old Lane SN153SY</c:v>
                </c:pt>
              </c:strCache>
            </c:strRef>
          </c:cat>
          <c:val>
            <c:numRef>
              <c:f>'Sheet1'!$C$2:$C$21</c:f>
              <c:numCache>
                <c:formatCode>General</c:formatCode>
                <c:ptCount val="20"/>
                <c:pt idx="0">
                  <c:v>0.1241</c:v>
                </c:pt>
                <c:pt idx="1">
                  <c:v>6.59E-2</c:v>
                </c:pt>
                <c:pt idx="2">
                  <c:v>3.0700000000000002E-2</c:v>
                </c:pt>
                <c:pt idx="3">
                  <c:v>3.8399999999999997E-2</c:v>
                </c:pt>
                <c:pt idx="4">
                  <c:v>4.8500000000000001E-2</c:v>
                </c:pt>
                <c:pt idx="5">
                  <c:v>2.1299999999999999E-2</c:v>
                </c:pt>
                <c:pt idx="6">
                  <c:v>7.1400000000000005E-2</c:v>
                </c:pt>
                <c:pt idx="7">
                  <c:v>5.3400000000000003E-2</c:v>
                </c:pt>
                <c:pt idx="8">
                  <c:v>1.7299999999999999E-2</c:v>
                </c:pt>
                <c:pt idx="9">
                  <c:v>3.49E-2</c:v>
                </c:pt>
                <c:pt idx="10">
                  <c:v>3.6799999999999999E-2</c:v>
                </c:pt>
                <c:pt idx="11">
                  <c:v>2.0799999999999999E-2</c:v>
                </c:pt>
                <c:pt idx="12">
                  <c:v>2.01E-2</c:v>
                </c:pt>
                <c:pt idx="13">
                  <c:v>3.78E-2</c:v>
                </c:pt>
                <c:pt idx="14">
                  <c:v>3.2099999999999997E-2</c:v>
                </c:pt>
                <c:pt idx="15">
                  <c:v>6.5199999999999994E-2</c:v>
                </c:pt>
                <c:pt idx="16">
                  <c:v>3.6600000000000001E-2</c:v>
                </c:pt>
                <c:pt idx="17">
                  <c:v>5.33E-2</c:v>
                </c:pt>
                <c:pt idx="18">
                  <c:v>0.1047</c:v>
                </c:pt>
                <c:pt idx="19">
                  <c:v>8.5800000000000001E-2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994-4EA1-AEEF-2C0CB76E05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Flying Monk SN153HD</c:v>
                </c:pt>
                <c:pt idx="1">
                  <c:v>La Vecchia Orsa SN153HJ</c:v>
                </c:pt>
              </c:strCache>
            </c:strRef>
          </c:cat>
          <c:val>
            <c:numRef>
              <c:f>'Sheet1'!$D$2:$D$21</c:f>
              <c:numCache>
                <c:formatCode>General</c:formatCode>
                <c:ptCount val="20"/>
                <c:pt idx="0">
                  <c:v>0.1241</c:v>
                </c:pt>
                <c:pt idx="1">
                  <c:v>6.59E-2</c:v>
                </c:pt>
                <c:pt idx="2">
                  <c:v>3.0700000000000002E-2</c:v>
                </c:pt>
                <c:pt idx="3">
                  <c:v>2.8400000000000002E-2</c:v>
                </c:pt>
                <c:pt idx="4">
                  <c:v>1.0200000000000001E-2</c:v>
                </c:pt>
                <c:pt idx="5">
                  <c:v>3.5000000000000001E-3</c:v>
                </c:pt>
                <c:pt idx="6">
                  <c:v>3.3999999999999998E-3</c:v>
                </c:pt>
                <c:pt idx="7">
                  <c:v>0</c:v>
                </c:pt>
                <c:pt idx="8">
                  <c:v>-3.5000000000000001E-3</c:v>
                </c:pt>
                <c:pt idx="9">
                  <c:v>-7.1000000000000004E-3</c:v>
                </c:pt>
                <c:pt idx="10">
                  <c:v>-8.3999999999999995E-3</c:v>
                </c:pt>
                <c:pt idx="11">
                  <c:v>-8.8000000000000005E-3</c:v>
                </c:pt>
                <c:pt idx="12">
                  <c:v>-1.0999999999999999E-2</c:v>
                </c:pt>
                <c:pt idx="13">
                  <c:v>-1.1599999999999999E-2</c:v>
                </c:pt>
                <c:pt idx="14">
                  <c:v>-1.7000000000000001E-2</c:v>
                </c:pt>
                <c:pt idx="15">
                  <c:v>-2.0299999999999999E-2</c:v>
                </c:pt>
                <c:pt idx="16">
                  <c:v>-2.9399999999999999E-2</c:v>
                </c:pt>
                <c:pt idx="17">
                  <c:v>-3.0099999999999998E-2</c:v>
                </c:pt>
                <c:pt idx="18">
                  <c:v>-3.8199999999999998E-2</c:v>
                </c:pt>
                <c:pt idx="19">
                  <c:v>-8.09E-2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14B1-4BCA-948E-2908A6379A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ln>
            <a:headEnd type="none"/>
            <a:tailEnd type="none"/>
          </a:ln>
        </p:spPr>
        <p:txBody>
          <a:bodyPr wrap="square" anchor="b"/>
          <a:lstStyle>
            <a:lvl1pPr algn="ctr">
              <a:defRPr sz="60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2400" dirty="0"/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21/09/2026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21/09/2026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ln>
            <a:headEnd type="none"/>
            <a:tailEnd type="none"/>
          </a:ln>
        </p:spPr>
        <p:txBody>
          <a:bodyPr wrap="square" anchor="b"/>
          <a:lstStyle>
            <a:lvl1pPr>
              <a:defRPr sz="60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2400" dirty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21/09/2026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21/09/2026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ln>
            <a:headEnd type="none"/>
            <a:tailEnd type="none"/>
          </a:ln>
        </p:spPr>
        <p:txBody>
          <a:bodyPr wrap="square" anchor="b"/>
          <a:lstStyle>
            <a:lvl1pPr marL="0" indent="0">
              <a:buNone/>
              <a:defRPr sz="2400" b="1" dirty="0"/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ln>
            <a:headEnd type="none"/>
            <a:tailEnd type="none"/>
          </a:ln>
        </p:spPr>
        <p:txBody>
          <a:bodyPr wrap="square" anchor="b"/>
          <a:lstStyle>
            <a:lvl1pPr marL="0" indent="0">
              <a:buNone/>
              <a:defRPr sz="2400" b="1" dirty="0"/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21/09/2026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21/09/2026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21/09/2026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ln>
            <a:headEnd type="none"/>
            <a:tailEnd type="none"/>
          </a:ln>
        </p:spPr>
        <p:txBody>
          <a:bodyPr wrap="square" anchor="b"/>
          <a:lstStyle>
            <a:lvl1pPr>
              <a:defRPr sz="32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ln>
            <a:headEnd type="none"/>
            <a:tailEnd type="none"/>
          </a:ln>
        </p:spPr>
        <p:txBody>
          <a:bodyPr wrap="square"/>
          <a:lstStyle>
            <a:lvl1pPr>
              <a:defRPr sz="3200" dirty="0"/>
            </a:lvl1pPr>
            <a:lvl2pPr>
              <a:defRPr sz="2800" dirty="0"/>
            </a:lvl2pPr>
            <a:lvl3pPr>
              <a:defRPr sz="2400" dirty="0"/>
            </a:lvl3pPr>
            <a:lvl4pPr>
              <a:defRPr sz="2000" dirty="0"/>
            </a:lvl4pPr>
            <a:lvl5pPr>
              <a:defRPr sz="2000" dirty="0"/>
            </a:lvl5pPr>
            <a:lvl6pPr>
              <a:defRPr sz="2000" dirty="0"/>
            </a:lvl6pPr>
            <a:lvl7pPr>
              <a:defRPr sz="2000" dirty="0"/>
            </a:lvl7pPr>
            <a:lvl8pPr>
              <a:defRPr sz="2000" dirty="0"/>
            </a:lvl8pPr>
            <a:lvl9pPr>
              <a:defRPr sz="2000" dirty="0"/>
            </a:lvl9pPr>
          </a:lstStyle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21/09/2026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ln>
            <a:headEnd type="none"/>
            <a:tailEnd type="none"/>
          </a:ln>
        </p:spPr>
        <p:txBody>
          <a:bodyPr wrap="square" anchor="b"/>
          <a:lstStyle>
            <a:lvl1pPr>
              <a:defRPr sz="32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21/09/2026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ln>
            <a:headEnd type="none"/>
            <a:tailEnd type="none"/>
          </a:ln>
        </p:spPr>
        <p:txBody>
          <a:bodyPr vert="eaVert"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21/09/2026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ln>
            <a:headEnd type="none"/>
            <a:tailEnd type="none"/>
          </a:ln>
        </p:spPr>
        <p:txBody>
          <a:bodyPr vert="eaVert"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ln>
            <a:headEnd type="none"/>
            <a:tailEnd type="none"/>
          </a:ln>
        </p:spPr>
        <p:txBody>
          <a:bodyPr vert="eaVert"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21/09/2026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>
            <a:normAutofit/>
          </a:bodyPr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/>
          <a:lstStyle>
            <a:lvl1pPr algn="l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E0A778-0017-4C63-95AB-A5EF0DCCE56C}" type="datetimeFigureOut">
              <a:rPr lang="en-GB" dirty="0"/>
              <a:t>21/09/2026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/>
          <a:lstStyle>
            <a:lvl1pPr algn="ctr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/>
          <a:lstStyle>
            <a:lvl1pPr algn="r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>
        <a:lnSpc>
          <a:spcPct val="90000"/>
        </a:lnSpc>
        <a:spcBef>
          <a:spcPct val="0"/>
        </a:spcBef>
        <a:buNone/>
        <a:defRPr sz="4400" kern="120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>
        <a:lnSpc>
          <a:spcPct val="90000"/>
        </a:lnSpc>
        <a:spcBef>
          <a:spcPts val="1000"/>
        </a:spcBef>
        <a:buFont typeface="Arial"/>
        <a:buChar char="•"/>
        <a:defRPr sz="2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4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0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svg"/><Relationship Id="rId18" Type="http://schemas.openxmlformats.org/officeDocument/2006/relationships/image" Target="../media/image17.sv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sv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24" Type="http://schemas.openxmlformats.org/officeDocument/2006/relationships/image" Target="../media/image23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10" Type="http://schemas.openxmlformats.org/officeDocument/2006/relationships/image" Target="../media/image9.svg"/><Relationship Id="rId19" Type="http://schemas.openxmlformats.org/officeDocument/2006/relationships/image" Target="../media/image18.svg"/><Relationship Id="rId4" Type="http://schemas.openxmlformats.org/officeDocument/2006/relationships/image" Target="../media/image3.svg"/><Relationship Id="rId9" Type="http://schemas.openxmlformats.org/officeDocument/2006/relationships/image" Target="../media/image8.sv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1.xml"/><Relationship Id="rId7" Type="http://schemas.openxmlformats.org/officeDocument/2006/relationships/image" Target="../media/image20.svg"/><Relationship Id="rId12" Type="http://schemas.openxmlformats.org/officeDocument/2006/relationships/chart" Target="../charts/chart4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3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2.xml"/><Relationship Id="rId9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5.xml"/><Relationship Id="rId7" Type="http://schemas.openxmlformats.org/officeDocument/2006/relationships/image" Target="../media/image20.svg"/><Relationship Id="rId12" Type="http://schemas.openxmlformats.org/officeDocument/2006/relationships/chart" Target="../charts/chart8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7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6.xml"/><Relationship Id="rId9" Type="http://schemas.openxmlformats.org/officeDocument/2006/relationships/image" Target="../media/image2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9.xml"/><Relationship Id="rId7" Type="http://schemas.openxmlformats.org/officeDocument/2006/relationships/image" Target="../media/image20.svg"/><Relationship Id="rId12" Type="http://schemas.openxmlformats.org/officeDocument/2006/relationships/chart" Target="../charts/chart12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11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10.xml"/><Relationship Id="rId9" Type="http://schemas.openxmlformats.org/officeDocument/2006/relationships/image" Target="../media/image22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13.xml"/><Relationship Id="rId7" Type="http://schemas.openxmlformats.org/officeDocument/2006/relationships/image" Target="../media/image20.svg"/><Relationship Id="rId12" Type="http://schemas.openxmlformats.org/officeDocument/2006/relationships/chart" Target="../charts/chart16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15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14.xml"/><Relationship Id="rId9" Type="http://schemas.openxmlformats.org/officeDocument/2006/relationships/image" Target="../media/image22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17.xml"/><Relationship Id="rId7" Type="http://schemas.openxmlformats.org/officeDocument/2006/relationships/image" Target="../media/image20.svg"/><Relationship Id="rId12" Type="http://schemas.openxmlformats.org/officeDocument/2006/relationships/chart" Target="../charts/chart20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19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18.xml"/><Relationship Id="rId9" Type="http://schemas.openxmlformats.org/officeDocument/2006/relationships/image" Target="../media/image2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21.xml"/><Relationship Id="rId7" Type="http://schemas.openxmlformats.org/officeDocument/2006/relationships/image" Target="../media/image20.svg"/><Relationship Id="rId12" Type="http://schemas.openxmlformats.org/officeDocument/2006/relationships/chart" Target="../charts/chart24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23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22.xml"/><Relationship Id="rId9" Type="http://schemas.openxmlformats.org/officeDocument/2006/relationships/image" Target="../media/image22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25.xml"/><Relationship Id="rId7" Type="http://schemas.openxmlformats.org/officeDocument/2006/relationships/image" Target="../media/image20.svg"/><Relationship Id="rId12" Type="http://schemas.openxmlformats.org/officeDocument/2006/relationships/chart" Target="../charts/chart28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27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26.xml"/><Relationship Id="rId9" Type="http://schemas.openxmlformats.org/officeDocument/2006/relationships/image" Target="../media/image22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29.xml"/><Relationship Id="rId7" Type="http://schemas.openxmlformats.org/officeDocument/2006/relationships/image" Target="../media/image20.svg"/><Relationship Id="rId12" Type="http://schemas.openxmlformats.org/officeDocument/2006/relationships/chart" Target="../charts/chart32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31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30.xml"/><Relationship Id="rId9" Type="http://schemas.openxmlformats.org/officeDocument/2006/relationships/image" Target="../media/image22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33.xml"/><Relationship Id="rId7" Type="http://schemas.openxmlformats.org/officeDocument/2006/relationships/image" Target="../media/image20.svg"/><Relationship Id="rId12" Type="http://schemas.openxmlformats.org/officeDocument/2006/relationships/chart" Target="../charts/chart36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35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34.xml"/><Relationship Id="rId9" Type="http://schemas.openxmlformats.org/officeDocument/2006/relationships/image" Target="../media/image22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26.svg"/><Relationship Id="rId7" Type="http://schemas.openxmlformats.org/officeDocument/2006/relationships/image" Target="../media/image22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4" Type="http://schemas.openxmlformats.org/officeDocument/2006/relationships/image" Target="../media/image19.svg"/><Relationship Id="rId9" Type="http://schemas.openxmlformats.org/officeDocument/2006/relationships/image" Target="../media/image2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chart" Target="../charts/chart37.xml"/><Relationship Id="rId7" Type="http://schemas.openxmlformats.org/officeDocument/2006/relationships/image" Target="../media/image21.svg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svg"/><Relationship Id="rId10" Type="http://schemas.openxmlformats.org/officeDocument/2006/relationships/chart" Target="../charts/chart38.xml"/><Relationship Id="rId4" Type="http://schemas.openxmlformats.org/officeDocument/2006/relationships/image" Target="../media/image2.svg"/><Relationship Id="rId9" Type="http://schemas.openxmlformats.org/officeDocument/2006/relationships/image" Target="../media/image23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39.xml"/><Relationship Id="rId7" Type="http://schemas.openxmlformats.org/officeDocument/2006/relationships/image" Target="../media/image20.svg"/><Relationship Id="rId12" Type="http://schemas.openxmlformats.org/officeDocument/2006/relationships/chart" Target="../charts/chart42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41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40.xml"/><Relationship Id="rId9" Type="http://schemas.openxmlformats.org/officeDocument/2006/relationships/image" Target="../media/image22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svg"/><Relationship Id="rId7" Type="http://schemas.openxmlformats.org/officeDocument/2006/relationships/image" Target="../media/image2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21.svg"/><Relationship Id="rId4" Type="http://schemas.openxmlformats.org/officeDocument/2006/relationships/image" Target="../media/image2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mmaryTopBar"/>
          <p:cNvSpPr>
            <a:spLocks/>
          </p:cNvSpPr>
          <p:nvPr/>
        </p:nvSpPr>
        <p:spPr>
          <a:xfrm flipH="1">
            <a:off x="10385730" y="1318182"/>
            <a:ext cx="1577710" cy="566023"/>
          </a:xfrm>
          <a:prstGeom prst="parallelogram">
            <a:avLst>
              <a:gd name="adj" fmla="val 0"/>
            </a:avLst>
          </a:prstGeom>
          <a:solidFill>
            <a:srgbClr val="F5F5F8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4" name="Rectangle 43"/>
          <p:cNvSpPr>
            <a:spLocks/>
          </p:cNvSpPr>
          <p:nvPr/>
        </p:nvSpPr>
        <p:spPr>
          <a:xfrm>
            <a:off x="221673" y="1939859"/>
            <a:ext cx="11741767" cy="38989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  <a:headEnd type="none"/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pic>
        <p:nvPicPr>
          <p:cNvPr id="7" name="Map1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212804" y="1947309"/>
            <a:ext cx="9576819" cy="430290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9" name="Rectangle 108"/>
          <p:cNvSpPr>
            <a:spLocks/>
          </p:cNvSpPr>
          <p:nvPr/>
        </p:nvSpPr>
        <p:spPr>
          <a:xfrm>
            <a:off x="8582436" y="1944847"/>
            <a:ext cx="1225221" cy="408362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4000">
                <a:srgbClr val="F2F2F2"/>
              </a:gs>
            </a:gsLst>
            <a:lin ang="0"/>
          </a:gra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Station"/>
          <p:cNvSpPr>
            <a:spLocks/>
          </p:cNvSpPr>
          <p:nvPr/>
        </p:nvSpPr>
        <p:spPr>
          <a:xfrm>
            <a:off x="1862138" y="5638867"/>
            <a:ext cx="10096802" cy="616793"/>
          </a:xfrm>
          <a:prstGeom prst="parallelogram">
            <a:avLst>
              <a:gd name="adj" fmla="val 46750"/>
            </a:avLst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0" name="Rectangle 39"/>
          <p:cNvSpPr>
            <a:spLocks/>
          </p:cNvSpPr>
          <p:nvPr/>
        </p:nvSpPr>
        <p:spPr>
          <a:xfrm>
            <a:off x="5265962" y="2097720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56" name="Rectangle 55"/>
          <p:cNvSpPr>
            <a:spLocks/>
          </p:cNvSpPr>
          <p:nvPr/>
        </p:nvSpPr>
        <p:spPr>
          <a:xfrm>
            <a:off x="5265962" y="3286167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4" name="Rectangle 73"/>
          <p:cNvSpPr>
            <a:spLocks/>
          </p:cNvSpPr>
          <p:nvPr/>
        </p:nvSpPr>
        <p:spPr>
          <a:xfrm>
            <a:off x="5265962" y="4466522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5" name="Rectangle 74"/>
          <p:cNvSpPr>
            <a:spLocks/>
          </p:cNvSpPr>
          <p:nvPr/>
        </p:nvSpPr>
        <p:spPr>
          <a:xfrm>
            <a:off x="7178484" y="2097720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9" name="Rectangle 78"/>
          <p:cNvSpPr>
            <a:spLocks/>
          </p:cNvSpPr>
          <p:nvPr/>
        </p:nvSpPr>
        <p:spPr>
          <a:xfrm>
            <a:off x="7178484" y="3286167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80" name="Rectangle 79"/>
          <p:cNvSpPr>
            <a:spLocks/>
          </p:cNvSpPr>
          <p:nvPr/>
        </p:nvSpPr>
        <p:spPr>
          <a:xfrm>
            <a:off x="7178484" y="4466522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6" name="summaryTopBar"/>
          <p:cNvSpPr>
            <a:spLocks/>
          </p:cNvSpPr>
          <p:nvPr/>
        </p:nvSpPr>
        <p:spPr>
          <a:xfrm>
            <a:off x="4709160" y="1318182"/>
            <a:ext cx="7178639" cy="566023"/>
          </a:xfrm>
          <a:prstGeom prst="parallelogram">
            <a:avLst>
              <a:gd name="adj" fmla="val 47718"/>
            </a:avLst>
          </a:prstGeom>
          <a:solidFill>
            <a:srgbClr val="F5F5F8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10" name="Station"/>
          <p:cNvSpPr>
            <a:spLocks/>
          </p:cNvSpPr>
          <p:nvPr/>
        </p:nvSpPr>
        <p:spPr>
          <a:xfrm>
            <a:off x="1975067" y="5717774"/>
            <a:ext cx="7753661" cy="537886"/>
          </a:xfrm>
          <a:prstGeom prst="parallelogram">
            <a:avLst>
              <a:gd name="adj" fmla="val 47135"/>
            </a:avLst>
          </a:prstGeom>
          <a:solidFill>
            <a:schemeClr val="bg2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3" name="Rectangle 42"/>
          <p:cNvSpPr>
            <a:spLocks/>
          </p:cNvSpPr>
          <p:nvPr/>
        </p:nvSpPr>
        <p:spPr>
          <a:xfrm>
            <a:off x="11364686" y="5636926"/>
            <a:ext cx="757238" cy="424421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5" name="competitorsWrap"/>
          <p:cNvSpPr>
            <a:spLocks/>
          </p:cNvSpPr>
          <p:nvPr/>
        </p:nvSpPr>
        <p:spPr>
          <a:xfrm>
            <a:off x="9137927" y="2098197"/>
            <a:ext cx="2654470" cy="37294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8" name="Rectangle 7"/>
          <p:cNvSpPr>
            <a:spLocks/>
          </p:cNvSpPr>
          <p:nvPr/>
        </p:nvSpPr>
        <p:spPr>
          <a:xfrm>
            <a:off x="9300911" y="4720490"/>
            <a:ext cx="2333001" cy="91643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9" name="Rectangle 8"/>
          <p:cNvSpPr>
            <a:spLocks/>
          </p:cNvSpPr>
          <p:nvPr/>
        </p:nvSpPr>
        <p:spPr>
          <a:xfrm>
            <a:off x="9300911" y="3636732"/>
            <a:ext cx="2333001" cy="902717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14" name="Competitor3Postcode"/>
          <p:cNvSpPr txBox="1">
            <a:spLocks noChangeArrowheads="1"/>
          </p:cNvSpPr>
          <p:nvPr/>
        </p:nvSpPr>
        <p:spPr>
          <a:xfrm>
            <a:off x="9637288" y="5044525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SN153WL</a:t>
            </a:r>
          </a:p>
        </p:txBody>
      </p:sp>
      <p:sp>
        <p:nvSpPr>
          <p:cNvPr id="15" name="Competitor3"/>
          <p:cNvSpPr txBox="1">
            <a:spLocks noChangeArrowheads="1"/>
          </p:cNvSpPr>
          <p:nvPr/>
        </p:nvSpPr>
        <p:spPr>
          <a:xfrm>
            <a:off x="9637288" y="4799833"/>
            <a:ext cx="1082348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dirty="0">
                <a:latin typeface="Montserrat"/>
              </a:rPr>
              <a:t>The Bridge House</a:t>
            </a:r>
          </a:p>
        </p:txBody>
      </p:sp>
      <p:sp>
        <p:nvSpPr>
          <p:cNvPr id="18" name="CAMEOValue"/>
          <p:cNvSpPr txBox="1">
            <a:spLocks noChangeArrowheads="1"/>
          </p:cNvSpPr>
          <p:nvPr/>
        </p:nvSpPr>
        <p:spPr>
          <a:xfrm>
            <a:off x="7292475" y="3842956"/>
            <a:ext cx="1164101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21.62%</a:t>
            </a:r>
          </a:p>
        </p:txBody>
      </p:sp>
      <p:sp>
        <p:nvSpPr>
          <p:cNvPr id="19" name="CAMEO"/>
          <p:cNvSpPr txBox="1">
            <a:spLocks noChangeArrowheads="1"/>
          </p:cNvSpPr>
          <p:nvPr/>
        </p:nvSpPr>
        <p:spPr>
          <a:xfrm>
            <a:off x="7292475" y="4070495"/>
            <a:ext cx="591829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Enterprising Mainstream</a:t>
            </a:r>
          </a:p>
        </p:txBody>
      </p:sp>
      <p:sp>
        <p:nvSpPr>
          <p:cNvPr id="21" name="Gender"/>
          <p:cNvSpPr txBox="1">
            <a:spLocks noChangeArrowheads="1"/>
          </p:cNvSpPr>
          <p:nvPr/>
        </p:nvSpPr>
        <p:spPr>
          <a:xfrm>
            <a:off x="7292475" y="2926084"/>
            <a:ext cx="577402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Male</a:t>
            </a:r>
          </a:p>
        </p:txBody>
      </p:sp>
      <p:sp>
        <p:nvSpPr>
          <p:cNvPr id="50" name="Station"/>
          <p:cNvSpPr>
            <a:spLocks/>
          </p:cNvSpPr>
          <p:nvPr/>
        </p:nvSpPr>
        <p:spPr>
          <a:xfrm>
            <a:off x="133783" y="1528498"/>
            <a:ext cx="4735307" cy="616793"/>
          </a:xfrm>
          <a:prstGeom prst="parallelogram">
            <a:avLst>
              <a:gd name="adj" fmla="val 46750"/>
            </a:avLst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26" name="ATV"/>
          <p:cNvSpPr txBox="1">
            <a:spLocks noChangeArrowheads="1"/>
          </p:cNvSpPr>
          <p:nvPr/>
        </p:nvSpPr>
        <p:spPr>
          <a:xfrm>
            <a:off x="5367827" y="2692634"/>
            <a:ext cx="904415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£11.73</a:t>
            </a:r>
          </a:p>
        </p:txBody>
      </p:sp>
      <p:sp>
        <p:nvSpPr>
          <p:cNvPr id="29" name="TVRegion"/>
          <p:cNvSpPr txBox="1">
            <a:spLocks noChangeArrowheads="1"/>
          </p:cNvSpPr>
          <p:nvPr/>
        </p:nvSpPr>
        <p:spPr>
          <a:xfrm>
            <a:off x="8731095" y="1539085"/>
            <a:ext cx="742511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HarWest</a:t>
            </a:r>
          </a:p>
        </p:txBody>
      </p:sp>
      <p:sp>
        <p:nvSpPr>
          <p:cNvPr id="20" name="GenderValue"/>
          <p:cNvSpPr txBox="1">
            <a:spLocks noChangeArrowheads="1"/>
          </p:cNvSpPr>
          <p:nvPr/>
        </p:nvSpPr>
        <p:spPr>
          <a:xfrm>
            <a:off x="7292475" y="2695639"/>
            <a:ext cx="114967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88.27%</a:t>
            </a:r>
          </a:p>
        </p:txBody>
      </p:sp>
      <p:sp>
        <p:nvSpPr>
          <p:cNvPr id="30" name="StationDistance"/>
          <p:cNvSpPr txBox="1">
            <a:spLocks noChangeArrowheads="1"/>
          </p:cNvSpPr>
          <p:nvPr/>
        </p:nvSpPr>
        <p:spPr>
          <a:xfrm>
            <a:off x="2493387" y="5943449"/>
            <a:ext cx="110479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Chippenham(0.51 miles)</a:t>
            </a:r>
          </a:p>
        </p:txBody>
      </p:sp>
      <p:sp>
        <p:nvSpPr>
          <p:cNvPr id="31" name="NearestStation"/>
          <p:cNvSpPr txBox="1">
            <a:spLocks noChangeArrowheads="1"/>
          </p:cNvSpPr>
          <p:nvPr/>
        </p:nvSpPr>
        <p:spPr>
          <a:xfrm>
            <a:off x="2505981" y="5792500"/>
            <a:ext cx="981359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Nearest Station</a:t>
            </a:r>
          </a:p>
        </p:txBody>
      </p:sp>
      <p:sp>
        <p:nvSpPr>
          <p:cNvPr id="32" name="Urbanicity"/>
          <p:cNvSpPr txBox="1">
            <a:spLocks noChangeArrowheads="1"/>
          </p:cNvSpPr>
          <p:nvPr/>
        </p:nvSpPr>
        <p:spPr>
          <a:xfrm>
            <a:off x="10519212" y="1539085"/>
            <a:ext cx="78258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Urban city and town</a:t>
            </a:r>
          </a:p>
        </p:txBody>
      </p:sp>
      <p:sp>
        <p:nvSpPr>
          <p:cNvPr id="33" name="Region"/>
          <p:cNvSpPr txBox="1">
            <a:spLocks noChangeArrowheads="1"/>
          </p:cNvSpPr>
          <p:nvPr/>
        </p:nvSpPr>
        <p:spPr>
          <a:xfrm>
            <a:off x="6944775" y="1539085"/>
            <a:ext cx="596638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South West</a:t>
            </a:r>
          </a:p>
        </p:txBody>
      </p:sp>
      <p:sp>
        <p:nvSpPr>
          <p:cNvPr id="34" name="WorkArea"/>
          <p:cNvSpPr txBox="1">
            <a:spLocks noChangeArrowheads="1"/>
          </p:cNvSpPr>
          <p:nvPr/>
        </p:nvSpPr>
        <p:spPr>
          <a:xfrm>
            <a:off x="5157478" y="1539085"/>
            <a:ext cx="76655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Trowbridge</a:t>
            </a:r>
          </a:p>
        </p:txBody>
      </p:sp>
      <p:sp>
        <p:nvSpPr>
          <p:cNvPr id="35" name="Postcode"/>
          <p:cNvSpPr txBox="1">
            <a:spLocks noChangeArrowheads="1"/>
          </p:cNvSpPr>
          <p:nvPr/>
        </p:nvSpPr>
        <p:spPr>
          <a:xfrm>
            <a:off x="828640" y="1725868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SN153HD</a:t>
            </a:r>
          </a:p>
        </p:txBody>
      </p:sp>
      <p:sp>
        <p:nvSpPr>
          <p:cNvPr id="36" name="ChainName"/>
          <p:cNvSpPr txBox="1">
            <a:spLocks noChangeArrowheads="1"/>
          </p:cNvSpPr>
          <p:nvPr/>
        </p:nvSpPr>
        <p:spPr>
          <a:xfrm>
            <a:off x="2090758" y="1723679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Pub / Bar</a:t>
            </a:r>
          </a:p>
        </p:txBody>
      </p:sp>
      <p:sp>
        <p:nvSpPr>
          <p:cNvPr id="37" name="VenueName"/>
          <p:cNvSpPr txBox="1">
            <a:spLocks noChangeArrowheads="1"/>
          </p:cNvSpPr>
          <p:nvPr/>
        </p:nvSpPr>
        <p:spPr>
          <a:xfrm>
            <a:off x="829599" y="1416348"/>
            <a:ext cx="1689100" cy="307777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400" dirty="0">
                <a:latin typeface="Montserrat"/>
              </a:rPr>
              <a:t>Flying Monk SN153HD</a:t>
            </a:r>
          </a:p>
        </p:txBody>
      </p:sp>
      <p:sp>
        <p:nvSpPr>
          <p:cNvPr id="45" name="Rectangle 44"/>
          <p:cNvSpPr>
            <a:spLocks/>
          </p:cNvSpPr>
          <p:nvPr/>
        </p:nvSpPr>
        <p:spPr>
          <a:xfrm>
            <a:off x="9300912" y="2543786"/>
            <a:ext cx="2333001" cy="91643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dirty="0">
                <a:latin typeface="Montserrat"/>
              </a:rPr>
              <a:t> </a:t>
            </a:r>
          </a:p>
        </p:txBody>
      </p:sp>
      <p:sp>
        <p:nvSpPr>
          <p:cNvPr id="46" name="Competitor1Postcode"/>
          <p:cNvSpPr txBox="1">
            <a:spLocks noChangeArrowheads="1"/>
          </p:cNvSpPr>
          <p:nvPr/>
        </p:nvSpPr>
        <p:spPr>
          <a:xfrm>
            <a:off x="9639185" y="2872463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SN151JA</a:t>
            </a:r>
          </a:p>
        </p:txBody>
      </p:sp>
      <p:sp>
        <p:nvSpPr>
          <p:cNvPr id="47" name="Competitor1"/>
          <p:cNvSpPr txBox="1">
            <a:spLocks noChangeArrowheads="1"/>
          </p:cNvSpPr>
          <p:nvPr/>
        </p:nvSpPr>
        <p:spPr>
          <a:xfrm>
            <a:off x="9639185" y="2618760"/>
            <a:ext cx="105349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050" dirty="0">
                <a:latin typeface="Montserrat"/>
              </a:rPr>
              <a:t>Old Road Tavern Chippenham</a:t>
            </a:r>
          </a:p>
        </p:txBody>
      </p:sp>
      <p:sp>
        <p:nvSpPr>
          <p:cNvPr id="48" name="Competitor2"/>
          <p:cNvSpPr txBox="1">
            <a:spLocks noChangeArrowheads="1"/>
          </p:cNvSpPr>
          <p:nvPr/>
        </p:nvSpPr>
        <p:spPr>
          <a:xfrm>
            <a:off x="9640466" y="3715353"/>
            <a:ext cx="1082348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050" dirty="0">
                <a:latin typeface="Montserrat"/>
              </a:rPr>
              <a:t>Old Lane</a:t>
            </a:r>
          </a:p>
        </p:txBody>
      </p:sp>
      <p:sp>
        <p:nvSpPr>
          <p:cNvPr id="49" name="Competitor2Postcode"/>
          <p:cNvSpPr txBox="1">
            <a:spLocks noChangeArrowheads="1"/>
          </p:cNvSpPr>
          <p:nvPr/>
        </p:nvSpPr>
        <p:spPr>
          <a:xfrm>
            <a:off x="9651298" y="3992352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SN153SY</a:t>
            </a:r>
          </a:p>
        </p:txBody>
      </p:sp>
      <p:sp>
        <p:nvSpPr>
          <p:cNvPr id="59" name="Text4"/>
          <p:cNvSpPr txBox="1">
            <a:spLocks noChangeArrowheads="1"/>
          </p:cNvSpPr>
          <p:nvPr/>
        </p:nvSpPr>
        <p:spPr>
          <a:xfrm>
            <a:off x="5367827" y="2486122"/>
            <a:ext cx="413896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ATV</a:t>
            </a:r>
          </a:p>
        </p:txBody>
      </p:sp>
      <p:sp>
        <p:nvSpPr>
          <p:cNvPr id="60" name="Text2"/>
          <p:cNvSpPr txBox="1">
            <a:spLocks noChangeArrowheads="1"/>
          </p:cNvSpPr>
          <p:nvPr/>
        </p:nvSpPr>
        <p:spPr>
          <a:xfrm>
            <a:off x="7292475" y="3608179"/>
            <a:ext cx="1013419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Segmentation</a:t>
            </a:r>
          </a:p>
        </p:txBody>
      </p:sp>
      <p:sp>
        <p:nvSpPr>
          <p:cNvPr id="61" name="Text3"/>
          <p:cNvSpPr txBox="1">
            <a:spLocks noChangeArrowheads="1"/>
          </p:cNvSpPr>
          <p:nvPr/>
        </p:nvSpPr>
        <p:spPr>
          <a:xfrm>
            <a:off x="7292475" y="2490390"/>
            <a:ext cx="61587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Gender</a:t>
            </a:r>
          </a:p>
        </p:txBody>
      </p:sp>
      <p:sp>
        <p:nvSpPr>
          <p:cNvPr id="25" name="Affluence"/>
          <p:cNvSpPr txBox="1">
            <a:spLocks noChangeArrowheads="1"/>
          </p:cNvSpPr>
          <p:nvPr/>
        </p:nvSpPr>
        <p:spPr>
          <a:xfrm>
            <a:off x="5367827" y="4085195"/>
            <a:ext cx="67678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Middle Income</a:t>
            </a:r>
          </a:p>
        </p:txBody>
      </p:sp>
      <p:sp>
        <p:nvSpPr>
          <p:cNvPr id="24" name="AffluenceValue"/>
          <p:cNvSpPr txBox="1">
            <a:spLocks noChangeArrowheads="1"/>
          </p:cNvSpPr>
          <p:nvPr/>
        </p:nvSpPr>
        <p:spPr>
          <a:xfrm>
            <a:off x="5367827" y="3878389"/>
            <a:ext cx="1319592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43.96%</a:t>
            </a:r>
          </a:p>
        </p:txBody>
      </p:sp>
      <p:sp>
        <p:nvSpPr>
          <p:cNvPr id="62" name="Text5"/>
          <p:cNvSpPr txBox="1">
            <a:spLocks noChangeArrowheads="1"/>
          </p:cNvSpPr>
          <p:nvPr/>
        </p:nvSpPr>
        <p:spPr>
          <a:xfrm>
            <a:off x="5367827" y="3651870"/>
            <a:ext cx="734496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Affluence</a:t>
            </a:r>
          </a:p>
        </p:txBody>
      </p:sp>
      <p:sp>
        <p:nvSpPr>
          <p:cNvPr id="22" name="AgeValue"/>
          <p:cNvSpPr txBox="1">
            <a:spLocks noChangeArrowheads="1"/>
          </p:cNvSpPr>
          <p:nvPr/>
        </p:nvSpPr>
        <p:spPr>
          <a:xfrm>
            <a:off x="5367827" y="5059674"/>
            <a:ext cx="901209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51.90%</a:t>
            </a:r>
          </a:p>
        </p:txBody>
      </p:sp>
      <p:sp>
        <p:nvSpPr>
          <p:cNvPr id="23" name="Age"/>
          <p:cNvSpPr txBox="1">
            <a:spLocks noChangeArrowheads="1"/>
          </p:cNvSpPr>
          <p:nvPr/>
        </p:nvSpPr>
        <p:spPr>
          <a:xfrm>
            <a:off x="5367827" y="5327409"/>
            <a:ext cx="39946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55 to 64</a:t>
            </a:r>
          </a:p>
        </p:txBody>
      </p:sp>
      <p:sp>
        <p:nvSpPr>
          <p:cNvPr id="63" name="Text6"/>
          <p:cNvSpPr txBox="1">
            <a:spLocks noChangeArrowheads="1"/>
          </p:cNvSpPr>
          <p:nvPr/>
        </p:nvSpPr>
        <p:spPr>
          <a:xfrm>
            <a:off x="5367827" y="4821867"/>
            <a:ext cx="80983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Age Group</a:t>
            </a:r>
          </a:p>
        </p:txBody>
      </p:sp>
      <p:sp>
        <p:nvSpPr>
          <p:cNvPr id="64" name="Text1"/>
          <p:cNvSpPr txBox="1">
            <a:spLocks noChangeArrowheads="1"/>
          </p:cNvSpPr>
          <p:nvPr/>
        </p:nvSpPr>
        <p:spPr>
          <a:xfrm>
            <a:off x="7292475" y="4793240"/>
            <a:ext cx="683200" cy="3693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Visit Day</a:t>
            </a:r>
          </a:p>
          <a:p>
            <a:pPr defTabSz="914400"/>
            <a:endParaRPr lang="en-GB" sz="900" dirty="0">
              <a:latin typeface="Montserrat"/>
            </a:endParaRPr>
          </a:p>
        </p:txBody>
      </p:sp>
      <p:sp>
        <p:nvSpPr>
          <p:cNvPr id="16" name="WeekdayValue"/>
          <p:cNvSpPr txBox="1">
            <a:spLocks noChangeArrowheads="1"/>
          </p:cNvSpPr>
          <p:nvPr/>
        </p:nvSpPr>
        <p:spPr>
          <a:xfrm>
            <a:off x="7292475" y="5050410"/>
            <a:ext cx="130997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30.66%</a:t>
            </a:r>
          </a:p>
        </p:txBody>
      </p:sp>
      <p:sp>
        <p:nvSpPr>
          <p:cNvPr id="17" name="Weekday"/>
          <p:cNvSpPr txBox="1">
            <a:spLocks noChangeArrowheads="1"/>
          </p:cNvSpPr>
          <p:nvPr/>
        </p:nvSpPr>
        <p:spPr>
          <a:xfrm>
            <a:off x="7292475" y="5319836"/>
            <a:ext cx="69281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Sat</a:t>
            </a:r>
          </a:p>
        </p:txBody>
      </p:sp>
      <p:sp>
        <p:nvSpPr>
          <p:cNvPr id="76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77" name="Rectangle 76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4" name="Competitor1Chain"/>
          <p:cNvSpPr txBox="1">
            <a:spLocks noChangeArrowheads="1"/>
          </p:cNvSpPr>
          <p:nvPr/>
        </p:nvSpPr>
        <p:spPr>
          <a:xfrm>
            <a:off x="9815127" y="3117085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Stonegate PP</a:t>
            </a:r>
          </a:p>
        </p:txBody>
      </p:sp>
      <p:sp>
        <p:nvSpPr>
          <p:cNvPr id="51" name="Competitor2Chain"/>
          <p:cNvSpPr txBox="1">
            <a:spLocks noChangeArrowheads="1"/>
          </p:cNvSpPr>
          <p:nvPr/>
        </p:nvSpPr>
        <p:spPr>
          <a:xfrm>
            <a:off x="9834477" y="4212850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Marstons Community Wet</a:t>
            </a:r>
          </a:p>
        </p:txBody>
      </p:sp>
      <p:sp>
        <p:nvSpPr>
          <p:cNvPr id="68" name="Competitor3Chain"/>
          <p:cNvSpPr txBox="1">
            <a:spLocks noChangeArrowheads="1"/>
          </p:cNvSpPr>
          <p:nvPr/>
        </p:nvSpPr>
        <p:spPr>
          <a:xfrm>
            <a:off x="9810584" y="5274195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JD Wetherspoon</a:t>
            </a:r>
          </a:p>
        </p:txBody>
      </p:sp>
      <p:sp>
        <p:nvSpPr>
          <p:cNvPr id="69" name="Label"/>
          <p:cNvSpPr txBox="1">
            <a:spLocks noChangeArrowheads="1"/>
          </p:cNvSpPr>
          <p:nvPr/>
        </p:nvSpPr>
        <p:spPr>
          <a:xfrm>
            <a:off x="5165248" y="1391804"/>
            <a:ext cx="1202750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Work Area</a:t>
            </a:r>
          </a:p>
        </p:txBody>
      </p:sp>
      <p:sp>
        <p:nvSpPr>
          <p:cNvPr id="70" name="Label"/>
          <p:cNvSpPr txBox="1">
            <a:spLocks noChangeArrowheads="1"/>
          </p:cNvSpPr>
          <p:nvPr/>
        </p:nvSpPr>
        <p:spPr>
          <a:xfrm>
            <a:off x="6944775" y="1391804"/>
            <a:ext cx="551754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Region</a:t>
            </a:r>
          </a:p>
        </p:txBody>
      </p:sp>
      <p:sp>
        <p:nvSpPr>
          <p:cNvPr id="71" name="Label"/>
          <p:cNvSpPr txBox="1">
            <a:spLocks noChangeArrowheads="1"/>
          </p:cNvSpPr>
          <p:nvPr/>
        </p:nvSpPr>
        <p:spPr>
          <a:xfrm>
            <a:off x="10519212" y="1391804"/>
            <a:ext cx="716863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Urbanicity</a:t>
            </a:r>
          </a:p>
        </p:txBody>
      </p:sp>
      <p:sp>
        <p:nvSpPr>
          <p:cNvPr id="72" name="Label"/>
          <p:cNvSpPr txBox="1">
            <a:spLocks noChangeArrowheads="1"/>
          </p:cNvSpPr>
          <p:nvPr/>
        </p:nvSpPr>
        <p:spPr>
          <a:xfrm>
            <a:off x="8738659" y="1391804"/>
            <a:ext cx="710451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TV Region</a:t>
            </a:r>
          </a:p>
        </p:txBody>
      </p:sp>
      <p:pic>
        <p:nvPicPr>
          <p:cNvPr id="73" name="Graphic 7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3" name="Graphic 1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50991" y="1505264"/>
            <a:ext cx="365339" cy="36533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52" name="Graphic 5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001767" y="1774260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4" name="Graphic 8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56957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6" name="Graphic 8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38573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8" name="Graphic 8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005195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0" name="Graphic 8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681333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2" name="Graphic 9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2326194" y="5902858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4" name="Graphic 9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5458216" y="4617584"/>
            <a:ext cx="176376" cy="176376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8" name="Graphic 9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7395441" y="3451302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0" name="Graphic 9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5458216" y="3451091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2" name="Graphic 10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5458216" y="2257020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4" name="Graphic 10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7395441" y="2239109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6" name="Graphic 10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7395441" y="4633379"/>
            <a:ext cx="164081" cy="176702"/>
          </a:xfrm>
          <a:prstGeom prst="rect">
            <a:avLst/>
          </a:prstGeom>
          <a:ln>
            <a:headEnd type="none"/>
            <a:tailEnd type="none"/>
          </a:ln>
        </p:spPr>
      </p:pic>
      <p:grpSp>
        <p:nvGrpSpPr>
          <p:cNvPr id="114" name="Group 113"/>
          <p:cNvGrpSpPr>
            <a:grpSpLocks/>
          </p:cNvGrpSpPr>
          <p:nvPr/>
        </p:nvGrpSpPr>
        <p:grpSpPr>
          <a:xfrm>
            <a:off x="11239887" y="2625880"/>
            <a:ext cx="495300" cy="390525"/>
            <a:chOff x="9411528" y="2976323"/>
            <a:chExt cx="495300" cy="390525"/>
          </a:xfrm>
        </p:grpSpPr>
        <p:pic>
          <p:nvPicPr>
            <p:cNvPr id="111" name="Graphic 110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13" name="Graphic 112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grpSp>
        <p:nvGrpSpPr>
          <p:cNvPr id="115" name="Group 114"/>
          <p:cNvGrpSpPr>
            <a:grpSpLocks/>
          </p:cNvGrpSpPr>
          <p:nvPr/>
        </p:nvGrpSpPr>
        <p:grpSpPr>
          <a:xfrm>
            <a:off x="11239887" y="3722703"/>
            <a:ext cx="495300" cy="390525"/>
            <a:chOff x="9411528" y="2976323"/>
            <a:chExt cx="495300" cy="390525"/>
          </a:xfrm>
        </p:grpSpPr>
        <p:pic>
          <p:nvPicPr>
            <p:cNvPr id="116" name="Graphic 115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17" name="Graphic 116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grpSp>
        <p:nvGrpSpPr>
          <p:cNvPr id="118" name="Group 117"/>
          <p:cNvGrpSpPr>
            <a:grpSpLocks/>
          </p:cNvGrpSpPr>
          <p:nvPr/>
        </p:nvGrpSpPr>
        <p:grpSpPr>
          <a:xfrm>
            <a:off x="11239887" y="4804215"/>
            <a:ext cx="495300" cy="390525"/>
            <a:chOff x="9411528" y="2976323"/>
            <a:chExt cx="495300" cy="390525"/>
          </a:xfrm>
        </p:grpSpPr>
        <p:pic>
          <p:nvPicPr>
            <p:cNvPr id="119" name="Graphic 118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20" name="Graphic 119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sp>
        <p:nvSpPr>
          <p:cNvPr id="65" name="Scroll: Horizontal 64"/>
          <p:cNvSpPr>
            <a:spLocks/>
          </p:cNvSpPr>
          <p:nvPr/>
        </p:nvSpPr>
        <p:spPr>
          <a:xfrm>
            <a:off x="11263868" y="4753966"/>
            <a:ext cx="551553" cy="383969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defTabSz="914400"/>
            <a:r>
              <a:rPr lang="en-GB" sz="1400" dirty="0"/>
              <a:t>#3</a:t>
            </a:r>
          </a:p>
        </p:txBody>
      </p:sp>
      <p:sp>
        <p:nvSpPr>
          <p:cNvPr id="66" name="Scroll: Horizontal 65"/>
          <p:cNvSpPr>
            <a:spLocks/>
          </p:cNvSpPr>
          <p:nvPr/>
        </p:nvSpPr>
        <p:spPr>
          <a:xfrm>
            <a:off x="11254800" y="3673060"/>
            <a:ext cx="551553" cy="392505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defTabSz="914400"/>
            <a:r>
              <a:rPr lang="en-GB" sz="1400" dirty="0"/>
              <a:t>#2</a:t>
            </a:r>
          </a:p>
        </p:txBody>
      </p:sp>
      <p:sp>
        <p:nvSpPr>
          <p:cNvPr id="67" name="Scroll: Horizontal 66"/>
          <p:cNvSpPr>
            <a:spLocks/>
          </p:cNvSpPr>
          <p:nvPr/>
        </p:nvSpPr>
        <p:spPr>
          <a:xfrm>
            <a:off x="11273246" y="2564609"/>
            <a:ext cx="542175" cy="404683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defTabSz="914400"/>
            <a:r>
              <a:rPr lang="en-GB" sz="1400" dirty="0"/>
              <a:t>#1</a:t>
            </a:r>
          </a:p>
        </p:txBody>
      </p:sp>
      <p:pic>
        <p:nvPicPr>
          <p:cNvPr id="122" name="Graphic 12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rot="5400000">
            <a:off x="9422830" y="2680692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23" name="Graphic 12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rot="5400000">
            <a:off x="9422830" y="3779351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24" name="Graphic 12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rot="5400000">
            <a:off x="9422830" y="4863072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Site Summary</a:t>
            </a:r>
          </a:p>
        </p:txBody>
      </p:sp>
      <p:pic>
        <p:nvPicPr>
          <p:cNvPr id="53" name="Graphic 5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8" name="Rectangle 57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12" name="Graphic 1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7" name="Graphic 8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97" name="Graphic 9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9" name="Graphic 9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5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107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121" name="Graphic 12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1" name="Graphic 1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721779" y="3157480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5" name="Text3"/>
          <p:cNvSpPr txBox="1">
            <a:spLocks noChangeArrowheads="1"/>
          </p:cNvSpPr>
          <p:nvPr/>
        </p:nvSpPr>
        <p:spPr>
          <a:xfrm>
            <a:off x="9276924" y="2203012"/>
            <a:ext cx="1154483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Top Competitors</a:t>
            </a:r>
          </a:p>
        </p:txBody>
      </p:sp>
      <p:pic>
        <p:nvPicPr>
          <p:cNvPr id="38" name="Graphic 3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721779" y="4235961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41" name="Graphic 4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721779" y="5334536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4" name="VenueNameTriEnd"/>
          <p:cNvSpPr>
            <a:spLocks/>
          </p:cNvSpPr>
          <p:nvPr/>
        </p:nvSpPr>
        <p:spPr>
          <a:xfrm flipH="1" flipV="1">
            <a:off x="2518699" y="220268"/>
            <a:ext cx="215792" cy="353466"/>
          </a:xfrm>
          <a:prstGeom prst="triangle">
            <a:avLst>
              <a:gd name="adj" fmla="val 100000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8" name="VenueName"/>
          <p:cNvSpPr>
            <a:spLocks/>
          </p:cNvSpPr>
          <p:nvPr/>
        </p:nvSpPr>
        <p:spPr>
          <a:xfrm>
            <a:off x="1192682" y="220269"/>
            <a:ext cx="16891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Flying Monk SN153HD</a:t>
            </a:r>
          </a:p>
        </p:txBody>
      </p:sp>
      <p:sp>
        <p:nvSpPr>
          <p:cNvPr id="39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2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64213 Competitor Customers</a:t>
            </a:r>
          </a:p>
        </p:txBody>
      </p:sp>
      <p:sp>
        <p:nvSpPr>
          <p:cNvPr id="8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133 Competitors</a:t>
            </a:r>
          </a:p>
        </p:txBody>
      </p:sp>
      <p:sp>
        <p:nvSpPr>
          <p:cNvPr id="89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806 Site Customers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Flying Monk SN153HD and 371 Chains in 1 Miles from 16/04/2025 - 08/04/2026 split by Day of Week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is customer spend distributed throughout the week for Flying Monk SN153HD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Spend by Weekpart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6891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Flying Monk SN153HD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64213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133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806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customer numbers for Flying Monk SN153HD and 371 Chains in 1 Miles from 16/04/2025 - 08/04/2026 and the number of visits made Per Annum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frequently per year do customers visit Flying Monk SN153HD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Visit Frequency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6891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Flying Monk SN153HD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64213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133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806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ATV changed between two date ranges?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ATV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6891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Flying Monk SN153HD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806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market share spend for Flying Monk SN153HD and 371 Chains in 1 Miles from 16/04/2025 - 08/04/2026 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market share changed between two date ranges?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Market Share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6891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Flying Monk SN153HD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806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Flying Monk SN153HD and 371 Chains in 1 Miles from 16/04/2025 - 08/04/2026 split by Age Range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age profile of customers who visit Flying Monk SN153HD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Age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6891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Flying Monk SN153HD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32621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133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444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Flying Monk SN153HD and 371 Chains in 1 Miles from 16/04/2025 - 08/04/2026 split by Affluence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affluence of customers who visit Flying Monk SN153HD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Affluence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6891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Flying Monk SN153HD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29356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133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410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Flying Monk SN153HD and 371 Chains in 1 Miles from 16/04/2025 - 08/04/2026 split by Gender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gender profile of customers who visit Flying Monk SN153HD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Gender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6891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Flying Monk SN153HD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31753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133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427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Flying Monk SN153HD and 371 Chains in 1 Miles from 16/04/2025 - 08/04/2026 split by Segment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Custom segmentation profile of customers who visit Flying Monk SN153HD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Punch Segmentation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6891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Flying Monk SN153HD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64213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133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806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Flying Monk SN153HD and 371 Chains in 1 Miles from 16/04/2025 - 08/04/2026 split by Distance travelled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spend profile of Flying Monk SN153HD compare versus its competitors based on travel distances?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Spend by Distance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6891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Flying Monk SN153HD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31733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133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427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p1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93444" y="1617619"/>
            <a:ext cx="11831701" cy="522995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" name="Graphic 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062402" y="6027511"/>
            <a:ext cx="1080830" cy="630484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6" name="Rectangle 35"/>
          <p:cNvSpPr>
            <a:spLocks/>
          </p:cNvSpPr>
          <p:nvPr/>
        </p:nvSpPr>
        <p:spPr>
          <a:xfrm>
            <a:off x="0" y="663728"/>
            <a:ext cx="12191999" cy="951103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19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Where do customers of Flying Monk SN153HD for 16/04/2025 - 08/04/2026 live</a:t>
            </a:r>
          </a:p>
        </p:txBody>
      </p:sp>
      <p:sp>
        <p:nvSpPr>
          <p:cNvPr id="20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1" name="Rectangle 20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2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Where do customers of Flying Monk SN153HD come from?</a:t>
            </a:r>
          </a:p>
        </p:txBody>
      </p:sp>
      <p:sp>
        <p:nvSpPr>
          <p:cNvPr id="23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Map of Guest Origin</a:t>
            </a:r>
          </a:p>
        </p:txBody>
      </p:sp>
      <p:pic>
        <p:nvPicPr>
          <p:cNvPr id="24" name="Graphic 2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5" name="Rectangle 24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26" name="Graphic 2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8" name="Graphic 2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0" name="Graphic 2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3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4" name="Graphic 3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6891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Flying Monk SN153HD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3" name="Rectangle 2"/>
          <p:cNvSpPr>
            <a:spLocks/>
          </p:cNvSpPr>
          <p:nvPr/>
        </p:nvSpPr>
        <p:spPr bwMode="white">
          <a:xfrm>
            <a:off x="48768" y="6377502"/>
            <a:ext cx="12094464" cy="2187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14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427 Site Customers</a:t>
            </a:r>
          </a:p>
        </p:txBody>
      </p:sp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8" name="DisplayChart"/>
          <p:cNvGraphicFramePr/>
          <p:nvPr/>
        </p:nvGraphicFramePr>
        <p:xfrm>
          <a:off x="888763" y="1663789"/>
          <a:ext cx="10348957" cy="4685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3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For customers of Flying Monk SN153HD, who are the top 20 competitors from 371 Chains in 1 Miles for 16/04/2025 - 08/04/2026 split by Venue</a:t>
            </a:r>
          </a:p>
        </p:txBody>
      </p:sp>
      <p:sp>
        <p:nvSpPr>
          <p:cNvPr id="24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5" name="Rectangle 24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26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What are the Top 20 venues (by spend) that customers of Flying Monk SN153HD also visit?</a:t>
            </a:r>
          </a:p>
        </p:txBody>
      </p:sp>
      <p:sp>
        <p:nvSpPr>
          <p:cNvPr id="27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Share of Wallet</a:t>
            </a:r>
          </a:p>
        </p:txBody>
      </p:sp>
      <p:pic>
        <p:nvPicPr>
          <p:cNvPr id="28" name="Graphic 2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9" name="Rectangle 28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0" name="Graphic 2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2" name="Graphic 3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3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4" name="Graphic 3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6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7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8" name="Graphic 3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6891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Flying Monk SN153HD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3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806 Site Customers</a:t>
            </a:r>
          </a:p>
        </p:txBody>
      </p:sp>
      <p:graphicFrame>
        <p:nvGraphicFramePr>
          <p:cNvPr id="9" name="Chart 8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share of wallet of customers of Flying Monk SN153HD changed between two date ranges?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Share of Wallet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6891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Flying Monk SN153HD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806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7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19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1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local area for Flying Monk SN153HD compare to the national average (1 = low, 10 = high)</a:t>
            </a:r>
          </a:p>
        </p:txBody>
      </p:sp>
      <p:sp>
        <p:nvSpPr>
          <p:cNvPr id="22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Market Summary</a:t>
            </a:r>
          </a:p>
        </p:txBody>
      </p:sp>
      <p:pic>
        <p:nvPicPr>
          <p:cNvPr id="23" name="Graphic 2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ctangle 23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25" name="Graphic 2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7" name="Graphic 2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0" name="Graphic 2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2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4" name="Graphic 3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6891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Flying Monk SN153HD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graphicFrame>
        <p:nvGraphicFramePr>
          <p:cNvPr id="35" name="Table 35"/>
          <p:cNvGraphicFramePr/>
          <p:nvPr/>
        </p:nvGraphicFramePr>
        <p:xfrm>
          <a:off x="508000" y="1524000"/>
          <a:ext cx="11430000" cy="25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0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Data Type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Name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250m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250m Spend vs National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500m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500m Spend vs National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1 mile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 mile Spend vs National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3 miles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 mile Spend vs National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Total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Annual Sales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£9.22M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£15.61M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£23.57M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£46.55M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Weekpart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Mon - Thu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42.7%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40.9%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41.5%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43.4%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Weekpart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Fri - Sat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45.8%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46.7%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46.4%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41.6%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Weekpart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Sun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 to 24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 to 34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35 to 44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23.1%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23.3%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45 to 54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55 to 64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23.1%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65 to 74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75+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Business Elite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Prosperous Professionals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Flourishing Society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Content Communities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White Collar Neighbourhoods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Enterprising Mainstream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Paying The Mortgage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Cash Conscious Communities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On A Budget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Family Value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Affluence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AB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24.7%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24.1%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Affluence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C1C2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52.9%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54.5%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53.7%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53.3%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Affluence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DE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23.2%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24.4%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6350" cap="flat">
          <a:solidFill>
            <a:schemeClr val="phClr"/>
          </a:solidFill>
          <a:prstDash val="solid"/>
          <a:miter/>
          <a:headEnd type="none"/>
          <a:tailEnd type="none"/>
        </a:ln>
        <a:ln w="12700" cap="flat">
          <a:solidFill>
            <a:schemeClr val="phClr"/>
          </a:solidFill>
          <a:prstDash val="solid"/>
          <a:miter/>
          <a:headEnd type="none"/>
          <a:tailEnd type="none"/>
        </a:ln>
        <a:ln w="19050" cap="flat">
          <a:solidFill>
            <a:schemeClr val="phClr"/>
          </a:solidFill>
          <a:prstDash val="solid"/>
          <a:miter/>
          <a:headEnd type="none"/>
          <a:tailEnd type="none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8489</TotalTime>
  <Pages>0</Pages>
  <Words>1213</Words>
  <Characters>0</Characters>
  <Application>Microsoft Office PowerPoint</Application>
  <PresentationFormat>Widescreen</PresentationFormat>
  <Lines>0</Lines>
  <Paragraphs>447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Montserrat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Hospitality Data Insights Ltd</dc:creator>
  <cp:lastModifiedBy>Danielle Boothroyd</cp:lastModifiedBy>
  <cp:revision>134</cp:revision>
  <dcterms:created xsi:type="dcterms:W3CDTF">2023-02-27T15:44:52Z</dcterms:created>
  <dcterms:modified xsi:type="dcterms:W3CDTF">2026-09-21T12:39:08Z</dcterms:modified>
</cp:coreProperties>
</file>