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0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</p:sldIdLst>
  <p:sldSz cx="12192000" cy="6858000"/>
  <p:notesSz cx="6858000" cy="9144000"/>
  <p:defaultTextStyle>
    <a:defPPr defTabSz="914400">
      <a:defRPr lang="en-US" dirty="0"/>
    </a:defPPr>
    <a:lvl1pPr marL="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42561"/>
    <a:srgbClr val="D0CECE"/>
    <a:srgbClr val="FA8D38"/>
    <a:srgbClr val="666666"/>
    <a:srgbClr val="2EADE4"/>
    <a:srgbClr val="3A454F"/>
    <a:srgbClr val="FDBC05"/>
    <a:srgbClr val="4FC042"/>
    <a:srgbClr val="264FB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906A44-D62B-413A-B150-31EA32DED264}" v="251" dt="2023-04-25T12:27:14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80"/>
    <p:restoredTop sz="94660"/>
  </p:normalViewPr>
  <p:slideViewPr>
    <p:cSldViewPr snapToGrid="0">
      <p:cViewPr varScale="1">
        <p:scale>
          <a:sx n="111" d="100"/>
          <a:sy n="111" d="100"/>
        </p:scale>
        <p:origin x="678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CB1E-4EE3-BE5F-A3382C76C01B}"/>
              </c:ext>
            </c:extLst>
          </c:dPt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0.1037</c:v>
                </c:pt>
                <c:pt idx="1">
                  <c:v>0.106</c:v>
                </c:pt>
                <c:pt idx="2">
                  <c:v>0.12770000000000001</c:v>
                </c:pt>
                <c:pt idx="3">
                  <c:v>0.12640000000000001</c:v>
                </c:pt>
                <c:pt idx="4">
                  <c:v>0.18729999999999999</c:v>
                </c:pt>
                <c:pt idx="5">
                  <c:v>0.1983</c:v>
                </c:pt>
                <c:pt idx="6">
                  <c:v>0.1502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1E-4EE3-BE5F-A3382C76C0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Kings Head EN55SN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4.6600000000000003E-2</c:v>
                </c:pt>
                <c:pt idx="1">
                  <c:v>8.7099999999999997E-2</c:v>
                </c:pt>
                <c:pt idx="2">
                  <c:v>0.14460000000000001</c:v>
                </c:pt>
                <c:pt idx="3">
                  <c:v>5.6399999999999999E-2</c:v>
                </c:pt>
                <c:pt idx="4">
                  <c:v>0.25119999999999998</c:v>
                </c:pt>
                <c:pt idx="5">
                  <c:v>0.22420000000000001</c:v>
                </c:pt>
                <c:pt idx="6">
                  <c:v>0.18940000000000001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1E-4EE3-BE5F-A3382C76C0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Mon</c:v>
                </c:pt>
                <c:pt idx="1">
                  <c:v>Tue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-5.7099999999999998E-2</c:v>
                </c:pt>
                <c:pt idx="1">
                  <c:v>-1.89E-2</c:v>
                </c:pt>
                <c:pt idx="2">
                  <c:v>1.6899999999999998E-2</c:v>
                </c:pt>
                <c:pt idx="3">
                  <c:v>-7.0000000000000007E-2</c:v>
                </c:pt>
                <c:pt idx="4">
                  <c:v>6.3899999999999998E-2</c:v>
                </c:pt>
                <c:pt idx="5">
                  <c:v>2.5899999999999999E-2</c:v>
                </c:pt>
                <c:pt idx="6">
                  <c:v>3.9199999999999999E-2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9553-411A-9A12-28D9A0DF0A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51AD-4BCE-AA21-0724508DF5B8}"/>
              </c:ext>
            </c:extLst>
          </c:dPt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'Sheet1'!$B$2:$B$6</c:f>
              <c:numCache>
                <c:formatCode>General</c:formatCode>
                <c:ptCount val="5"/>
                <c:pt idx="0">
                  <c:v>0.62580000000000002</c:v>
                </c:pt>
                <c:pt idx="1">
                  <c:v>0.22359999999999999</c:v>
                </c:pt>
                <c:pt idx="2">
                  <c:v>6.0900000000000003E-2</c:v>
                </c:pt>
                <c:pt idx="3">
                  <c:v>4.4299999999999999E-2</c:v>
                </c:pt>
                <c:pt idx="4">
                  <c:v>4.5199999999999997E-2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1AD-4BCE-AA21-0724508DF5B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Kings Head EN55SN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'Sheet1'!$A$2:$A$6</c:f>
              <c:strCache>
                <c:ptCount val="5"/>
                <c:pt idx="0">
                  <c:v>Once Per Year</c:v>
                </c:pt>
                <c:pt idx="1">
                  <c:v>2-3 Times Per Year</c:v>
                </c:pt>
                <c:pt idx="2">
                  <c:v>4-5 Times Per Year</c:v>
                </c:pt>
                <c:pt idx="3">
                  <c:v>6-9 Times Per Year</c:v>
                </c:pt>
                <c:pt idx="4">
                  <c:v>10+ Times Per Year</c:v>
                </c:pt>
              </c:strCache>
            </c:strRef>
          </c:cat>
          <c:val>
            <c:numRef>
              <c:f>'Sheet1'!$C$2:$C$6</c:f>
              <c:numCache>
                <c:formatCode>General</c:formatCode>
                <c:ptCount val="5"/>
                <c:pt idx="0">
                  <c:v>0.60709999999999997</c:v>
                </c:pt>
                <c:pt idx="1">
                  <c:v>0.20830000000000001</c:v>
                </c:pt>
                <c:pt idx="2">
                  <c:v>5.9499999999999997E-2</c:v>
                </c:pt>
                <c:pt idx="3">
                  <c:v>7.1400000000000005E-2</c:v>
                </c:pt>
                <c:pt idx="4">
                  <c:v>5.3499999999999999E-2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1AD-4BCE-AA21-0724508DF5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Once Per Year</c:v>
                </c:pt>
                <c:pt idx="1">
                  <c:v>2-3 Times Per Year</c:v>
                </c:pt>
              </c:strCache>
            </c:strRef>
          </c:cat>
          <c:val>
            <c:numRef>
              <c:f>'Sheet1'!$D$2:$D$6</c:f>
              <c:numCache>
                <c:formatCode>General</c:formatCode>
                <c:ptCount val="5"/>
                <c:pt idx="0">
                  <c:v>-1.8700000000000001E-2</c:v>
                </c:pt>
                <c:pt idx="1">
                  <c:v>-1.5299999999999999E-2</c:v>
                </c:pt>
                <c:pt idx="2">
                  <c:v>-1.4E-3</c:v>
                </c:pt>
                <c:pt idx="3">
                  <c:v>2.7099999999999999E-2</c:v>
                </c:pt>
                <c:pt idx="4">
                  <c:v>8.3000000000000001E-3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F488-4490-BAB6-45989FC6D3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E9C-41E8-817A-0B9B3C324F01}"/>
              </c:ext>
            </c:extLst>
          </c:dPt>
          <c:cat>
            <c:strRef>
              <c:f>'Sheet1'!$A$2:$A$20</c:f>
              <c:strCache>
                <c:ptCount val="19"/>
                <c:pt idx="0">
                  <c:v>Ye Olde Mitre (Barnet) EN55SJ</c:v>
                </c:pt>
                <c:pt idx="1">
                  <c:v>Red Lion Barnet EN55UW</c:v>
                </c:pt>
                <c:pt idx="2">
                  <c:v>Fresh Fry EN51AD</c:v>
                </c:pt>
                <c:pt idx="3">
                  <c:v>Weavers Bar EN51EU</c:v>
                </c:pt>
                <c:pt idx="4">
                  <c:v>Queens Arms EN51AB</c:v>
                </c:pt>
                <c:pt idx="5">
                  <c:v>Butchers Arms EN55XP</c:v>
                </c:pt>
                <c:pt idx="6">
                  <c:v>KFC Barnet High Street EN55UZ</c:v>
                </c:pt>
                <c:pt idx="7">
                  <c:v>Costa Coffee EN53DJ</c:v>
                </c:pt>
                <c:pt idx="8">
                  <c:v>McDonalds Barnet EN55XQ</c:v>
                </c:pt>
                <c:pt idx="9">
                  <c:v>Ye Olde Monken Holt (Barnet) EN55SU</c:v>
                </c:pt>
                <c:pt idx="10">
                  <c:v>Kings Head EN55SN</c:v>
                </c:pt>
                <c:pt idx="11">
                  <c:v>Gails Barnet EN55XW</c:v>
                </c:pt>
                <c:pt idx="12">
                  <c:v>Greggs EN55XQ</c:v>
                </c:pt>
                <c:pt idx="13">
                  <c:v>Mama Fifi Barnet EN55XY</c:v>
                </c:pt>
                <c:pt idx="14">
                  <c:v>Hadley Oak Barnet EN55SU</c:v>
                </c:pt>
                <c:pt idx="15">
                  <c:v>Lord Nelson EN52SA</c:v>
                </c:pt>
                <c:pt idx="16">
                  <c:v>The Arkley EN53EP</c:v>
                </c:pt>
                <c:pt idx="17">
                  <c:v>Sebright Arms EN54ET</c:v>
                </c:pt>
                <c:pt idx="18">
                  <c:v>Black Horse Pub EN54BX</c:v>
                </c:pt>
              </c:strCache>
            </c:strRef>
          </c:cat>
          <c:val>
            <c:numRef>
              <c:f>'Sheet1'!$B$2:$B$20</c:f>
              <c:numCache>
                <c:formatCode>General</c:formatCode>
                <c:ptCount val="19"/>
                <c:pt idx="0">
                  <c:v>10.2774</c:v>
                </c:pt>
                <c:pt idx="1">
                  <c:v>13.218299999999999</c:v>
                </c:pt>
                <c:pt idx="2">
                  <c:v>26.058199999999999</c:v>
                </c:pt>
                <c:pt idx="3">
                  <c:v>9.4253999999999998</c:v>
                </c:pt>
                <c:pt idx="4">
                  <c:v>10.559799999999999</c:v>
                </c:pt>
                <c:pt idx="5">
                  <c:v>7.5667</c:v>
                </c:pt>
                <c:pt idx="6">
                  <c:v>9.5108999999999995</c:v>
                </c:pt>
                <c:pt idx="7">
                  <c:v>6.5659000000000001</c:v>
                </c:pt>
                <c:pt idx="8">
                  <c:v>6.9188000000000001</c:v>
                </c:pt>
                <c:pt idx="9">
                  <c:v>10.5718</c:v>
                </c:pt>
                <c:pt idx="10">
                  <c:v>9.0306999999999995</c:v>
                </c:pt>
                <c:pt idx="11">
                  <c:v>9.1523000000000003</c:v>
                </c:pt>
                <c:pt idx="12">
                  <c:v>3.8328000000000002</c:v>
                </c:pt>
                <c:pt idx="13">
                  <c:v>41.6524</c:v>
                </c:pt>
                <c:pt idx="14">
                  <c:v>22.744299999999999</c:v>
                </c:pt>
                <c:pt idx="15">
                  <c:v>13.5604</c:v>
                </c:pt>
                <c:pt idx="16">
                  <c:v>34.831899999999997</c:v>
                </c:pt>
                <c:pt idx="17">
                  <c:v>11.6006</c:v>
                </c:pt>
                <c:pt idx="18">
                  <c:v>14.116400000000001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9C-41E8-817A-0B9B3C324F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'Sheet1'!$A$2:$A$20</c:f>
              <c:strCache>
                <c:ptCount val="19"/>
                <c:pt idx="0">
                  <c:v>Ye Olde Mitre (Barnet) EN55SJ</c:v>
                </c:pt>
                <c:pt idx="1">
                  <c:v>Red Lion Barnet EN55UW</c:v>
                </c:pt>
                <c:pt idx="2">
                  <c:v>Fresh Fry EN51AD</c:v>
                </c:pt>
                <c:pt idx="3">
                  <c:v>Weavers Bar EN51EU</c:v>
                </c:pt>
                <c:pt idx="4">
                  <c:v>Queens Arms EN51AB</c:v>
                </c:pt>
                <c:pt idx="5">
                  <c:v>Butchers Arms EN55XP</c:v>
                </c:pt>
                <c:pt idx="6">
                  <c:v>KFC Barnet High Street EN55UZ</c:v>
                </c:pt>
                <c:pt idx="7">
                  <c:v>Costa Coffee EN53DJ</c:v>
                </c:pt>
                <c:pt idx="8">
                  <c:v>McDonalds Barnet EN55XQ</c:v>
                </c:pt>
                <c:pt idx="9">
                  <c:v>Ye Olde Monken Holt (Barnet) EN55SU</c:v>
                </c:pt>
                <c:pt idx="10">
                  <c:v>Kings Head EN55SN</c:v>
                </c:pt>
                <c:pt idx="11">
                  <c:v>Gails Barnet EN55XW</c:v>
                </c:pt>
                <c:pt idx="12">
                  <c:v>Greggs EN55XQ</c:v>
                </c:pt>
                <c:pt idx="13">
                  <c:v>Mama Fifi Barnet EN55XY</c:v>
                </c:pt>
                <c:pt idx="14">
                  <c:v>Hadley Oak Barnet EN55SU</c:v>
                </c:pt>
                <c:pt idx="15">
                  <c:v>Lord Nelson EN52SA</c:v>
                </c:pt>
                <c:pt idx="16">
                  <c:v>The Arkley EN53EP</c:v>
                </c:pt>
                <c:pt idx="17">
                  <c:v>Sebright Arms EN54ET</c:v>
                </c:pt>
                <c:pt idx="18">
                  <c:v>Black Horse Pub EN54BX</c:v>
                </c:pt>
              </c:strCache>
            </c:strRef>
          </c:cat>
          <c:val>
            <c:numRef>
              <c:f>'Sheet1'!$C$2:$C$20</c:f>
              <c:numCache>
                <c:formatCode>General</c:formatCode>
                <c:ptCount val="19"/>
                <c:pt idx="0">
                  <c:v>12.4557</c:v>
                </c:pt>
                <c:pt idx="1">
                  <c:v>14.5746</c:v>
                </c:pt>
                <c:pt idx="2">
                  <c:v>27.230799999999999</c:v>
                </c:pt>
                <c:pt idx="3">
                  <c:v>10.568899999999999</c:v>
                </c:pt>
                <c:pt idx="4">
                  <c:v>11.6037</c:v>
                </c:pt>
                <c:pt idx="5">
                  <c:v>8.5736000000000008</c:v>
                </c:pt>
                <c:pt idx="6">
                  <c:v>10.4574</c:v>
                </c:pt>
                <c:pt idx="7">
                  <c:v>7.4409000000000001</c:v>
                </c:pt>
                <c:pt idx="8">
                  <c:v>7.5730000000000004</c:v>
                </c:pt>
                <c:pt idx="9">
                  <c:v>11.215400000000001</c:v>
                </c:pt>
                <c:pt idx="10">
                  <c:v>9.5840999999999994</c:v>
                </c:pt>
                <c:pt idx="11">
                  <c:v>9.4528999999999996</c:v>
                </c:pt>
                <c:pt idx="12">
                  <c:v>4.0042</c:v>
                </c:pt>
                <c:pt idx="13">
                  <c:v>41.179000000000002</c:v>
                </c:pt>
                <c:pt idx="14">
                  <c:v>21.638400000000001</c:v>
                </c:pt>
                <c:pt idx="15">
                  <c:v>12.4292</c:v>
                </c:pt>
                <c:pt idx="16">
                  <c:v>33.052999999999997</c:v>
                </c:pt>
                <c:pt idx="17">
                  <c:v>9.7965999999999998</c:v>
                </c:pt>
                <c:pt idx="18">
                  <c:v>11.3644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9C-41E8-817A-0B9B3C324F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\£0.00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Ye Olde Mitre (Barnet) EN55SJ</c:v>
                </c:pt>
                <c:pt idx="1">
                  <c:v>Red Lion Barnet EN55UW</c:v>
                </c:pt>
              </c:strCache>
            </c:strRef>
          </c:cat>
          <c:val>
            <c:numRef>
              <c:f>'Sheet1'!$D$2:$D$20</c:f>
              <c:numCache>
                <c:formatCode>General</c:formatCode>
                <c:ptCount val="19"/>
                <c:pt idx="0">
                  <c:v>2.1783000000000001</c:v>
                </c:pt>
                <c:pt idx="1">
                  <c:v>1.3563000000000001</c:v>
                </c:pt>
                <c:pt idx="2">
                  <c:v>1.1726000000000001</c:v>
                </c:pt>
                <c:pt idx="3">
                  <c:v>1.1435</c:v>
                </c:pt>
                <c:pt idx="4">
                  <c:v>1.0439000000000001</c:v>
                </c:pt>
                <c:pt idx="5">
                  <c:v>1.0068999999999999</c:v>
                </c:pt>
                <c:pt idx="6">
                  <c:v>0.94650000000000001</c:v>
                </c:pt>
                <c:pt idx="7">
                  <c:v>0.875</c:v>
                </c:pt>
                <c:pt idx="8">
                  <c:v>0.6542</c:v>
                </c:pt>
                <c:pt idx="9">
                  <c:v>0.64359999999999995</c:v>
                </c:pt>
                <c:pt idx="10">
                  <c:v>0.5534</c:v>
                </c:pt>
                <c:pt idx="11">
                  <c:v>0.30059999999999998</c:v>
                </c:pt>
                <c:pt idx="12">
                  <c:v>0.1714</c:v>
                </c:pt>
                <c:pt idx="13">
                  <c:v>-0.47339999999999999</c:v>
                </c:pt>
                <c:pt idx="14">
                  <c:v>-1.1059000000000001</c:v>
                </c:pt>
                <c:pt idx="15">
                  <c:v>-1.1312</c:v>
                </c:pt>
                <c:pt idx="16">
                  <c:v>-1.7788999999999999</c:v>
                </c:pt>
                <c:pt idx="17">
                  <c:v>-1.804</c:v>
                </c:pt>
                <c:pt idx="18">
                  <c:v>-2.7519999999999998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341-47D9-A01B-C048AFBB6B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\£0.00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5A3-4DB3-B473-105EC1E9CF43}"/>
              </c:ext>
            </c:extLst>
          </c:dPt>
          <c:cat>
            <c:strRef>
              <c:f>'Sheet1'!$A$2:$A$21</c:f>
              <c:strCache>
                <c:ptCount val="20"/>
                <c:pt idx="0">
                  <c:v>Judges On The Green EN55SZ</c:v>
                </c:pt>
                <c:pt idx="1">
                  <c:v>Mama Fifi Barnet EN55XY</c:v>
                </c:pt>
                <c:pt idx="2">
                  <c:v>Fresh Fry EN51AD</c:v>
                </c:pt>
                <c:pt idx="3">
                  <c:v>Weavers Bar EN51EU</c:v>
                </c:pt>
                <c:pt idx="4">
                  <c:v>Ye Olde Monken Holt (Barnet) EN55SU</c:v>
                </c:pt>
                <c:pt idx="5">
                  <c:v>Ye Olde Mitre (Barnet) EN55SJ</c:v>
                </c:pt>
                <c:pt idx="6">
                  <c:v>Costa Coffee EN53DJ</c:v>
                </c:pt>
                <c:pt idx="7">
                  <c:v>Hadley Oak Barnet EN55SU</c:v>
                </c:pt>
                <c:pt idx="8">
                  <c:v>The Arkley EN53EP</c:v>
                </c:pt>
                <c:pt idx="9">
                  <c:v>Butchers Arms EN55XP</c:v>
                </c:pt>
                <c:pt idx="10">
                  <c:v>Gails Barnet EN55XW</c:v>
                </c:pt>
                <c:pt idx="11">
                  <c:v>Lord Nelson EN52SA</c:v>
                </c:pt>
                <c:pt idx="12">
                  <c:v>Greggs EN55XQ</c:v>
                </c:pt>
                <c:pt idx="13">
                  <c:v>Red Lion Barnet EN55UW</c:v>
                </c:pt>
                <c:pt idx="14">
                  <c:v>McDonalds Barnet EN55XQ</c:v>
                </c:pt>
                <c:pt idx="15">
                  <c:v>Kings Head EN55SN</c:v>
                </c:pt>
                <c:pt idx="16">
                  <c:v>Sebright Arms EN54ET</c:v>
                </c:pt>
                <c:pt idx="17">
                  <c:v>KFC Barnet High Street EN55UZ</c:v>
                </c:pt>
                <c:pt idx="18">
                  <c:v>Queens Arms EN51AB</c:v>
                </c:pt>
                <c:pt idx="19">
                  <c:v>Black Horse Pub EN54BX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</c:v>
                </c:pt>
                <c:pt idx="1">
                  <c:v>2.4E-2</c:v>
                </c:pt>
                <c:pt idx="2">
                  <c:v>1.8499999999999999E-2</c:v>
                </c:pt>
                <c:pt idx="3">
                  <c:v>1.7500000000000002E-2</c:v>
                </c:pt>
                <c:pt idx="4">
                  <c:v>6.5500000000000003E-2</c:v>
                </c:pt>
                <c:pt idx="5">
                  <c:v>6.9099999999999995E-2</c:v>
                </c:pt>
                <c:pt idx="6">
                  <c:v>8.9599999999999999E-2</c:v>
                </c:pt>
                <c:pt idx="7">
                  <c:v>1.32E-2</c:v>
                </c:pt>
                <c:pt idx="8">
                  <c:v>9.2799999999999994E-2</c:v>
                </c:pt>
                <c:pt idx="9">
                  <c:v>2.9600000000000001E-2</c:v>
                </c:pt>
                <c:pt idx="10">
                  <c:v>7.2099999999999997E-2</c:v>
                </c:pt>
                <c:pt idx="11">
                  <c:v>1.1900000000000001E-2</c:v>
                </c:pt>
                <c:pt idx="12">
                  <c:v>3.09E-2</c:v>
                </c:pt>
                <c:pt idx="13">
                  <c:v>3.6700000000000003E-2</c:v>
                </c:pt>
                <c:pt idx="14">
                  <c:v>9.9599999999999994E-2</c:v>
                </c:pt>
                <c:pt idx="15">
                  <c:v>1.44E-2</c:v>
                </c:pt>
                <c:pt idx="16">
                  <c:v>2.7E-2</c:v>
                </c:pt>
                <c:pt idx="17">
                  <c:v>0.1666</c:v>
                </c:pt>
                <c:pt idx="18">
                  <c:v>3.5299999999999998E-2</c:v>
                </c:pt>
                <c:pt idx="19">
                  <c:v>8.4900000000000003E-2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A3-4DB3-B473-105EC1E9CF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Judges On The Green EN55SZ</c:v>
                </c:pt>
                <c:pt idx="1">
                  <c:v>Mama Fifi Barnet EN55XY</c:v>
                </c:pt>
                <c:pt idx="2">
                  <c:v>Fresh Fry EN51AD</c:v>
                </c:pt>
                <c:pt idx="3">
                  <c:v>Weavers Bar EN51EU</c:v>
                </c:pt>
                <c:pt idx="4">
                  <c:v>Ye Olde Monken Holt (Barnet) EN55SU</c:v>
                </c:pt>
                <c:pt idx="5">
                  <c:v>Ye Olde Mitre (Barnet) EN55SJ</c:v>
                </c:pt>
                <c:pt idx="6">
                  <c:v>Costa Coffee EN53DJ</c:v>
                </c:pt>
                <c:pt idx="7">
                  <c:v>Hadley Oak Barnet EN55SU</c:v>
                </c:pt>
                <c:pt idx="8">
                  <c:v>The Arkley EN53EP</c:v>
                </c:pt>
                <c:pt idx="9">
                  <c:v>Butchers Arms EN55XP</c:v>
                </c:pt>
                <c:pt idx="10">
                  <c:v>Gails Barnet EN55XW</c:v>
                </c:pt>
                <c:pt idx="11">
                  <c:v>Lord Nelson EN52SA</c:v>
                </c:pt>
                <c:pt idx="12">
                  <c:v>Greggs EN55XQ</c:v>
                </c:pt>
                <c:pt idx="13">
                  <c:v>Red Lion Barnet EN55UW</c:v>
                </c:pt>
                <c:pt idx="14">
                  <c:v>McDonalds Barnet EN55XQ</c:v>
                </c:pt>
                <c:pt idx="15">
                  <c:v>Kings Head EN55SN</c:v>
                </c:pt>
                <c:pt idx="16">
                  <c:v>Sebright Arms EN54ET</c:v>
                </c:pt>
                <c:pt idx="17">
                  <c:v>KFC Barnet High Street EN55UZ</c:v>
                </c:pt>
                <c:pt idx="18">
                  <c:v>Queens Arms EN51AB</c:v>
                </c:pt>
                <c:pt idx="19">
                  <c:v>Black Horse Pub EN54BX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3.6900000000000002E-2</c:v>
                </c:pt>
                <c:pt idx="1">
                  <c:v>6.0499999999999998E-2</c:v>
                </c:pt>
                <c:pt idx="2">
                  <c:v>3.95E-2</c:v>
                </c:pt>
                <c:pt idx="3">
                  <c:v>3.2899999999999999E-2</c:v>
                </c:pt>
                <c:pt idx="4">
                  <c:v>7.9100000000000004E-2</c:v>
                </c:pt>
                <c:pt idx="5">
                  <c:v>7.9399999999999998E-2</c:v>
                </c:pt>
                <c:pt idx="6">
                  <c:v>9.9500000000000005E-2</c:v>
                </c:pt>
                <c:pt idx="7">
                  <c:v>1.6799999999999999E-2</c:v>
                </c:pt>
                <c:pt idx="8">
                  <c:v>9.6199999999999994E-2</c:v>
                </c:pt>
                <c:pt idx="9">
                  <c:v>3.27E-2</c:v>
                </c:pt>
                <c:pt idx="10">
                  <c:v>7.0800000000000002E-2</c:v>
                </c:pt>
                <c:pt idx="11">
                  <c:v>1.03E-2</c:v>
                </c:pt>
                <c:pt idx="12">
                  <c:v>2.8500000000000001E-2</c:v>
                </c:pt>
                <c:pt idx="13">
                  <c:v>3.1699999999999999E-2</c:v>
                </c:pt>
                <c:pt idx="14">
                  <c:v>9.2799999999999994E-2</c:v>
                </c:pt>
                <c:pt idx="15">
                  <c:v>5.1000000000000004E-3</c:v>
                </c:pt>
                <c:pt idx="16">
                  <c:v>1.03E-2</c:v>
                </c:pt>
                <c:pt idx="17">
                  <c:v>0.14860000000000001</c:v>
                </c:pt>
                <c:pt idx="18">
                  <c:v>7.1999999999999998E-3</c:v>
                </c:pt>
                <c:pt idx="19">
                  <c:v>2.01E-2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A3-4DB3-B473-105EC1E9CF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Judges On The Green EN55SZ</c:v>
                </c:pt>
                <c:pt idx="1">
                  <c:v>Mama Fifi Barnet EN55XY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3.6900000000000002E-2</c:v>
                </c:pt>
                <c:pt idx="1">
                  <c:v>3.6499999999999998E-2</c:v>
                </c:pt>
                <c:pt idx="2">
                  <c:v>2.1000000000000001E-2</c:v>
                </c:pt>
                <c:pt idx="3">
                  <c:v>1.54E-2</c:v>
                </c:pt>
                <c:pt idx="4">
                  <c:v>1.3599999999999999E-2</c:v>
                </c:pt>
                <c:pt idx="5">
                  <c:v>1.03E-2</c:v>
                </c:pt>
                <c:pt idx="6">
                  <c:v>9.9000000000000008E-3</c:v>
                </c:pt>
                <c:pt idx="7">
                  <c:v>3.5999999999999999E-3</c:v>
                </c:pt>
                <c:pt idx="8">
                  <c:v>3.3999999999999998E-3</c:v>
                </c:pt>
                <c:pt idx="9">
                  <c:v>3.0999999999999999E-3</c:v>
                </c:pt>
                <c:pt idx="10">
                  <c:v>-1.2999999999999999E-3</c:v>
                </c:pt>
                <c:pt idx="11">
                  <c:v>-1.6000000000000001E-3</c:v>
                </c:pt>
                <c:pt idx="12">
                  <c:v>-2.3999999999999998E-3</c:v>
                </c:pt>
                <c:pt idx="13">
                  <c:v>-5.0000000000000001E-3</c:v>
                </c:pt>
                <c:pt idx="14">
                  <c:v>-6.7999999999999996E-3</c:v>
                </c:pt>
                <c:pt idx="15">
                  <c:v>-9.2999999999999992E-3</c:v>
                </c:pt>
                <c:pt idx="16">
                  <c:v>-1.67E-2</c:v>
                </c:pt>
                <c:pt idx="17">
                  <c:v>-1.7999999999999999E-2</c:v>
                </c:pt>
                <c:pt idx="18">
                  <c:v>-2.81E-2</c:v>
                </c:pt>
                <c:pt idx="19">
                  <c:v>-6.4799999999999996E-2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4564-4A23-97BB-052A7402B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77F-4077-9BF3-E8F298A65170}"/>
              </c:ext>
            </c:extLst>
          </c:dPt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2.7799999999999998E-2</c:v>
                </c:pt>
                <c:pt idx="1">
                  <c:v>0.1222</c:v>
                </c:pt>
                <c:pt idx="2">
                  <c:v>0.22520000000000001</c:v>
                </c:pt>
                <c:pt idx="3">
                  <c:v>0.21240000000000001</c:v>
                </c:pt>
                <c:pt idx="4">
                  <c:v>0.1981</c:v>
                </c:pt>
                <c:pt idx="5">
                  <c:v>0.13200000000000001</c:v>
                </c:pt>
                <c:pt idx="6">
                  <c:v>8.1900000000000001E-2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7F-4077-9BF3-E8F298A6517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Kings Head EN55SN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18 to 24</c:v>
                </c:pt>
                <c:pt idx="1">
                  <c:v>25 to 34</c:v>
                </c:pt>
                <c:pt idx="2">
                  <c:v>35 to 44</c:v>
                </c:pt>
                <c:pt idx="3">
                  <c:v>45 to 54</c:v>
                </c:pt>
                <c:pt idx="4">
                  <c:v>55 to 64</c:v>
                </c:pt>
                <c:pt idx="5">
                  <c:v>65 to 74</c:v>
                </c:pt>
                <c:pt idx="6">
                  <c:v>75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8.6999999999999994E-3</c:v>
                </c:pt>
                <c:pt idx="1">
                  <c:v>1.3899999999999999E-2</c:v>
                </c:pt>
                <c:pt idx="2">
                  <c:v>0.15160000000000001</c:v>
                </c:pt>
                <c:pt idx="3">
                  <c:v>0.1774</c:v>
                </c:pt>
                <c:pt idx="4">
                  <c:v>0.47920000000000001</c:v>
                </c:pt>
                <c:pt idx="5">
                  <c:v>0.1426</c:v>
                </c:pt>
                <c:pt idx="6">
                  <c:v>2.6100000000000002E-2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7F-4077-9BF3-E8F298A651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18 to 24</c:v>
                </c:pt>
                <c:pt idx="1">
                  <c:v>25 to 34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-1.9099999999999999E-2</c:v>
                </c:pt>
                <c:pt idx="1">
                  <c:v>-0.10829999999999999</c:v>
                </c:pt>
                <c:pt idx="2">
                  <c:v>-7.3599999999999999E-2</c:v>
                </c:pt>
                <c:pt idx="3">
                  <c:v>-3.5000000000000003E-2</c:v>
                </c:pt>
                <c:pt idx="4">
                  <c:v>0.28110000000000002</c:v>
                </c:pt>
                <c:pt idx="5">
                  <c:v>1.06E-2</c:v>
                </c:pt>
                <c:pt idx="6">
                  <c:v>-5.5800000000000002E-2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8BA7-4A7C-B818-2DC9007ED6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77B-4E06-98EB-52DAF0E0DC4C}"/>
              </c:ext>
            </c:extLst>
          </c:dPt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'Sheet1'!$B$2:$B$4</c:f>
              <c:numCache>
                <c:formatCode>General</c:formatCode>
                <c:ptCount val="3"/>
                <c:pt idx="0">
                  <c:v>0.4289</c:v>
                </c:pt>
                <c:pt idx="1">
                  <c:v>0.41959999999999997</c:v>
                </c:pt>
                <c:pt idx="2">
                  <c:v>0.15140000000000001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7B-4E06-98EB-52DAF0E0DC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Kings Head EN55SN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'Sheet1'!$A$2:$A$4</c:f>
              <c:strCache>
                <c:ptCount val="3"/>
                <c:pt idx="0">
                  <c:v>High Income</c:v>
                </c:pt>
                <c:pt idx="1">
                  <c:v>Medium Income</c:v>
                </c:pt>
                <c:pt idx="2">
                  <c:v>Low Income</c:v>
                </c:pt>
              </c:strCache>
            </c:strRef>
          </c:cat>
          <c:val>
            <c:numRef>
              <c:f>'Sheet1'!$C$2:$C$4</c:f>
              <c:numCache>
                <c:formatCode>General</c:formatCode>
                <c:ptCount val="3"/>
                <c:pt idx="0">
                  <c:v>0.44650000000000001</c:v>
                </c:pt>
                <c:pt idx="1">
                  <c:v>0.36630000000000001</c:v>
                </c:pt>
                <c:pt idx="2">
                  <c:v>0.18709999999999999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7B-4E06-98EB-52DAF0E0DC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High Income</c:v>
                </c:pt>
                <c:pt idx="1">
                  <c:v>Medium Income</c:v>
                </c:pt>
              </c:strCache>
            </c:strRef>
          </c:cat>
          <c:val>
            <c:numRef>
              <c:f>'Sheet1'!$D$2:$D$4</c:f>
              <c:numCache>
                <c:formatCode>General</c:formatCode>
                <c:ptCount val="3"/>
                <c:pt idx="0">
                  <c:v>1.7600000000000001E-2</c:v>
                </c:pt>
                <c:pt idx="1">
                  <c:v>-5.33E-2</c:v>
                </c:pt>
                <c:pt idx="2">
                  <c:v>3.5700000000000003E-2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3800-4E84-9E33-19E064919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FFD1-4FDE-9B3E-E0B54834BF9D}"/>
              </c:ext>
            </c:extLst>
          </c:dPt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'Sheet1'!$B$2:$B$3</c:f>
              <c:numCache>
                <c:formatCode>General</c:formatCode>
                <c:ptCount val="2"/>
                <c:pt idx="0">
                  <c:v>0.40870000000000001</c:v>
                </c:pt>
                <c:pt idx="1">
                  <c:v>0.59119999999999995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FD1-4FDE-9B3E-E0B54834BF9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Kings Head EN55SN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'Sheet1'!$C$2:$C$3</c:f>
              <c:numCache>
                <c:formatCode>General</c:formatCode>
                <c:ptCount val="2"/>
                <c:pt idx="0">
                  <c:v>0.20810000000000001</c:v>
                </c:pt>
                <c:pt idx="1">
                  <c:v>0.79179999999999995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FD1-4FDE-9B3E-E0B54834BF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'Sheet1'!$D$2:$D$3</c:f>
              <c:numCache>
                <c:formatCode>General</c:formatCode>
                <c:ptCount val="2"/>
                <c:pt idx="0">
                  <c:v>-0.2006</c:v>
                </c:pt>
                <c:pt idx="1">
                  <c:v>0.2006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7135-48FB-BD0B-4F15F87CFD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BF72-4344-885B-056EC6ADFBA4}"/>
              </c:ext>
            </c:extLst>
          </c:dPt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'Sheet1'!$B$2:$B$9</c:f>
              <c:numCache>
                <c:formatCode>General</c:formatCode>
                <c:ptCount val="8"/>
                <c:pt idx="0">
                  <c:v>6.4899999999999999E-2</c:v>
                </c:pt>
                <c:pt idx="1">
                  <c:v>4.9099999999999998E-2</c:v>
                </c:pt>
                <c:pt idx="2">
                  <c:v>0.10150000000000001</c:v>
                </c:pt>
                <c:pt idx="3">
                  <c:v>0.1023</c:v>
                </c:pt>
                <c:pt idx="4">
                  <c:v>0.20469999999999999</c:v>
                </c:pt>
                <c:pt idx="5">
                  <c:v>6.6199999999999995E-2</c:v>
                </c:pt>
                <c:pt idx="6">
                  <c:v>9.4200000000000006E-2</c:v>
                </c:pt>
                <c:pt idx="7">
                  <c:v>0.31680000000000003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72-4344-885B-056EC6ADFB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Kings Head EN55SN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'Sheet1'!$A$2:$A$9</c:f>
              <c:strCache>
                <c:ptCount val="8"/>
                <c:pt idx="0">
                  <c:v>Family Familiar</c:v>
                </c:pt>
                <c:pt idx="1">
                  <c:v>Occasional &amp; Local</c:v>
                </c:pt>
                <c:pt idx="2">
                  <c:v>Mid-Week Seniors</c:v>
                </c:pt>
                <c:pt idx="3">
                  <c:v>Part Of The Pub</c:v>
                </c:pt>
                <c:pt idx="4">
                  <c:v>Metro Sophisticates</c:v>
                </c:pt>
                <c:pt idx="5">
                  <c:v>Young &amp; Connected</c:v>
                </c:pt>
                <c:pt idx="6">
                  <c:v>Bubbly Weekenders</c:v>
                </c:pt>
                <c:pt idx="7">
                  <c:v>Upmarket Diners</c:v>
                </c:pt>
              </c:strCache>
            </c:strRef>
          </c:cat>
          <c:val>
            <c:numRef>
              <c:f>'Sheet1'!$C$2:$C$9</c:f>
              <c:numCache>
                <c:formatCode>General</c:formatCode>
                <c:ptCount val="8"/>
                <c:pt idx="0">
                  <c:v>1.1900000000000001E-2</c:v>
                </c:pt>
                <c:pt idx="1">
                  <c:v>6.9199999999999998E-2</c:v>
                </c:pt>
                <c:pt idx="2">
                  <c:v>0.13950000000000001</c:v>
                </c:pt>
                <c:pt idx="3">
                  <c:v>0.53680000000000005</c:v>
                </c:pt>
                <c:pt idx="4">
                  <c:v>0.1099</c:v>
                </c:pt>
                <c:pt idx="5">
                  <c:v>8.2000000000000007E-3</c:v>
                </c:pt>
                <c:pt idx="6">
                  <c:v>3.3500000000000002E-2</c:v>
                </c:pt>
                <c:pt idx="7">
                  <c:v>9.06E-2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F72-4344-885B-056EC6ADF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Family Familiar</c:v>
                </c:pt>
                <c:pt idx="1">
                  <c:v>Occasional &amp; Local</c:v>
                </c:pt>
              </c:strCache>
            </c:strRef>
          </c:cat>
          <c:val>
            <c:numRef>
              <c:f>'Sheet1'!$D$2:$D$9</c:f>
              <c:numCache>
                <c:formatCode>General</c:formatCode>
                <c:ptCount val="8"/>
                <c:pt idx="0">
                  <c:v>-5.2999999999999999E-2</c:v>
                </c:pt>
                <c:pt idx="1">
                  <c:v>2.01E-2</c:v>
                </c:pt>
                <c:pt idx="2">
                  <c:v>3.7999999999999999E-2</c:v>
                </c:pt>
                <c:pt idx="3">
                  <c:v>0.4345</c:v>
                </c:pt>
                <c:pt idx="4">
                  <c:v>-9.4799999999999995E-2</c:v>
                </c:pt>
                <c:pt idx="5">
                  <c:v>-5.8000000000000003E-2</c:v>
                </c:pt>
                <c:pt idx="6">
                  <c:v>-6.0699999999999997E-2</c:v>
                </c:pt>
                <c:pt idx="7">
                  <c:v>-0.22620000000000001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5646-466E-B286-E1EF19428F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Competitor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19A-41C0-A514-1F18BD676560}"/>
              </c:ext>
            </c:extLst>
          </c:dPt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'Sheet1'!$B$2:$B$8</c:f>
              <c:numCache>
                <c:formatCode>General</c:formatCode>
                <c:ptCount val="7"/>
                <c:pt idx="0">
                  <c:v>0.2959</c:v>
                </c:pt>
                <c:pt idx="1">
                  <c:v>0.2152</c:v>
                </c:pt>
                <c:pt idx="2">
                  <c:v>0.1227</c:v>
                </c:pt>
                <c:pt idx="3">
                  <c:v>0.13120000000000001</c:v>
                </c:pt>
                <c:pt idx="4">
                  <c:v>0.1278</c:v>
                </c:pt>
                <c:pt idx="5">
                  <c:v>3.4700000000000002E-2</c:v>
                </c:pt>
                <c:pt idx="6">
                  <c:v>7.22E-2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19A-41C0-A514-1F18BD6765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Kings Head EN55SN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'Sheet1'!$A$2:$A$8</c:f>
              <c:strCache>
                <c:ptCount val="7"/>
                <c:pt idx="0">
                  <c:v>0-1 Mile</c:v>
                </c:pt>
                <c:pt idx="1">
                  <c:v>1-3 Miles</c:v>
                </c:pt>
                <c:pt idx="2">
                  <c:v>3-5 Miles</c:v>
                </c:pt>
                <c:pt idx="3">
                  <c:v>5-10 Miles</c:v>
                </c:pt>
                <c:pt idx="4">
                  <c:v>10-20 Miles</c:v>
                </c:pt>
                <c:pt idx="5">
                  <c:v>20-50 Miles</c:v>
                </c:pt>
                <c:pt idx="6">
                  <c:v>National</c:v>
                </c:pt>
              </c:strCache>
            </c:strRef>
          </c:cat>
          <c:val>
            <c:numRef>
              <c:f>'Sheet1'!$C$2:$C$8</c:f>
              <c:numCache>
                <c:formatCode>General</c:formatCode>
                <c:ptCount val="7"/>
                <c:pt idx="0">
                  <c:v>0.42159999999999997</c:v>
                </c:pt>
                <c:pt idx="1">
                  <c:v>0.4234</c:v>
                </c:pt>
                <c:pt idx="2">
                  <c:v>5.67E-2</c:v>
                </c:pt>
                <c:pt idx="3">
                  <c:v>1.7399999999999999E-2</c:v>
                </c:pt>
                <c:pt idx="4">
                  <c:v>3.2800000000000003E-2</c:v>
                </c:pt>
                <c:pt idx="5">
                  <c:v>4.4999999999999997E-3</c:v>
                </c:pt>
                <c:pt idx="6">
                  <c:v>4.3200000000000002E-2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19A-41C0-A514-1F18BD6765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0-1 Mile</c:v>
                </c:pt>
                <c:pt idx="1">
                  <c:v>1-3 Miles</c:v>
                </c:pt>
              </c:strCache>
            </c:strRef>
          </c:cat>
          <c:val>
            <c:numRef>
              <c:f>'Sheet1'!$D$2:$D$8</c:f>
              <c:numCache>
                <c:formatCode>General</c:formatCode>
                <c:ptCount val="7"/>
                <c:pt idx="0">
                  <c:v>0.12570000000000001</c:v>
                </c:pt>
                <c:pt idx="1">
                  <c:v>0.2082</c:v>
                </c:pt>
                <c:pt idx="2">
                  <c:v>-6.6000000000000003E-2</c:v>
                </c:pt>
                <c:pt idx="3">
                  <c:v>-0.1138</c:v>
                </c:pt>
                <c:pt idx="4">
                  <c:v>-9.5000000000000001E-2</c:v>
                </c:pt>
                <c:pt idx="5">
                  <c:v>-3.0200000000000001E-2</c:v>
                </c:pt>
                <c:pt idx="6">
                  <c:v>-2.9000000000000001E-2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19D6-491C-BE67-A2B04195D4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Latitude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Butchers Arms EN55XP</c:v>
                </c:pt>
                <c:pt idx="1">
                  <c:v>Ye Olde Monken Holt (Barnet) EN55SU</c:v>
                </c:pt>
                <c:pt idx="2">
                  <c:v>Ye Olde Mitre (Barnet) EN55SJ</c:v>
                </c:pt>
                <c:pt idx="3">
                  <c:v>Red Lion Barnet EN55UW</c:v>
                </c:pt>
                <c:pt idx="4">
                  <c:v>Kings Head EN55SN</c:v>
                </c:pt>
                <c:pt idx="5">
                  <c:v>Lord Nelson EN52SA</c:v>
                </c:pt>
                <c:pt idx="6">
                  <c:v>Weavers Bar EN51EU</c:v>
                </c:pt>
                <c:pt idx="7">
                  <c:v>Black Horse Pub EN54BX</c:v>
                </c:pt>
                <c:pt idx="8">
                  <c:v>The Arkley EN53EP</c:v>
                </c:pt>
                <c:pt idx="9">
                  <c:v>Sebright Arms EN54ET</c:v>
                </c:pt>
                <c:pt idx="10">
                  <c:v>KFC Barnet High Street EN55UZ</c:v>
                </c:pt>
                <c:pt idx="11">
                  <c:v>McDonalds Barnet EN55XQ</c:v>
                </c:pt>
                <c:pt idx="12">
                  <c:v>Gails Barnet EN55XW</c:v>
                </c:pt>
                <c:pt idx="13">
                  <c:v>Queens Arms EN51AB</c:v>
                </c:pt>
                <c:pt idx="14">
                  <c:v>Hadley Oak Barnet EN55SU</c:v>
                </c:pt>
                <c:pt idx="15">
                  <c:v>Mama Fifi Barnet EN55XY</c:v>
                </c:pt>
                <c:pt idx="16">
                  <c:v>Fresh Fry EN51AD</c:v>
                </c:pt>
                <c:pt idx="17">
                  <c:v>Greggs EN55XQ</c:v>
                </c:pt>
                <c:pt idx="18">
                  <c:v>Costa Coffee EN53DJ</c:v>
                </c:pt>
                <c:pt idx="19">
                  <c:v>Judges On The Green EN55SZ</c:v>
                </c:pt>
              </c:strCache>
            </c:strRef>
          </c:cat>
          <c:val>
            <c:numRef>
              <c:f>'Sheet1'!$F$2:$F$21</c:f>
              <c:numCache>
                <c:formatCode>General</c:formatCode>
                <c:ptCount val="20"/>
                <c:pt idx="0">
                  <c:v>0.16750000000000001</c:v>
                </c:pt>
                <c:pt idx="1">
                  <c:v>0.1615</c:v>
                </c:pt>
                <c:pt idx="2">
                  <c:v>0.10349999999999999</c:v>
                </c:pt>
                <c:pt idx="3">
                  <c:v>9.5500000000000002E-2</c:v>
                </c:pt>
                <c:pt idx="4">
                  <c:v>8.2600000000000007E-2</c:v>
                </c:pt>
                <c:pt idx="5">
                  <c:v>6.9699999999999998E-2</c:v>
                </c:pt>
                <c:pt idx="6">
                  <c:v>6.6799999999999998E-2</c:v>
                </c:pt>
                <c:pt idx="7">
                  <c:v>3.2500000000000001E-2</c:v>
                </c:pt>
                <c:pt idx="8">
                  <c:v>3.0499999999999999E-2</c:v>
                </c:pt>
                <c:pt idx="9">
                  <c:v>2.87E-2</c:v>
                </c:pt>
                <c:pt idx="10">
                  <c:v>2.3699999999999999E-2</c:v>
                </c:pt>
                <c:pt idx="11">
                  <c:v>2.3099999999999999E-2</c:v>
                </c:pt>
                <c:pt idx="12">
                  <c:v>2.23E-2</c:v>
                </c:pt>
                <c:pt idx="13">
                  <c:v>2.01E-2</c:v>
                </c:pt>
                <c:pt idx="14">
                  <c:v>1.52E-2</c:v>
                </c:pt>
                <c:pt idx="15">
                  <c:v>1.2999999999999999E-2</c:v>
                </c:pt>
                <c:pt idx="16">
                  <c:v>1.1900000000000001E-2</c:v>
                </c:pt>
                <c:pt idx="17">
                  <c:v>1.0699999999999999E-2</c:v>
                </c:pt>
                <c:pt idx="18">
                  <c:v>1.03E-2</c:v>
                </c:pt>
                <c:pt idx="19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BB-41F5-BA77-65B4ED6A90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28160"/>
        <c:axId val="156329408"/>
      </c:barChart>
      <c:catAx>
        <c:axId val="1563281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9408"/>
        <c:crosses val="autoZero"/>
        <c:auto val="1"/>
        <c:lblAlgn val="ctr"/>
        <c:lblOffset val="100"/>
        <c:noMultiLvlLbl val="0"/>
      </c:catAx>
      <c:valAx>
        <c:axId val="15632940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28160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58824550553441"/>
          <c:y val="4.2361057701551658E-2"/>
          <c:w val="0.8554743443406283"/>
          <c:h val="0.658029740044992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22/02/2023 - 14/02/2024</c:v>
                </c:pt>
              </c:strCache>
            </c:strRef>
          </c:tx>
          <c:spPr>
            <a:solidFill>
              <a:srgbClr val="142561"/>
            </a:solidFill>
            <a:ln>
              <a:noFill/>
              <a:round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D93F-4DB7-9CE8-83259F2A7D2A}"/>
              </c:ext>
            </c:extLst>
          </c:dPt>
          <c:cat>
            <c:strRef>
              <c:f>'Sheet1'!$A$2:$A$21</c:f>
              <c:strCache>
                <c:ptCount val="20"/>
                <c:pt idx="0">
                  <c:v>Ye Olde Monken Holt (Barnet) EN55SU</c:v>
                </c:pt>
                <c:pt idx="1">
                  <c:v>Butchers Arms EN55XP</c:v>
                </c:pt>
                <c:pt idx="2">
                  <c:v>Weavers Bar EN51EU</c:v>
                </c:pt>
                <c:pt idx="3">
                  <c:v>Ye Olde Mitre (Barnet) EN55SJ</c:v>
                </c:pt>
                <c:pt idx="4">
                  <c:v>Lord Nelson EN52SA</c:v>
                </c:pt>
                <c:pt idx="5">
                  <c:v>Mama Fifi Barnet EN55XY</c:v>
                </c:pt>
                <c:pt idx="6">
                  <c:v>Judges On The Green EN55SZ</c:v>
                </c:pt>
                <c:pt idx="7">
                  <c:v>Red Lion Barnet EN55UW</c:v>
                </c:pt>
                <c:pt idx="8">
                  <c:v>Gails Barnet EN55XW</c:v>
                </c:pt>
                <c:pt idx="9">
                  <c:v>The Arkley EN53EP</c:v>
                </c:pt>
                <c:pt idx="10">
                  <c:v>Hadley Oak Barnet EN55SU</c:v>
                </c:pt>
                <c:pt idx="11">
                  <c:v>Fresh Fry EN51AD</c:v>
                </c:pt>
                <c:pt idx="12">
                  <c:v>KFC Barnet High Street EN55UZ</c:v>
                </c:pt>
                <c:pt idx="13">
                  <c:v>Costa Coffee EN53DJ</c:v>
                </c:pt>
                <c:pt idx="14">
                  <c:v>Greggs EN55XQ</c:v>
                </c:pt>
                <c:pt idx="15">
                  <c:v>McDonalds Barnet EN55XQ</c:v>
                </c:pt>
                <c:pt idx="16">
                  <c:v>Sebright Arms EN54ET</c:v>
                </c:pt>
                <c:pt idx="17">
                  <c:v>Black Horse Pub EN54BX</c:v>
                </c:pt>
                <c:pt idx="18">
                  <c:v>Queens Arms EN51AB</c:v>
                </c:pt>
                <c:pt idx="19">
                  <c:v>Kings Head EN55SN</c:v>
                </c:pt>
              </c:strCache>
            </c:strRef>
          </c:cat>
          <c:val>
            <c:numRef>
              <c:f>'Sheet1'!$B$2:$B$21</c:f>
              <c:numCache>
                <c:formatCode>General</c:formatCode>
                <c:ptCount val="20"/>
                <c:pt idx="0">
                  <c:v>0.1003</c:v>
                </c:pt>
                <c:pt idx="1">
                  <c:v>0.13339999999999999</c:v>
                </c:pt>
                <c:pt idx="2">
                  <c:v>3.2599999999999997E-2</c:v>
                </c:pt>
                <c:pt idx="3">
                  <c:v>0.1129</c:v>
                </c:pt>
                <c:pt idx="4">
                  <c:v>4.6100000000000002E-2</c:v>
                </c:pt>
                <c:pt idx="5">
                  <c:v>5.3E-3</c:v>
                </c:pt>
                <c:pt idx="6">
                  <c:v>0</c:v>
                </c:pt>
                <c:pt idx="7">
                  <c:v>6.7500000000000004E-2</c:v>
                </c:pt>
                <c:pt idx="8">
                  <c:v>1.21E-2</c:v>
                </c:pt>
                <c:pt idx="9">
                  <c:v>1.7999999999999999E-2</c:v>
                </c:pt>
                <c:pt idx="10">
                  <c:v>4.8999999999999998E-3</c:v>
                </c:pt>
                <c:pt idx="11">
                  <c:v>5.1000000000000004E-3</c:v>
                </c:pt>
                <c:pt idx="12">
                  <c:v>1.7600000000000001E-2</c:v>
                </c:pt>
                <c:pt idx="13">
                  <c:v>1.1599999999999999E-2</c:v>
                </c:pt>
                <c:pt idx="14">
                  <c:v>1.46E-2</c:v>
                </c:pt>
                <c:pt idx="15">
                  <c:v>3.95E-2</c:v>
                </c:pt>
                <c:pt idx="16">
                  <c:v>5.8999999999999997E-2</c:v>
                </c:pt>
                <c:pt idx="17">
                  <c:v>8.6800000000000002E-2</c:v>
                </c:pt>
                <c:pt idx="18">
                  <c:v>8.9899999999999994E-2</c:v>
                </c:pt>
                <c:pt idx="19">
                  <c:v>0.14180000000000001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3F-4DB7-9CE8-83259F2A7D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16/04/2025 - 08/04/2026</c:v>
                </c:pt>
              </c:strCache>
            </c:strRef>
          </c:tx>
          <c:spPr>
            <a:solidFill>
              <a:srgbClr val="2EADE4"/>
            </a:solidFill>
            <a:ln>
              <a:noFill/>
              <a:round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'Sheet1'!$A$2:$A$21</c:f>
              <c:strCache>
                <c:ptCount val="20"/>
                <c:pt idx="0">
                  <c:v>Ye Olde Monken Holt (Barnet) EN55SU</c:v>
                </c:pt>
                <c:pt idx="1">
                  <c:v>Butchers Arms EN55XP</c:v>
                </c:pt>
                <c:pt idx="2">
                  <c:v>Weavers Bar EN51EU</c:v>
                </c:pt>
                <c:pt idx="3">
                  <c:v>Ye Olde Mitre (Barnet) EN55SJ</c:v>
                </c:pt>
                <c:pt idx="4">
                  <c:v>Lord Nelson EN52SA</c:v>
                </c:pt>
                <c:pt idx="5">
                  <c:v>Mama Fifi Barnet EN55XY</c:v>
                </c:pt>
                <c:pt idx="6">
                  <c:v>Judges On The Green EN55SZ</c:v>
                </c:pt>
                <c:pt idx="7">
                  <c:v>Red Lion Barnet EN55UW</c:v>
                </c:pt>
                <c:pt idx="8">
                  <c:v>Gails Barnet EN55XW</c:v>
                </c:pt>
                <c:pt idx="9">
                  <c:v>The Arkley EN53EP</c:v>
                </c:pt>
                <c:pt idx="10">
                  <c:v>Hadley Oak Barnet EN55SU</c:v>
                </c:pt>
                <c:pt idx="11">
                  <c:v>Fresh Fry EN51AD</c:v>
                </c:pt>
                <c:pt idx="12">
                  <c:v>KFC Barnet High Street EN55UZ</c:v>
                </c:pt>
                <c:pt idx="13">
                  <c:v>Costa Coffee EN53DJ</c:v>
                </c:pt>
                <c:pt idx="14">
                  <c:v>Greggs EN55XQ</c:v>
                </c:pt>
                <c:pt idx="15">
                  <c:v>McDonalds Barnet EN55XQ</c:v>
                </c:pt>
                <c:pt idx="16">
                  <c:v>Sebright Arms EN54ET</c:v>
                </c:pt>
                <c:pt idx="17">
                  <c:v>Black Horse Pub EN54BX</c:v>
                </c:pt>
                <c:pt idx="18">
                  <c:v>Queens Arms EN51AB</c:v>
                </c:pt>
                <c:pt idx="19">
                  <c:v>Kings Head EN55SN</c:v>
                </c:pt>
              </c:strCache>
            </c:strRef>
          </c:cat>
          <c:val>
            <c:numRef>
              <c:f>'Sheet1'!$C$2:$C$21</c:f>
              <c:numCache>
                <c:formatCode>General</c:formatCode>
                <c:ptCount val="20"/>
                <c:pt idx="0">
                  <c:v>0.15970000000000001</c:v>
                </c:pt>
                <c:pt idx="1">
                  <c:v>0.17030000000000001</c:v>
                </c:pt>
                <c:pt idx="2">
                  <c:v>6.0199999999999997E-2</c:v>
                </c:pt>
                <c:pt idx="3">
                  <c:v>0.1341</c:v>
                </c:pt>
                <c:pt idx="4">
                  <c:v>6.2700000000000006E-2</c:v>
                </c:pt>
                <c:pt idx="5">
                  <c:v>2.18E-2</c:v>
                </c:pt>
                <c:pt idx="6">
                  <c:v>1.41E-2</c:v>
                </c:pt>
                <c:pt idx="7">
                  <c:v>8.0799999999999997E-2</c:v>
                </c:pt>
                <c:pt idx="8">
                  <c:v>2.3699999999999999E-2</c:v>
                </c:pt>
                <c:pt idx="9">
                  <c:v>2.92E-2</c:v>
                </c:pt>
                <c:pt idx="10">
                  <c:v>1.38E-2</c:v>
                </c:pt>
                <c:pt idx="11">
                  <c:v>1.21E-2</c:v>
                </c:pt>
                <c:pt idx="12">
                  <c:v>2.18E-2</c:v>
                </c:pt>
                <c:pt idx="13">
                  <c:v>1.0500000000000001E-2</c:v>
                </c:pt>
                <c:pt idx="14">
                  <c:v>1.2500000000000001E-2</c:v>
                </c:pt>
                <c:pt idx="15">
                  <c:v>2.7E-2</c:v>
                </c:pt>
                <c:pt idx="16">
                  <c:v>3.39E-2</c:v>
                </c:pt>
                <c:pt idx="17">
                  <c:v>3.3599999999999998E-2</c:v>
                </c:pt>
                <c:pt idx="18">
                  <c:v>1.6400000000000001E-2</c:v>
                </c:pt>
                <c:pt idx="19">
                  <c:v>6.0600000000000001E-2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93F-4DB7-9CE8-83259F2A7D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8"/>
        <c:axId val="1099973248"/>
        <c:axId val="1099974080"/>
      </c:barChart>
      <c:catAx>
        <c:axId val="1099973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rgbClr val="D9D9D9"/>
            </a:solidFill>
            <a:prstDash val="solid"/>
            <a:round/>
          </a:ln>
        </c:spPr>
        <c:txPr>
          <a:bodyPr rot="-1500000"/>
          <a:lstStyle/>
          <a:p>
            <a:pPr algn="ctr">
              <a:defRPr sz="7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4080"/>
        <c:crosses val="autoZero"/>
        <c:auto val="1"/>
        <c:lblAlgn val="ctr"/>
        <c:lblOffset val="100"/>
        <c:noMultiLvlLbl val="0"/>
      </c:catAx>
      <c:valAx>
        <c:axId val="109997408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099973248"/>
        <c:crosses val="autoZero"/>
        <c:crossBetween val="between"/>
      </c:valAx>
      <c:spPr>
        <a:noFill/>
        <a:ln>
          <a:noFill/>
          <a:round/>
        </a:ln>
        <a:effectLst/>
      </c:spPr>
    </c:plotArea>
    <c:legend>
      <c:legendPos val="b"/>
      <c:layout>
        <c:manualLayout>
          <c:xMode val="edge"/>
          <c:yMode val="edge"/>
          <c:x val="5.0681491468499212E-3"/>
          <c:y val="0.90038322694149087"/>
          <c:w val="0.41754724409448812"/>
          <c:h val="9.9616699630498448E-2"/>
        </c:manualLayout>
      </c:layout>
      <c:overlay val="0"/>
      <c:spPr>
        <a:noFill/>
        <a:ln>
          <a:noFill/>
          <a:round/>
        </a:ln>
        <a:effectLst/>
      </c:spPr>
      <c:txPr>
        <a:bodyPr/>
        <a:lstStyle/>
        <a:p>
          <a:pPr>
            <a:defRPr sz="800" b="0" baseline="0">
              <a:solidFill>
                <a:srgbClr val="595959"/>
              </a:solidFill>
              <a:latin typeface="Montserrat"/>
              <a:ea typeface="Montserrat"/>
              <a:cs typeface="Montserrat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95728120525421"/>
          <c:y val="9.0272246991608004E-2"/>
          <c:w val="0.85810532227926073"/>
          <c:h val="0.8194555060167839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solidFill>
              <a:srgbClr val="4FC042"/>
            </a:solidFill>
            <a:ln>
              <a:noFill/>
              <a:round/>
            </a:ln>
            <a:effectLst/>
          </c:spPr>
          <c:invertIfNegative val="1"/>
          <c:dLbls>
            <c:numFmt formatCode="0%" sourceLinked="0"/>
            <c:spPr>
              <a:noFill/>
              <a:ln>
                <a:noFill/>
                <a:round/>
              </a:ln>
              <a:effectLst/>
            </c:spPr>
            <c:txPr>
              <a:bodyPr/>
              <a:lstStyle/>
              <a:p>
                <a:pPr>
                  <a:defRPr sz="900" b="0" baseline="0">
                    <a:solidFill>
                      <a:srgbClr val="404040"/>
                    </a:solidFill>
                    <a:latin typeface="Montserrat"/>
                    <a:ea typeface="Montserrat"/>
                    <a:cs typeface="Montserra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rgbClr val="A6A6A6"/>
                      </a:solidFill>
                      <a:prstDash val="solid"/>
                      <a:round/>
                    </a:ln>
                  </c:spPr>
                </c15:leaderLines>
              </c:ext>
            </c:extLst>
          </c:dLbls>
          <c:cat>
            <c:strRef>
              <c:f>'Sheet1'!$A$2:$A$3</c:f>
              <c:strCache>
                <c:ptCount val="2"/>
                <c:pt idx="0">
                  <c:v>Ye Olde Monken Holt (Barnet) EN55SU</c:v>
                </c:pt>
                <c:pt idx="1">
                  <c:v>Butchers Arms EN55XP</c:v>
                </c:pt>
              </c:strCache>
            </c:strRef>
          </c:cat>
          <c:val>
            <c:numRef>
              <c:f>'Sheet1'!$D$2:$D$21</c:f>
              <c:numCache>
                <c:formatCode>General</c:formatCode>
                <c:ptCount val="20"/>
                <c:pt idx="0">
                  <c:v>5.9400000000000001E-2</c:v>
                </c:pt>
                <c:pt idx="1">
                  <c:v>3.6900000000000002E-2</c:v>
                </c:pt>
                <c:pt idx="2">
                  <c:v>2.76E-2</c:v>
                </c:pt>
                <c:pt idx="3">
                  <c:v>2.12E-2</c:v>
                </c:pt>
                <c:pt idx="4">
                  <c:v>1.66E-2</c:v>
                </c:pt>
                <c:pt idx="5">
                  <c:v>1.6500000000000001E-2</c:v>
                </c:pt>
                <c:pt idx="6">
                  <c:v>1.41E-2</c:v>
                </c:pt>
                <c:pt idx="7">
                  <c:v>1.3299999999999999E-2</c:v>
                </c:pt>
                <c:pt idx="8">
                  <c:v>1.1599999999999999E-2</c:v>
                </c:pt>
                <c:pt idx="9">
                  <c:v>1.12E-2</c:v>
                </c:pt>
                <c:pt idx="10">
                  <c:v>8.8999999999999999E-3</c:v>
                </c:pt>
                <c:pt idx="11">
                  <c:v>7.0000000000000001E-3</c:v>
                </c:pt>
                <c:pt idx="12">
                  <c:v>4.1999999999999997E-3</c:v>
                </c:pt>
                <c:pt idx="13">
                  <c:v>-1.1000000000000001E-3</c:v>
                </c:pt>
                <c:pt idx="14">
                  <c:v>-2.0999999999999999E-3</c:v>
                </c:pt>
                <c:pt idx="15">
                  <c:v>-1.2500000000000001E-2</c:v>
                </c:pt>
                <c:pt idx="16">
                  <c:v>-2.5100000000000001E-2</c:v>
                </c:pt>
                <c:pt idx="17">
                  <c:v>-5.3199999999999997E-2</c:v>
                </c:pt>
                <c:pt idx="18">
                  <c:v>-7.3499999999999996E-2</c:v>
                </c:pt>
                <c:pt idx="19">
                  <c:v>-8.1199999999999994E-2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C04242"/>
                  </a:solidFill>
                  <a:ln>
                    <a:noFill/>
                    <a:round/>
                  </a:ln>
                  <a:effectLst/>
                </c14:spPr>
              </c14:invertSolidFillFmt>
            </c:ext>
            <c:ext xmlns:c16="http://schemas.microsoft.com/office/drawing/2014/chart" uri="{C3380CC4-5D6E-409C-BE32-E72D297353CC}">
              <c16:uniqueId val="{00000000-B9BF-4961-BB77-E0F3987DC9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6335232"/>
        <c:axId val="156333984"/>
      </c:barChart>
      <c:catAx>
        <c:axId val="156335232"/>
        <c:scaling>
          <c:orientation val="minMax"/>
        </c:scaling>
        <c:delete val="1"/>
        <c:axPos val="b"/>
        <c:numFmt formatCode="General" sourceLinked="0"/>
        <c:majorTickMark val="none"/>
        <c:minorTickMark val="none"/>
        <c:tickLblPos val="nextTo"/>
        <c:crossAx val="156333984"/>
        <c:crosses val="autoZero"/>
        <c:auto val="1"/>
        <c:lblAlgn val="ctr"/>
        <c:lblOffset val="100"/>
        <c:noMultiLvlLbl val="0"/>
      </c:catAx>
      <c:valAx>
        <c:axId val="15633398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ln>
            <a:solidFill>
              <a:srgbClr val="E7E6E6"/>
            </a:solidFill>
            <a:prstDash val="solid"/>
            <a:round/>
          </a:ln>
        </c:spPr>
        <c:txPr>
          <a:bodyPr/>
          <a:lstStyle/>
          <a:p>
            <a:pPr algn="ctr">
              <a:defRPr sz="900" baseline="0">
                <a:solidFill>
                  <a:srgbClr val="595959"/>
                </a:solidFill>
                <a:latin typeface="Montserrat"/>
                <a:ea typeface="Montserrat"/>
                <a:cs typeface="Montserrat"/>
              </a:defRPr>
            </a:pPr>
            <a:endParaRPr lang="en-US"/>
          </a:p>
        </c:txPr>
        <c:crossAx val="156335232"/>
        <c:crosses val="autoZero"/>
        <c:crossBetween val="between"/>
      </c:valAx>
      <c:spPr>
        <a:noFill/>
        <a:ln>
          <a:noFill/>
          <a:round/>
        </a:ln>
        <a:effectLst/>
      </c:spPr>
    </c:plotArea>
    <c:plotVisOnly val="1"/>
    <c:dispBlanksAs val="gap"/>
    <c:showDLblsOverMax val="0"/>
  </c:chart>
  <c:spPr>
    <a:noFill/>
    <a:ln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ln>
          <a:noFill/>
          <a:round/>
        </a:ln>
      </c:spPr>
      <c:txPr>
        <a:bodyPr/>
        <a:lstStyle/>
        <a:p>
          <a:pPr>
            <a:defRPr sz="1860" b="1" baseline="0"/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983360"/>
        <c:axId val="57253888"/>
      </c:barChart>
      <c:catAx>
        <c:axId val="59983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57253888"/>
        <c:crosses val="autoZero"/>
        <c:auto val="1"/>
        <c:lblAlgn val="ctr"/>
        <c:lblOffset val="100"/>
        <c:noMultiLvlLbl val="0"/>
      </c:catAx>
      <c:valAx>
        <c:axId val="57253888"/>
        <c:scaling>
          <c:orientation val="minMax"/>
        </c:scaling>
        <c:delete val="0"/>
        <c:axPos val="l"/>
        <c:majorGridlines/>
        <c:numFmt formatCode="General" sourceLinked="0"/>
        <c:majorTickMark val="out"/>
        <c:minorTickMark val="none"/>
        <c:tickLblPos val="nextTo"/>
        <c:crossAx val="59983360"/>
        <c:crosses val="autoZero"/>
        <c:crossBetween val="between"/>
      </c:valAx>
      <c:spPr>
        <a:solidFill>
          <a:srgbClr val="FFFFFF"/>
        </a:solidFill>
        <a:ln>
          <a:noFill/>
          <a:round/>
        </a:ln>
      </c:spPr>
    </c:plotArea>
    <c:legend>
      <c:legendPos val="r"/>
      <c:overlay val="0"/>
    </c:legend>
    <c:plotVisOnly val="1"/>
    <c:dispBlanksAs val="gap"/>
    <c:showDLblsOverMax val="0"/>
  </c:chart>
  <c:spPr>
    <a:solidFill>
      <a:srgbClr val="FFFFFF"/>
    </a:solidFill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ln>
            <a:headEnd type="none"/>
            <a:tailEnd type="none"/>
          </a:ln>
        </p:spPr>
        <p:txBody>
          <a:bodyPr wrap="square" anchor="b"/>
          <a:lstStyle>
            <a:lvl1pPr algn="ctr"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2400" dirty="0"/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60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2400" dirty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ln>
            <a:headEnd type="none"/>
            <a:tailEnd type="none"/>
          </a:ln>
        </p:spPr>
        <p:txBody>
          <a:bodyPr wrap="square" anchor="b"/>
          <a:lstStyle>
            <a:lvl1pPr marL="0" indent="0">
              <a:buNone/>
              <a:defRPr sz="2400" b="1" dirty="0"/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>
              <a:defRPr sz="3200" dirty="0"/>
            </a:lvl1pPr>
            <a:lvl2pPr>
              <a:defRPr sz="2800" dirty="0"/>
            </a:lvl2pPr>
            <a:lvl3pPr>
              <a:defRPr sz="2400" dirty="0"/>
            </a:lvl3pPr>
            <a:lvl4pPr>
              <a:defRPr sz="2000" dirty="0"/>
            </a:lvl4pPr>
            <a:lvl5pPr>
              <a:defRPr sz="2000" dirty="0"/>
            </a:lvl5pPr>
            <a:lvl6pPr>
              <a:defRPr sz="2000" dirty="0"/>
            </a:lvl6pPr>
            <a:lvl7pPr>
              <a:defRPr sz="2000" dirty="0"/>
            </a:lvl7pPr>
            <a:lvl8pPr>
              <a:defRPr sz="2000" dirty="0"/>
            </a:lvl8pPr>
            <a:lvl9pPr>
              <a:defRPr sz="2000" dirty="0"/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ln>
            <a:headEnd type="none"/>
            <a:tailEnd type="none"/>
          </a:ln>
        </p:spPr>
        <p:txBody>
          <a:bodyPr wrap="square" anchor="b"/>
          <a:lstStyle>
            <a:lvl1pPr>
              <a:defRPr sz="3200" dirty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ln>
            <a:headEnd type="none"/>
            <a:tailEnd type="none"/>
          </a:ln>
        </p:spPr>
        <p:txBody>
          <a:bodyPr wrap="square"/>
          <a:lstStyle>
            <a:lvl1pPr marL="0" indent="0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ln>
            <a:headEnd type="none"/>
            <a:tailEnd type="none"/>
          </a:ln>
        </p:spPr>
        <p:txBody>
          <a:bodyPr vert="eaVert" wrap="square"/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>
            <a:normAutofit/>
          </a:bodyPr>
          <a:lstStyle/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l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0A778-0017-4C63-95AB-A5EF0DCCE56C}" type="datetimeFigureOut">
              <a:rPr lang="en-GB" dirty="0"/>
              <a:t>17/09/2026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ct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wrap="square" lIns="91440" tIns="45720" rIns="91440" bIns="45720" anchor="ctr"/>
          <a:lstStyle>
            <a:lvl1pPr algn="r">
              <a:defRPr sz="1200" dirty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CA2EA-7626-49FF-B973-213EEDB2C2D4}" type="slidenum">
              <a:rPr lang="en-GB" dirty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>
        <a:lnSpc>
          <a:spcPct val="90000"/>
        </a:lnSpc>
        <a:spcBef>
          <a:spcPct val="0"/>
        </a:spcBef>
        <a:buNone/>
        <a:defRPr sz="4400" kern="120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.xml"/><Relationship Id="rId7" Type="http://schemas.openxmlformats.org/officeDocument/2006/relationships/image" Target="../media/image20.svg"/><Relationship Id="rId12" Type="http://schemas.openxmlformats.org/officeDocument/2006/relationships/chart" Target="../charts/chart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.xml"/><Relationship Id="rId9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5.xml"/><Relationship Id="rId7" Type="http://schemas.openxmlformats.org/officeDocument/2006/relationships/image" Target="../media/image20.svg"/><Relationship Id="rId12" Type="http://schemas.openxmlformats.org/officeDocument/2006/relationships/chart" Target="../charts/chart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6.xml"/><Relationship Id="rId9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9.xml"/><Relationship Id="rId7" Type="http://schemas.openxmlformats.org/officeDocument/2006/relationships/image" Target="../media/image20.svg"/><Relationship Id="rId12" Type="http://schemas.openxmlformats.org/officeDocument/2006/relationships/chart" Target="../charts/chart1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0.xml"/><Relationship Id="rId9" Type="http://schemas.openxmlformats.org/officeDocument/2006/relationships/image" Target="../media/image2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3.xml"/><Relationship Id="rId7" Type="http://schemas.openxmlformats.org/officeDocument/2006/relationships/image" Target="../media/image20.svg"/><Relationship Id="rId12" Type="http://schemas.openxmlformats.org/officeDocument/2006/relationships/chart" Target="../charts/chart1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4.xml"/><Relationship Id="rId9" Type="http://schemas.openxmlformats.org/officeDocument/2006/relationships/image" Target="../media/image2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17.xml"/><Relationship Id="rId7" Type="http://schemas.openxmlformats.org/officeDocument/2006/relationships/image" Target="../media/image20.svg"/><Relationship Id="rId12" Type="http://schemas.openxmlformats.org/officeDocument/2006/relationships/chart" Target="../charts/chart20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19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18.xml"/><Relationship Id="rId9" Type="http://schemas.openxmlformats.org/officeDocument/2006/relationships/image" Target="../media/image2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1.xml"/><Relationship Id="rId7" Type="http://schemas.openxmlformats.org/officeDocument/2006/relationships/image" Target="../media/image20.svg"/><Relationship Id="rId12" Type="http://schemas.openxmlformats.org/officeDocument/2006/relationships/chart" Target="../charts/chart24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3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2.xml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5.xml"/><Relationship Id="rId7" Type="http://schemas.openxmlformats.org/officeDocument/2006/relationships/image" Target="../media/image20.svg"/><Relationship Id="rId12" Type="http://schemas.openxmlformats.org/officeDocument/2006/relationships/chart" Target="../charts/chart28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27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26.xml"/><Relationship Id="rId9" Type="http://schemas.openxmlformats.org/officeDocument/2006/relationships/image" Target="../media/image2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29.xml"/><Relationship Id="rId7" Type="http://schemas.openxmlformats.org/officeDocument/2006/relationships/image" Target="../media/image20.svg"/><Relationship Id="rId12" Type="http://schemas.openxmlformats.org/officeDocument/2006/relationships/chart" Target="../charts/chart3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0.xml"/><Relationship Id="rId9" Type="http://schemas.openxmlformats.org/officeDocument/2006/relationships/image" Target="../media/image2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3.xml"/><Relationship Id="rId7" Type="http://schemas.openxmlformats.org/officeDocument/2006/relationships/image" Target="../media/image20.svg"/><Relationship Id="rId12" Type="http://schemas.openxmlformats.org/officeDocument/2006/relationships/chart" Target="../charts/chart36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35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34.xml"/><Relationship Id="rId9" Type="http://schemas.openxmlformats.org/officeDocument/2006/relationships/image" Target="../media/image2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26.svg"/><Relationship Id="rId7" Type="http://schemas.openxmlformats.org/officeDocument/2006/relationships/image" Target="../media/image22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Relationship Id="rId9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chart" Target="../charts/chart37.xml"/><Relationship Id="rId7" Type="http://schemas.openxmlformats.org/officeDocument/2006/relationships/image" Target="../media/image21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10" Type="http://schemas.openxmlformats.org/officeDocument/2006/relationships/chart" Target="../charts/chart38.xml"/><Relationship Id="rId4" Type="http://schemas.openxmlformats.org/officeDocument/2006/relationships/image" Target="../media/image2.svg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chart" Target="../charts/chart39.xml"/><Relationship Id="rId7" Type="http://schemas.openxmlformats.org/officeDocument/2006/relationships/image" Target="../media/image20.svg"/><Relationship Id="rId12" Type="http://schemas.openxmlformats.org/officeDocument/2006/relationships/chart" Target="../charts/chart42.xml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chart" Target="../charts/chart41.xml"/><Relationship Id="rId5" Type="http://schemas.openxmlformats.org/officeDocument/2006/relationships/image" Target="../media/image2.svg"/><Relationship Id="rId10" Type="http://schemas.openxmlformats.org/officeDocument/2006/relationships/image" Target="../media/image23.svg"/><Relationship Id="rId4" Type="http://schemas.openxmlformats.org/officeDocument/2006/relationships/chart" Target="../charts/chart40.xml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svg"/><Relationship Id="rId7" Type="http://schemas.openxmlformats.org/officeDocument/2006/relationships/image" Target="../media/image23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svg"/><Relationship Id="rId5" Type="http://schemas.openxmlformats.org/officeDocument/2006/relationships/image" Target="../media/image21.svg"/><Relationship Id="rId4" Type="http://schemas.openxmlformats.org/officeDocument/2006/relationships/image" Target="../media/image2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mmaryTopBar"/>
          <p:cNvSpPr>
            <a:spLocks/>
          </p:cNvSpPr>
          <p:nvPr/>
        </p:nvSpPr>
        <p:spPr>
          <a:xfrm flipH="1">
            <a:off x="10385730" y="1318182"/>
            <a:ext cx="1577710" cy="566023"/>
          </a:xfrm>
          <a:prstGeom prst="parallelogram">
            <a:avLst>
              <a:gd name="adj" fmla="val 0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4" name="Rectangle 43"/>
          <p:cNvSpPr>
            <a:spLocks/>
          </p:cNvSpPr>
          <p:nvPr/>
        </p:nvSpPr>
        <p:spPr>
          <a:xfrm>
            <a:off x="221673" y="1939859"/>
            <a:ext cx="11741767" cy="38989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  <a:headEnd type="none"/>
            <a:tailEnd type="none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pic>
        <p:nvPicPr>
          <p:cNvPr id="7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212804" y="1947309"/>
            <a:ext cx="9576819" cy="430290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9" name="Rectangle 108"/>
          <p:cNvSpPr>
            <a:spLocks/>
          </p:cNvSpPr>
          <p:nvPr/>
        </p:nvSpPr>
        <p:spPr>
          <a:xfrm>
            <a:off x="8582436" y="1944847"/>
            <a:ext cx="1225221" cy="4083625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84000">
                <a:srgbClr val="F2F2F2"/>
              </a:gs>
            </a:gsLst>
            <a:lin ang="0"/>
          </a:gra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Station"/>
          <p:cNvSpPr>
            <a:spLocks/>
          </p:cNvSpPr>
          <p:nvPr/>
        </p:nvSpPr>
        <p:spPr>
          <a:xfrm>
            <a:off x="1862138" y="5638867"/>
            <a:ext cx="10096802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0" name="Rectangle 39"/>
          <p:cNvSpPr>
            <a:spLocks/>
          </p:cNvSpPr>
          <p:nvPr/>
        </p:nvSpPr>
        <p:spPr>
          <a:xfrm>
            <a:off x="5265962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56" name="Rectangle 55"/>
          <p:cNvSpPr>
            <a:spLocks/>
          </p:cNvSpPr>
          <p:nvPr/>
        </p:nvSpPr>
        <p:spPr>
          <a:xfrm>
            <a:off x="5265962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4" name="Rectangle 73"/>
          <p:cNvSpPr>
            <a:spLocks/>
          </p:cNvSpPr>
          <p:nvPr/>
        </p:nvSpPr>
        <p:spPr>
          <a:xfrm>
            <a:off x="5265962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5" name="Rectangle 74"/>
          <p:cNvSpPr>
            <a:spLocks/>
          </p:cNvSpPr>
          <p:nvPr/>
        </p:nvSpPr>
        <p:spPr>
          <a:xfrm>
            <a:off x="7178484" y="2097720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79" name="Rectangle 78"/>
          <p:cNvSpPr>
            <a:spLocks/>
          </p:cNvSpPr>
          <p:nvPr/>
        </p:nvSpPr>
        <p:spPr>
          <a:xfrm>
            <a:off x="7178484" y="3286167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0" name="Rectangle 79"/>
          <p:cNvSpPr>
            <a:spLocks/>
          </p:cNvSpPr>
          <p:nvPr/>
        </p:nvSpPr>
        <p:spPr>
          <a:xfrm>
            <a:off x="7178484" y="4466522"/>
            <a:ext cx="1778441" cy="10978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6" name="summaryTopBar"/>
          <p:cNvSpPr>
            <a:spLocks/>
          </p:cNvSpPr>
          <p:nvPr/>
        </p:nvSpPr>
        <p:spPr>
          <a:xfrm>
            <a:off x="4709160" y="1318182"/>
            <a:ext cx="7178639" cy="566023"/>
          </a:xfrm>
          <a:prstGeom prst="parallelogram">
            <a:avLst>
              <a:gd name="adj" fmla="val 47718"/>
            </a:avLst>
          </a:prstGeom>
          <a:solidFill>
            <a:srgbClr val="F5F5F8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0" name="Station"/>
          <p:cNvSpPr>
            <a:spLocks/>
          </p:cNvSpPr>
          <p:nvPr/>
        </p:nvSpPr>
        <p:spPr>
          <a:xfrm>
            <a:off x="1975067" y="5717774"/>
            <a:ext cx="7753661" cy="537886"/>
          </a:xfrm>
          <a:prstGeom prst="parallelogram">
            <a:avLst>
              <a:gd name="adj" fmla="val 47135"/>
            </a:avLst>
          </a:prstGeom>
          <a:solidFill>
            <a:schemeClr val="bg2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43" name="Rectangle 42"/>
          <p:cNvSpPr>
            <a:spLocks/>
          </p:cNvSpPr>
          <p:nvPr/>
        </p:nvSpPr>
        <p:spPr>
          <a:xfrm>
            <a:off x="11364686" y="5636926"/>
            <a:ext cx="757238" cy="424421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5" name="competitorsWrap"/>
          <p:cNvSpPr>
            <a:spLocks/>
          </p:cNvSpPr>
          <p:nvPr/>
        </p:nvSpPr>
        <p:spPr>
          <a:xfrm>
            <a:off x="9137927" y="2098197"/>
            <a:ext cx="2654470" cy="37294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8" name="Rectangle 7"/>
          <p:cNvSpPr>
            <a:spLocks/>
          </p:cNvSpPr>
          <p:nvPr/>
        </p:nvSpPr>
        <p:spPr>
          <a:xfrm>
            <a:off x="9300911" y="4720490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9" name="Rectangle 8"/>
          <p:cNvSpPr>
            <a:spLocks/>
          </p:cNvSpPr>
          <p:nvPr/>
        </p:nvSpPr>
        <p:spPr>
          <a:xfrm>
            <a:off x="9300911" y="3636732"/>
            <a:ext cx="2333001" cy="902717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14" name="Competitor3Postcode"/>
          <p:cNvSpPr txBox="1">
            <a:spLocks noChangeArrowheads="1"/>
          </p:cNvSpPr>
          <p:nvPr/>
        </p:nvSpPr>
        <p:spPr>
          <a:xfrm>
            <a:off x="9637288" y="5044525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EN55SJ</a:t>
            </a:r>
          </a:p>
        </p:txBody>
      </p:sp>
      <p:sp>
        <p:nvSpPr>
          <p:cNvPr id="15" name="Competitor3"/>
          <p:cNvSpPr txBox="1">
            <a:spLocks noChangeArrowheads="1"/>
          </p:cNvSpPr>
          <p:nvPr/>
        </p:nvSpPr>
        <p:spPr>
          <a:xfrm>
            <a:off x="9637288" y="479983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dirty="0">
                <a:latin typeface="Montserrat"/>
              </a:rPr>
              <a:t>Ye Olde Mitre (Barnet)</a:t>
            </a:r>
          </a:p>
        </p:txBody>
      </p:sp>
      <p:sp>
        <p:nvSpPr>
          <p:cNvPr id="18" name="CAMEOValue"/>
          <p:cNvSpPr txBox="1">
            <a:spLocks noChangeArrowheads="1"/>
          </p:cNvSpPr>
          <p:nvPr/>
        </p:nvSpPr>
        <p:spPr>
          <a:xfrm>
            <a:off x="7292475" y="3842956"/>
            <a:ext cx="1164101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42.79%</a:t>
            </a:r>
          </a:p>
        </p:txBody>
      </p:sp>
      <p:sp>
        <p:nvSpPr>
          <p:cNvPr id="19" name="CAMEO"/>
          <p:cNvSpPr txBox="1">
            <a:spLocks noChangeArrowheads="1"/>
          </p:cNvSpPr>
          <p:nvPr/>
        </p:nvSpPr>
        <p:spPr>
          <a:xfrm>
            <a:off x="7292475" y="4070495"/>
            <a:ext cx="59182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Flourishing Society</a:t>
            </a:r>
          </a:p>
        </p:txBody>
      </p:sp>
      <p:sp>
        <p:nvSpPr>
          <p:cNvPr id="21" name="Gender"/>
          <p:cNvSpPr txBox="1">
            <a:spLocks noChangeArrowheads="1"/>
          </p:cNvSpPr>
          <p:nvPr/>
        </p:nvSpPr>
        <p:spPr>
          <a:xfrm>
            <a:off x="7292475" y="2926084"/>
            <a:ext cx="577402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Male</a:t>
            </a:r>
          </a:p>
        </p:txBody>
      </p:sp>
      <p:sp>
        <p:nvSpPr>
          <p:cNvPr id="50" name="Station"/>
          <p:cNvSpPr>
            <a:spLocks/>
          </p:cNvSpPr>
          <p:nvPr/>
        </p:nvSpPr>
        <p:spPr>
          <a:xfrm>
            <a:off x="133783" y="1528498"/>
            <a:ext cx="4735307" cy="616793"/>
          </a:xfrm>
          <a:prstGeom prst="parallelogram">
            <a:avLst>
              <a:gd name="adj" fmla="val 46750"/>
            </a:avLst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ATV"/>
          <p:cNvSpPr txBox="1">
            <a:spLocks noChangeArrowheads="1"/>
          </p:cNvSpPr>
          <p:nvPr/>
        </p:nvSpPr>
        <p:spPr>
          <a:xfrm>
            <a:off x="5367827" y="2692634"/>
            <a:ext cx="904415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£9.58</a:t>
            </a:r>
          </a:p>
        </p:txBody>
      </p:sp>
      <p:sp>
        <p:nvSpPr>
          <p:cNvPr id="29" name="TVRegion"/>
          <p:cNvSpPr txBox="1">
            <a:spLocks noChangeArrowheads="1"/>
          </p:cNvSpPr>
          <p:nvPr/>
        </p:nvSpPr>
        <p:spPr>
          <a:xfrm>
            <a:off x="8731095" y="1539085"/>
            <a:ext cx="742511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London</a:t>
            </a:r>
          </a:p>
        </p:txBody>
      </p:sp>
      <p:sp>
        <p:nvSpPr>
          <p:cNvPr id="20" name="GenderValue"/>
          <p:cNvSpPr txBox="1">
            <a:spLocks noChangeArrowheads="1"/>
          </p:cNvSpPr>
          <p:nvPr/>
        </p:nvSpPr>
        <p:spPr>
          <a:xfrm>
            <a:off x="7292475" y="2695639"/>
            <a:ext cx="11496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79.18%</a:t>
            </a:r>
          </a:p>
        </p:txBody>
      </p:sp>
      <p:sp>
        <p:nvSpPr>
          <p:cNvPr id="30" name="StationDistance"/>
          <p:cNvSpPr txBox="1">
            <a:spLocks noChangeArrowheads="1"/>
          </p:cNvSpPr>
          <p:nvPr/>
        </p:nvSpPr>
        <p:spPr>
          <a:xfrm>
            <a:off x="2493387" y="5943449"/>
            <a:ext cx="110479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High Barnet(0.50 miles)</a:t>
            </a:r>
          </a:p>
        </p:txBody>
      </p:sp>
      <p:sp>
        <p:nvSpPr>
          <p:cNvPr id="31" name="NearestStation"/>
          <p:cNvSpPr txBox="1">
            <a:spLocks noChangeArrowheads="1"/>
          </p:cNvSpPr>
          <p:nvPr/>
        </p:nvSpPr>
        <p:spPr>
          <a:xfrm>
            <a:off x="2505981" y="5792500"/>
            <a:ext cx="981359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Nearest Station</a:t>
            </a:r>
          </a:p>
        </p:txBody>
      </p:sp>
      <p:sp>
        <p:nvSpPr>
          <p:cNvPr id="32" name="Urbanicity"/>
          <p:cNvSpPr txBox="1">
            <a:spLocks noChangeArrowheads="1"/>
          </p:cNvSpPr>
          <p:nvPr/>
        </p:nvSpPr>
        <p:spPr>
          <a:xfrm>
            <a:off x="10519212" y="1539085"/>
            <a:ext cx="78258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Urban major conurbation</a:t>
            </a:r>
          </a:p>
        </p:txBody>
      </p:sp>
      <p:sp>
        <p:nvSpPr>
          <p:cNvPr id="33" name="Region"/>
          <p:cNvSpPr txBox="1">
            <a:spLocks noChangeArrowheads="1"/>
          </p:cNvSpPr>
          <p:nvPr/>
        </p:nvSpPr>
        <p:spPr>
          <a:xfrm>
            <a:off x="6944775" y="1539085"/>
            <a:ext cx="596638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London</a:t>
            </a:r>
          </a:p>
        </p:txBody>
      </p:sp>
      <p:sp>
        <p:nvSpPr>
          <p:cNvPr id="34" name="WorkArea"/>
          <p:cNvSpPr txBox="1">
            <a:spLocks noChangeArrowheads="1"/>
          </p:cNvSpPr>
          <p:nvPr/>
        </p:nvSpPr>
        <p:spPr>
          <a:xfrm>
            <a:off x="5157478" y="1539085"/>
            <a:ext cx="76655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London</a:t>
            </a:r>
          </a:p>
        </p:txBody>
      </p:sp>
      <p:sp>
        <p:nvSpPr>
          <p:cNvPr id="35" name="Postcode"/>
          <p:cNvSpPr txBox="1">
            <a:spLocks noChangeArrowheads="1"/>
          </p:cNvSpPr>
          <p:nvPr/>
        </p:nvSpPr>
        <p:spPr>
          <a:xfrm>
            <a:off x="828640" y="1725868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EN55SN</a:t>
            </a:r>
          </a:p>
        </p:txBody>
      </p:sp>
      <p:sp>
        <p:nvSpPr>
          <p:cNvPr id="36" name="ChainName"/>
          <p:cNvSpPr txBox="1">
            <a:spLocks noChangeArrowheads="1"/>
          </p:cNvSpPr>
          <p:nvPr/>
        </p:nvSpPr>
        <p:spPr>
          <a:xfrm>
            <a:off x="2090758" y="1723679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Punch Unity</a:t>
            </a:r>
          </a:p>
        </p:txBody>
      </p:sp>
      <p:sp>
        <p:nvSpPr>
          <p:cNvPr id="37" name="VenueName"/>
          <p:cNvSpPr txBox="1">
            <a:spLocks noChangeArrowheads="1"/>
          </p:cNvSpPr>
          <p:nvPr/>
        </p:nvSpPr>
        <p:spPr>
          <a:xfrm>
            <a:off x="829599" y="1416348"/>
            <a:ext cx="1511300" cy="307777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400" dirty="0">
                <a:latin typeface="Montserrat"/>
              </a:rPr>
              <a:t>Kings Head EN55SN</a:t>
            </a:r>
          </a:p>
        </p:txBody>
      </p:sp>
      <p:sp>
        <p:nvSpPr>
          <p:cNvPr id="45" name="Rectangle 44"/>
          <p:cNvSpPr>
            <a:spLocks/>
          </p:cNvSpPr>
          <p:nvPr/>
        </p:nvSpPr>
        <p:spPr>
          <a:xfrm>
            <a:off x="9300912" y="2543786"/>
            <a:ext cx="2333001" cy="9164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  <a:headEnd type="none"/>
            <a:tailEnd type="none"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dirty="0">
                <a:latin typeface="Montserrat"/>
              </a:rPr>
              <a:t> </a:t>
            </a:r>
          </a:p>
        </p:txBody>
      </p:sp>
      <p:sp>
        <p:nvSpPr>
          <p:cNvPr id="46" name="Competitor1Postcode"/>
          <p:cNvSpPr txBox="1">
            <a:spLocks noChangeArrowheads="1"/>
          </p:cNvSpPr>
          <p:nvPr/>
        </p:nvSpPr>
        <p:spPr>
          <a:xfrm>
            <a:off x="9639185" y="2872463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EN55XP</a:t>
            </a:r>
          </a:p>
        </p:txBody>
      </p:sp>
      <p:sp>
        <p:nvSpPr>
          <p:cNvPr id="47" name="Competitor1"/>
          <p:cNvSpPr txBox="1">
            <a:spLocks noChangeArrowheads="1"/>
          </p:cNvSpPr>
          <p:nvPr/>
        </p:nvSpPr>
        <p:spPr>
          <a:xfrm>
            <a:off x="9639185" y="2618760"/>
            <a:ext cx="105349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Butchers Arms</a:t>
            </a:r>
          </a:p>
        </p:txBody>
      </p:sp>
      <p:sp>
        <p:nvSpPr>
          <p:cNvPr id="48" name="Competitor2"/>
          <p:cNvSpPr txBox="1">
            <a:spLocks noChangeArrowheads="1"/>
          </p:cNvSpPr>
          <p:nvPr/>
        </p:nvSpPr>
        <p:spPr>
          <a:xfrm>
            <a:off x="9640466" y="3715353"/>
            <a:ext cx="1082348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050" dirty="0">
                <a:latin typeface="Montserrat"/>
              </a:rPr>
              <a:t>Ye Olde Monken Holt (Barnet)</a:t>
            </a:r>
          </a:p>
        </p:txBody>
      </p:sp>
      <p:sp>
        <p:nvSpPr>
          <p:cNvPr id="49" name="Competitor2Postcode"/>
          <p:cNvSpPr txBox="1">
            <a:spLocks noChangeArrowheads="1"/>
          </p:cNvSpPr>
          <p:nvPr/>
        </p:nvSpPr>
        <p:spPr>
          <a:xfrm>
            <a:off x="9651298" y="3992352"/>
            <a:ext cx="72808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EN55SU</a:t>
            </a:r>
          </a:p>
        </p:txBody>
      </p:sp>
      <p:sp>
        <p:nvSpPr>
          <p:cNvPr id="59" name="Text4"/>
          <p:cNvSpPr txBox="1">
            <a:spLocks noChangeArrowheads="1"/>
          </p:cNvSpPr>
          <p:nvPr/>
        </p:nvSpPr>
        <p:spPr>
          <a:xfrm>
            <a:off x="5367827" y="2486122"/>
            <a:ext cx="4138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ATV</a:t>
            </a:r>
          </a:p>
        </p:txBody>
      </p:sp>
      <p:sp>
        <p:nvSpPr>
          <p:cNvPr id="60" name="Text2"/>
          <p:cNvSpPr txBox="1">
            <a:spLocks noChangeArrowheads="1"/>
          </p:cNvSpPr>
          <p:nvPr/>
        </p:nvSpPr>
        <p:spPr>
          <a:xfrm>
            <a:off x="7292475" y="3608179"/>
            <a:ext cx="1013419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Segmentation</a:t>
            </a:r>
          </a:p>
        </p:txBody>
      </p:sp>
      <p:sp>
        <p:nvSpPr>
          <p:cNvPr id="61" name="Text3"/>
          <p:cNvSpPr txBox="1">
            <a:spLocks noChangeArrowheads="1"/>
          </p:cNvSpPr>
          <p:nvPr/>
        </p:nvSpPr>
        <p:spPr>
          <a:xfrm>
            <a:off x="7292475" y="2490390"/>
            <a:ext cx="615874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Gender</a:t>
            </a:r>
          </a:p>
        </p:txBody>
      </p:sp>
      <p:sp>
        <p:nvSpPr>
          <p:cNvPr id="25" name="Affluence"/>
          <p:cNvSpPr txBox="1">
            <a:spLocks noChangeArrowheads="1"/>
          </p:cNvSpPr>
          <p:nvPr/>
        </p:nvSpPr>
        <p:spPr>
          <a:xfrm>
            <a:off x="5367827" y="4085195"/>
            <a:ext cx="67678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High Income</a:t>
            </a:r>
          </a:p>
        </p:txBody>
      </p:sp>
      <p:sp>
        <p:nvSpPr>
          <p:cNvPr id="24" name="AffluenceValue"/>
          <p:cNvSpPr txBox="1">
            <a:spLocks noChangeArrowheads="1"/>
          </p:cNvSpPr>
          <p:nvPr/>
        </p:nvSpPr>
        <p:spPr>
          <a:xfrm>
            <a:off x="5367827" y="3878389"/>
            <a:ext cx="1319592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44.65%</a:t>
            </a:r>
          </a:p>
        </p:txBody>
      </p:sp>
      <p:sp>
        <p:nvSpPr>
          <p:cNvPr id="62" name="Text5"/>
          <p:cNvSpPr txBox="1">
            <a:spLocks noChangeArrowheads="1"/>
          </p:cNvSpPr>
          <p:nvPr/>
        </p:nvSpPr>
        <p:spPr>
          <a:xfrm>
            <a:off x="5367827" y="3651870"/>
            <a:ext cx="734496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Affluence</a:t>
            </a:r>
          </a:p>
        </p:txBody>
      </p:sp>
      <p:sp>
        <p:nvSpPr>
          <p:cNvPr id="22" name="AgeValue"/>
          <p:cNvSpPr txBox="1">
            <a:spLocks noChangeArrowheads="1"/>
          </p:cNvSpPr>
          <p:nvPr/>
        </p:nvSpPr>
        <p:spPr>
          <a:xfrm>
            <a:off x="5367827" y="5059674"/>
            <a:ext cx="901209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47.93%</a:t>
            </a:r>
          </a:p>
        </p:txBody>
      </p:sp>
      <p:sp>
        <p:nvSpPr>
          <p:cNvPr id="23" name="Age"/>
          <p:cNvSpPr txBox="1">
            <a:spLocks noChangeArrowheads="1"/>
          </p:cNvSpPr>
          <p:nvPr/>
        </p:nvSpPr>
        <p:spPr>
          <a:xfrm>
            <a:off x="5367827" y="5327409"/>
            <a:ext cx="39946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55 to 64</a:t>
            </a:r>
          </a:p>
        </p:txBody>
      </p:sp>
      <p:sp>
        <p:nvSpPr>
          <p:cNvPr id="63" name="Text6"/>
          <p:cNvSpPr txBox="1">
            <a:spLocks noChangeArrowheads="1"/>
          </p:cNvSpPr>
          <p:nvPr/>
        </p:nvSpPr>
        <p:spPr>
          <a:xfrm>
            <a:off x="5367827" y="4821867"/>
            <a:ext cx="809837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Age Group</a:t>
            </a:r>
          </a:p>
        </p:txBody>
      </p:sp>
      <p:sp>
        <p:nvSpPr>
          <p:cNvPr id="64" name="Text1"/>
          <p:cNvSpPr txBox="1">
            <a:spLocks noChangeArrowheads="1"/>
          </p:cNvSpPr>
          <p:nvPr/>
        </p:nvSpPr>
        <p:spPr>
          <a:xfrm>
            <a:off x="7292475" y="4793240"/>
            <a:ext cx="683200" cy="3693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Visit Day</a:t>
            </a:r>
          </a:p>
          <a:p>
            <a:pPr defTabSz="914400"/>
            <a:endParaRPr lang="en-GB" sz="900" dirty="0">
              <a:latin typeface="Montserrat"/>
            </a:endParaRPr>
          </a:p>
        </p:txBody>
      </p:sp>
      <p:sp>
        <p:nvSpPr>
          <p:cNvPr id="16" name="WeekdayValue"/>
          <p:cNvSpPr txBox="1">
            <a:spLocks noChangeArrowheads="1"/>
          </p:cNvSpPr>
          <p:nvPr/>
        </p:nvSpPr>
        <p:spPr>
          <a:xfrm>
            <a:off x="7292475" y="5050410"/>
            <a:ext cx="1309974" cy="261610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1100" b="1" dirty="0">
                <a:latin typeface="Montserrat"/>
              </a:rPr>
              <a:t>25.12%</a:t>
            </a:r>
          </a:p>
        </p:txBody>
      </p:sp>
      <p:sp>
        <p:nvSpPr>
          <p:cNvPr id="17" name="Weekday"/>
          <p:cNvSpPr txBox="1">
            <a:spLocks noChangeArrowheads="1"/>
          </p:cNvSpPr>
          <p:nvPr/>
        </p:nvSpPr>
        <p:spPr>
          <a:xfrm>
            <a:off x="7292475" y="5319836"/>
            <a:ext cx="692818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latin typeface="Montserrat"/>
              </a:rPr>
              <a:t>Fri</a:t>
            </a:r>
          </a:p>
        </p:txBody>
      </p:sp>
      <p:sp>
        <p:nvSpPr>
          <p:cNvPr id="76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77" name="Rectangle 76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4" name="Competitor1Chain"/>
          <p:cNvSpPr txBox="1">
            <a:spLocks noChangeArrowheads="1"/>
          </p:cNvSpPr>
          <p:nvPr/>
        </p:nvSpPr>
        <p:spPr>
          <a:xfrm>
            <a:off x="9815127" y="311708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Pub / Bar</a:t>
            </a:r>
          </a:p>
        </p:txBody>
      </p:sp>
      <p:sp>
        <p:nvSpPr>
          <p:cNvPr id="51" name="Competitor2Chain"/>
          <p:cNvSpPr txBox="1">
            <a:spLocks noChangeArrowheads="1"/>
          </p:cNvSpPr>
          <p:nvPr/>
        </p:nvSpPr>
        <p:spPr>
          <a:xfrm>
            <a:off x="9834477" y="4212850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GK Pub Partners</a:t>
            </a:r>
          </a:p>
        </p:txBody>
      </p:sp>
      <p:sp>
        <p:nvSpPr>
          <p:cNvPr id="68" name="Competitor3Chain"/>
          <p:cNvSpPr txBox="1">
            <a:spLocks noChangeArrowheads="1"/>
          </p:cNvSpPr>
          <p:nvPr/>
        </p:nvSpPr>
        <p:spPr>
          <a:xfrm>
            <a:off x="9810584" y="5274195"/>
            <a:ext cx="522900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GK Heritage</a:t>
            </a:r>
          </a:p>
        </p:txBody>
      </p:sp>
      <p:sp>
        <p:nvSpPr>
          <p:cNvPr id="69" name="Label"/>
          <p:cNvSpPr txBox="1">
            <a:spLocks noChangeArrowheads="1"/>
          </p:cNvSpPr>
          <p:nvPr/>
        </p:nvSpPr>
        <p:spPr>
          <a:xfrm>
            <a:off x="5165248" y="1391804"/>
            <a:ext cx="1202750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squar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Work Area</a:t>
            </a:r>
          </a:p>
        </p:txBody>
      </p:sp>
      <p:sp>
        <p:nvSpPr>
          <p:cNvPr id="70" name="Label"/>
          <p:cNvSpPr txBox="1">
            <a:spLocks noChangeArrowheads="1"/>
          </p:cNvSpPr>
          <p:nvPr/>
        </p:nvSpPr>
        <p:spPr>
          <a:xfrm>
            <a:off x="6944775" y="1391804"/>
            <a:ext cx="551754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Region</a:t>
            </a:r>
          </a:p>
        </p:txBody>
      </p:sp>
      <p:sp>
        <p:nvSpPr>
          <p:cNvPr id="71" name="Label"/>
          <p:cNvSpPr txBox="1">
            <a:spLocks noChangeArrowheads="1"/>
          </p:cNvSpPr>
          <p:nvPr/>
        </p:nvSpPr>
        <p:spPr>
          <a:xfrm>
            <a:off x="10519212" y="1391804"/>
            <a:ext cx="716863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Urbanicity</a:t>
            </a:r>
          </a:p>
        </p:txBody>
      </p:sp>
      <p:sp>
        <p:nvSpPr>
          <p:cNvPr id="72" name="Label"/>
          <p:cNvSpPr txBox="1">
            <a:spLocks noChangeArrowheads="1"/>
          </p:cNvSpPr>
          <p:nvPr/>
        </p:nvSpPr>
        <p:spPr>
          <a:xfrm>
            <a:off x="8738659" y="1391804"/>
            <a:ext cx="710451" cy="215444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800" dirty="0">
                <a:solidFill>
                  <a:srgbClr val="2EADE4"/>
                </a:solidFill>
                <a:latin typeface="Montserrat"/>
              </a:rPr>
              <a:t>TV Region</a:t>
            </a:r>
          </a:p>
        </p:txBody>
      </p:sp>
      <p:pic>
        <p:nvPicPr>
          <p:cNvPr id="73" name="Graphic 7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3" name="Graphic 1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50991" y="1505264"/>
            <a:ext cx="365339" cy="365339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52" name="Graphic 5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01767" y="177426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4" name="Graphic 8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56957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6" name="Graphic 8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3857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8" name="Graphic 8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05195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0" name="Graphic 8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813330" y="1517430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2" name="Graphic 9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2326194" y="5902858"/>
            <a:ext cx="173121" cy="173121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4" name="Graphic 9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58216" y="4617584"/>
            <a:ext cx="176376" cy="176376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8" name="Graphic 9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7395441" y="3451302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0" name="Graphic 9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>
            <a:off x="5458216" y="3451091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2" name="Graphic 10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5458216" y="2257020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4" name="Graphic 10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p:blipFill>
        <p:spPr>
          <a:xfrm>
            <a:off x="7395441" y="2239109"/>
            <a:ext cx="176824" cy="17682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6" name="Graphic 10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7395441" y="4633379"/>
            <a:ext cx="164081" cy="176702"/>
          </a:xfrm>
          <a:prstGeom prst="rect">
            <a:avLst/>
          </a:prstGeom>
          <a:ln>
            <a:headEnd type="none"/>
            <a:tailEnd type="none"/>
          </a:ln>
        </p:spPr>
      </p:pic>
      <p:grpSp>
        <p:nvGrpSpPr>
          <p:cNvPr id="114" name="Group 113"/>
          <p:cNvGrpSpPr>
            <a:grpSpLocks/>
          </p:cNvGrpSpPr>
          <p:nvPr/>
        </p:nvGrpSpPr>
        <p:grpSpPr>
          <a:xfrm>
            <a:off x="11239887" y="2625880"/>
            <a:ext cx="495300" cy="390525"/>
            <a:chOff x="9411528" y="2976323"/>
            <a:chExt cx="495300" cy="390525"/>
          </a:xfrm>
        </p:grpSpPr>
        <p:pic>
          <p:nvPicPr>
            <p:cNvPr id="111" name="Graphic 110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3" name="Graphic 112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5" name="Group 114"/>
          <p:cNvGrpSpPr>
            <a:grpSpLocks/>
          </p:cNvGrpSpPr>
          <p:nvPr/>
        </p:nvGrpSpPr>
        <p:grpSpPr>
          <a:xfrm>
            <a:off x="11239887" y="3722703"/>
            <a:ext cx="495300" cy="390525"/>
            <a:chOff x="9411528" y="2976323"/>
            <a:chExt cx="495300" cy="390525"/>
          </a:xfrm>
        </p:grpSpPr>
        <p:pic>
          <p:nvPicPr>
            <p:cNvPr id="116" name="Graphic 115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17" name="Graphic 116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grpSp>
        <p:nvGrpSpPr>
          <p:cNvPr id="118" name="Group 117"/>
          <p:cNvGrpSpPr>
            <a:grpSpLocks/>
          </p:cNvGrpSpPr>
          <p:nvPr/>
        </p:nvGrpSpPr>
        <p:grpSpPr>
          <a:xfrm>
            <a:off x="11239887" y="4804215"/>
            <a:ext cx="495300" cy="390525"/>
            <a:chOff x="9411528" y="2976323"/>
            <a:chExt cx="495300" cy="390525"/>
          </a:xfrm>
        </p:grpSpPr>
        <p:pic>
          <p:nvPicPr>
            <p:cNvPr id="119" name="Graphic 118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/>
            <a:stretch>
              <a:fillRect/>
            </a:stretch>
          </p:blipFill>
          <p:spPr>
            <a:xfrm>
              <a:off x="9411528" y="2976323"/>
              <a:ext cx="495300" cy="295275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id="120" name="Graphic 119"/>
            <p:cNvPicPr>
              <a:picLocks noChangeAspect="1"/>
            </p:cNvPicPr>
            <p:nvPr/>
          </p:nvPicPr>
          <p:blipFill>
            <a:blip>
              <a:lum/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/>
            <a:stretch>
              <a:fillRect/>
            </a:stretch>
          </p:blipFill>
          <p:spPr>
            <a:xfrm>
              <a:off x="9811578" y="3271598"/>
              <a:ext cx="95250" cy="95250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id="65" name="Scroll: Horizontal 64"/>
          <p:cNvSpPr>
            <a:spLocks/>
          </p:cNvSpPr>
          <p:nvPr/>
        </p:nvSpPr>
        <p:spPr>
          <a:xfrm>
            <a:off x="11263868" y="4753966"/>
            <a:ext cx="551553" cy="383969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#3</a:t>
            </a:r>
          </a:p>
        </p:txBody>
      </p:sp>
      <p:sp>
        <p:nvSpPr>
          <p:cNvPr id="66" name="Scroll: Horizontal 65"/>
          <p:cNvSpPr>
            <a:spLocks/>
          </p:cNvSpPr>
          <p:nvPr/>
        </p:nvSpPr>
        <p:spPr>
          <a:xfrm>
            <a:off x="11254800" y="3673060"/>
            <a:ext cx="551553" cy="392505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#2</a:t>
            </a:r>
          </a:p>
        </p:txBody>
      </p:sp>
      <p:sp>
        <p:nvSpPr>
          <p:cNvPr id="67" name="Scroll: Horizontal 66"/>
          <p:cNvSpPr>
            <a:spLocks/>
          </p:cNvSpPr>
          <p:nvPr/>
        </p:nvSpPr>
        <p:spPr>
          <a:xfrm>
            <a:off x="11273246" y="2564609"/>
            <a:ext cx="542175" cy="404683"/>
          </a:xfrm>
          <a:prstGeom prst="horizontalScroll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defTabSz="914400"/>
            <a:r>
              <a:rPr lang="en-GB" sz="1400" dirty="0"/>
              <a:t>#1</a:t>
            </a:r>
          </a:p>
        </p:txBody>
      </p:sp>
      <p:pic>
        <p:nvPicPr>
          <p:cNvPr id="122" name="Graphic 12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268069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3" name="Graphic 1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3779351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24" name="Graphic 1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 rot="5400000">
            <a:off x="9422830" y="4863072"/>
            <a:ext cx="185275" cy="18527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Site Summary</a:t>
            </a:r>
          </a:p>
        </p:txBody>
      </p:sp>
      <p:pic>
        <p:nvPicPr>
          <p:cNvPr id="53" name="Graphic 5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8" name="Rectangle 57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12" name="Graphic 1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87" name="Graphic 8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97" name="Graphic 9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99" name="Graphic 9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05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10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121" name="Graphic 12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1" name="Graphic 1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3157480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5" name="Text3"/>
          <p:cNvSpPr txBox="1">
            <a:spLocks noChangeArrowheads="1"/>
          </p:cNvSpPr>
          <p:nvPr/>
        </p:nvSpPr>
        <p:spPr>
          <a:xfrm>
            <a:off x="9276924" y="2203012"/>
            <a:ext cx="1154483" cy="230832"/>
          </a:xfrm>
          <a:prstGeom prst="rect">
            <a:avLst/>
          </a:prstGeom>
          <a:noFill/>
          <a:ln>
            <a:headEnd type="none"/>
            <a:tailEnd type="none"/>
          </a:ln>
        </p:spPr>
        <p:txBody>
          <a:bodyPr wrap="none">
            <a:spAutoFit/>
          </a:bodyPr>
          <a:lstStyle/>
          <a:p>
            <a:pPr defTabSz="914400"/>
            <a:r>
              <a:rPr lang="en-GB" sz="900" dirty="0">
                <a:latin typeface="Montserrat"/>
              </a:rPr>
              <a:t>Top Competitors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4235961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41" name="Graphic 4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721779" y="5334536"/>
            <a:ext cx="120827" cy="120827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4" name="VenueNameTriEnd"/>
          <p:cNvSpPr>
            <a:spLocks/>
          </p:cNvSpPr>
          <p:nvPr/>
        </p:nvSpPr>
        <p:spPr>
          <a:xfrm flipH="1" flipV="1">
            <a:off x="2340899" y="220268"/>
            <a:ext cx="215792" cy="353466"/>
          </a:xfrm>
          <a:prstGeom prst="triangle">
            <a:avLst>
              <a:gd name="adj" fmla="val 100000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8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Kings Head EN55SN</a:t>
            </a:r>
          </a:p>
        </p:txBody>
      </p:sp>
      <p:sp>
        <p:nvSpPr>
          <p:cNvPr id="39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2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68969 Competitor Customers</a:t>
            </a:r>
          </a:p>
        </p:txBody>
      </p:sp>
      <p:sp>
        <p:nvSpPr>
          <p:cNvPr id="8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198 Competitors</a:t>
            </a:r>
          </a:p>
        </p:txBody>
      </p:sp>
      <p:sp>
        <p:nvSpPr>
          <p:cNvPr id="89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 Site Customers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Kings Head EN55SN and 371 Chains in 1 Miles from 16/04/2025 - 08/04/2026 split by Day of Week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is customer spend distributed throughout the week for Kings Head EN55SN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Weekpart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Kings Head EN55SN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68969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customer numbers for Kings Head EN55SN and 371 Chains in 1 Miles from 16/04/2025 - 08/04/2026 and the number of visits made Per Annum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frequently per year do customers visit Kings Head EN55SN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Visit Frequency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Kings Head EN55SN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68969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ATV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ATV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Kings Head EN55SN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market share spend for Kings Head EN55SN and 371 Chains in 1 Miles from 16/04/2025 - 08/04/2026 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market share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Share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Kings Head EN55SN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Kings Head EN55SN and 371 Chains in 1 Miles from 16/04/2025 - 08/04/2026 split by Age Range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age profile of customers who visit Kings Head EN55SN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Kings Head EN55SN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29576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77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Kings Head EN55SN and 371 Chains in 1 Miles from 16/04/2025 - 08/04/2026 split by Affluence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affluence of customers who visit Kings Head EN55SN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Affluence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Kings Head EN55SN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27629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71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Kings Head EN55SN and 371 Chains in 1 Miles from 16/04/2025 - 08/04/2026 split by Gender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gender profile of customers who visit Kings Head EN55SN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Gender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Kings Head EN55SN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28530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72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Kings Head EN55SN and 371 Chains in 1 Miles from 16/04/2025 - 08/04/2026 split by Segment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Custom segmentation profile of customers who visit Kings Head EN55SN compare versus its competitors?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Punch Segmentation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Kings Head EN55SN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68969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% of spend for Kings Head EN55SN and 371 Chains in 1 Miles from 16/04/2025 - 08/04/2026 split by Distance travelled</a:t>
            </a: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spend profile of Kings Head EN55SN compare versus its competitors based on travel distances?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Spend by Distance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Kings Head EN55SN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28511 Competitor Customers</a:t>
            </a: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198 Competitors</a:t>
            </a: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72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Map1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93444" y="1617619"/>
            <a:ext cx="11831701" cy="5229954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10" name="Graphic 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1062402" y="6027511"/>
            <a:ext cx="1080830" cy="630484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Rectangle 35"/>
          <p:cNvSpPr>
            <a:spLocks/>
          </p:cNvSpPr>
          <p:nvPr/>
        </p:nvSpPr>
        <p:spPr>
          <a:xfrm>
            <a:off x="0" y="663728"/>
            <a:ext cx="12191999" cy="951103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9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Kings Head EN55SN for 16/04/2025 - 08/04/2026 live</a:t>
            </a:r>
          </a:p>
        </p:txBody>
      </p:sp>
      <p:sp>
        <p:nvSpPr>
          <p:cNvPr id="20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1" name="Rectangle 20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2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Where do customers of Kings Head EN55SN come from?</a:t>
            </a:r>
          </a:p>
        </p:txBody>
      </p:sp>
      <p:sp>
        <p:nvSpPr>
          <p:cNvPr id="23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Map of Guest Origin</a:t>
            </a:r>
          </a:p>
        </p:txBody>
      </p:sp>
      <p:pic>
        <p:nvPicPr>
          <p:cNvPr id="24" name="Graphic 2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5" name="Rectangle 24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6" name="Graphic 2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Kings Head EN55SN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3" name="Rectangle 2"/>
          <p:cNvSpPr>
            <a:spLocks/>
          </p:cNvSpPr>
          <p:nvPr/>
        </p:nvSpPr>
        <p:spPr bwMode="white">
          <a:xfrm>
            <a:off x="48768" y="6377502"/>
            <a:ext cx="12094464" cy="21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14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72 Site Customers</a:t>
            </a:r>
          </a:p>
        </p:txBody>
      </p:sp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8" name="DisplayChart"/>
          <p:cNvGraphicFramePr/>
          <p:nvPr/>
        </p:nvGraphicFramePr>
        <p:xfrm>
          <a:off x="888763" y="1663789"/>
          <a:ext cx="10348957" cy="4685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3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9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For customers of Kings Head EN55SN, who are the top 20 competitors from 371 Chains in 1 Miles for 16/04/2025 - 08/04/2026 split by Venue</a:t>
            </a:r>
          </a:p>
        </p:txBody>
      </p:sp>
      <p:sp>
        <p:nvSpPr>
          <p:cNvPr id="24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5" name="Rectangle 24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>
              <a:latin typeface="Montserrat"/>
            </a:endParaRPr>
          </a:p>
        </p:txBody>
      </p:sp>
      <p:sp>
        <p:nvSpPr>
          <p:cNvPr id="26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What are the Top 20 venues (by spend) that customers of Kings Head EN55SN also visit?</a:t>
            </a:r>
          </a:p>
        </p:txBody>
      </p:sp>
      <p:sp>
        <p:nvSpPr>
          <p:cNvPr id="27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</a:t>
            </a:r>
          </a:p>
        </p:txBody>
      </p:sp>
      <p:pic>
        <p:nvPicPr>
          <p:cNvPr id="28" name="Graphic 2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9" name="Rectangle 28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2" name="Graphic 31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3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6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7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8" name="Graphic 37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Kings Head EN55SN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3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 Site Customers</a:t>
            </a:r>
          </a:p>
        </p:txBody>
      </p:sp>
      <p:graphicFrame>
        <p:nvGraphicFramePr>
          <p:cNvPr id="9" name="Chart 8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graphicFrame>
        <p:nvGraphicFramePr>
          <p:cNvPr id="9" name="ComparisonChart"/>
          <p:cNvGraphicFramePr/>
          <p:nvPr/>
        </p:nvGraphicFramePr>
        <p:xfrm>
          <a:off x="221673" y="3176795"/>
          <a:ext cx="10853677" cy="3328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DifferenceChart"/>
          <p:cNvGraphicFramePr/>
          <p:nvPr/>
        </p:nvGraphicFramePr>
        <p:xfrm>
          <a:off x="221673" y="1614831"/>
          <a:ext cx="10853677" cy="15619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7" name="Graphic 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25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6" name="Rectangle 25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7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has share of wallet of customers of Kings Head EN55SN changed between two date ranges?</a:t>
            </a:r>
          </a:p>
        </p:txBody>
      </p:sp>
      <p:sp>
        <p:nvSpPr>
          <p:cNvPr id="28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Share of Wallet Change</a:t>
            </a:r>
          </a:p>
        </p:txBody>
      </p:sp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Rectangle 29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31" name="Graphic 30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4" name="Radius"/>
          <p:cNvSpPr>
            <a:spLocks/>
          </p:cNvSpPr>
          <p:nvPr/>
        </p:nvSpPr>
        <p:spPr>
          <a:xfrm>
            <a:off x="7642381" y="209428"/>
            <a:ext cx="1143727" cy="346966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1 Miles</a:t>
            </a:r>
          </a:p>
        </p:txBody>
      </p:sp>
      <p:pic>
        <p:nvPicPr>
          <p:cNvPr id="35" name="Graphic 3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6" name="Graphic 35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7" name="Chains"/>
          <p:cNvSpPr>
            <a:spLocks/>
          </p:cNvSpPr>
          <p:nvPr/>
        </p:nvSpPr>
        <p:spPr>
          <a:xfrm>
            <a:off x="8695793" y="212019"/>
            <a:ext cx="1283473" cy="34983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900" dirty="0">
                <a:latin typeface="Montserrat"/>
              </a:rPr>
              <a:t>371 Chains</a:t>
            </a:r>
          </a:p>
        </p:txBody>
      </p:sp>
      <p:sp>
        <p:nvSpPr>
          <p:cNvPr id="38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9" name="Graphic 3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Kings Head EN55SN</a:t>
            </a:r>
          </a:p>
        </p:txBody>
      </p:sp>
      <p:sp>
        <p:nvSpPr>
          <p:cNvPr id="3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4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5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r>
              <a:rPr lang="en-GB" sz="850" dirty="0">
                <a:solidFill>
                  <a:schemeClr val="tx1"/>
                </a:solidFill>
                <a:latin typeface="Montserrat"/>
              </a:rPr>
              <a:t>168 Site Customers</a:t>
            </a:r>
          </a:p>
        </p:txBody>
      </p:sp>
      <p:graphicFrame>
        <p:nvGraphicFramePr>
          <p:cNvPr id="10" name="Chart 9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2" name="Chart 11"/>
          <p:cNvGraphicFramePr/>
          <p:nvPr/>
        </p:nvGraphicFramePr>
        <p:xfrm>
          <a:off x="0" y="0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p:blipFill>
        <p:spPr>
          <a:xfrm>
            <a:off x="11439096" y="6204295"/>
            <a:ext cx="559459" cy="23501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7" name="ReportDescription"/>
          <p:cNvSpPr>
            <a:spLocks/>
          </p:cNvSpPr>
          <p:nvPr/>
        </p:nvSpPr>
        <p:spPr>
          <a:xfrm>
            <a:off x="3238499" y="1173576"/>
            <a:ext cx="8760056" cy="302387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900" dirty="0">
              <a:solidFill>
                <a:schemeClr val="bg2">
                  <a:lumMod val="25000"/>
                </a:schemeClr>
              </a:solidFill>
              <a:latin typeface="Montserrat"/>
            </a:endParaRPr>
          </a:p>
        </p:txBody>
      </p:sp>
      <p:sp>
        <p:nvSpPr>
          <p:cNvPr id="19" name="Header"/>
          <p:cNvSpPr>
            <a:spLocks/>
          </p:cNvSpPr>
          <p:nvPr/>
        </p:nvSpPr>
        <p:spPr>
          <a:xfrm>
            <a:off x="-8965" y="168"/>
            <a:ext cx="12200965" cy="751270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sz="1400" dirty="0">
              <a:latin typeface="Montserrat"/>
            </a:endParaRPr>
          </a:p>
        </p:txBody>
      </p:sp>
      <p:sp>
        <p:nvSpPr>
          <p:cNvPr id="20" name="Rectangle 19"/>
          <p:cNvSpPr>
            <a:spLocks/>
          </p:cNvSpPr>
          <p:nvPr/>
        </p:nvSpPr>
        <p:spPr>
          <a:xfrm>
            <a:off x="-8966" y="739934"/>
            <a:ext cx="838565" cy="497878"/>
          </a:xfrm>
          <a:prstGeom prst="rect">
            <a:avLst/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endParaRPr lang="en-GB" dirty="0"/>
          </a:p>
        </p:txBody>
      </p:sp>
      <p:sp>
        <p:nvSpPr>
          <p:cNvPr id="21" name="ReportHeader"/>
          <p:cNvSpPr>
            <a:spLocks/>
          </p:cNvSpPr>
          <p:nvPr/>
        </p:nvSpPr>
        <p:spPr>
          <a:xfrm>
            <a:off x="3238498" y="807671"/>
            <a:ext cx="8760057" cy="365962"/>
          </a:xfrm>
          <a:prstGeom prst="rect">
            <a:avLst/>
          </a:prstGeom>
          <a:solidFill>
            <a:schemeClr val="bg1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1000" dirty="0">
                <a:solidFill>
                  <a:schemeClr val="bg2">
                    <a:lumMod val="25000"/>
                  </a:schemeClr>
                </a:solidFill>
                <a:latin typeface="Montserrat"/>
              </a:rPr>
              <a:t>How does the local area for Kings Head EN55SN compare to the national average (1 = low, 10 = high)</a:t>
            </a:r>
          </a:p>
        </p:txBody>
      </p:sp>
      <p:sp>
        <p:nvSpPr>
          <p:cNvPr id="22" name="SubHeader"/>
          <p:cNvSpPr>
            <a:spLocks/>
          </p:cNvSpPr>
          <p:nvPr/>
        </p:nvSpPr>
        <p:spPr>
          <a:xfrm>
            <a:off x="488839" y="739934"/>
            <a:ext cx="2749661" cy="497878"/>
          </a:xfrm>
          <a:prstGeom prst="parallelogram">
            <a:avLst>
              <a:gd name="adj" fmla="val 54111"/>
            </a:avLst>
          </a:prstGeom>
          <a:solidFill>
            <a:srgbClr val="3A454F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anchor="t"/>
          <a:lstStyle/>
          <a:p>
            <a:pPr defTabSz="914400"/>
            <a:r>
              <a:rPr lang="en-GB" sz="1100" dirty="0">
                <a:latin typeface="Montserrat"/>
              </a:rPr>
              <a:t>Market Summary</a:t>
            </a:r>
          </a:p>
        </p:txBody>
      </p:sp>
      <p:pic>
        <p:nvPicPr>
          <p:cNvPr id="23" name="Graphic 2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09043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4" name="Rectangle 23"/>
          <p:cNvSpPr>
            <a:spLocks/>
          </p:cNvSpPr>
          <p:nvPr/>
        </p:nvSpPr>
        <p:spPr>
          <a:xfrm>
            <a:off x="216914" y="253920"/>
            <a:ext cx="783762" cy="270940"/>
          </a:xfrm>
          <a:prstGeom prst="rect">
            <a:avLst/>
          </a:prstGeom>
          <a:noFill/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/>
          <a:lstStyle/>
          <a:p>
            <a:pPr algn="ctr" defTabSz="914400"/>
            <a:r>
              <a:rPr lang="en-GB" sz="850" spc="20" dirty="0">
                <a:latin typeface="Montserrat"/>
              </a:rPr>
              <a:t>Site </a:t>
            </a:r>
            <a:r>
              <a:rPr lang="en-GB" sz="850" kern="800" spc="20" dirty="0">
                <a:latin typeface="Montserrat"/>
              </a:rPr>
              <a:t>Intel</a:t>
            </a:r>
          </a:p>
        </p:txBody>
      </p:sp>
      <p:pic>
        <p:nvPicPr>
          <p:cNvPr id="25" name="Graphic 24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10800000">
            <a:off x="1015089" y="215718"/>
            <a:ext cx="908910" cy="35346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7" name="Graphic 26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27055" y="212020"/>
            <a:ext cx="571500" cy="352425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29" name="Graphic 28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959533" y="174526"/>
            <a:ext cx="474606" cy="304492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0" name="Graphic 29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300137" y="760427"/>
            <a:ext cx="278402" cy="2784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2" name="DateRange"/>
          <p:cNvSpPr>
            <a:spLocks/>
          </p:cNvSpPr>
          <p:nvPr/>
        </p:nvSpPr>
        <p:spPr>
          <a:xfrm>
            <a:off x="9887119" y="212020"/>
            <a:ext cx="1891883" cy="352425"/>
          </a:xfrm>
          <a:prstGeom prst="parallelogram">
            <a:avLst>
              <a:gd name="adj" fmla="val 47603"/>
            </a:avLst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defTabSz="914400"/>
            <a:r>
              <a:rPr lang="en-GB" sz="900" dirty="0">
                <a:latin typeface="Montserrat"/>
              </a:rPr>
              <a:t>16/04/2025 - 08/04/2026</a:t>
            </a:r>
          </a:p>
        </p:txBody>
      </p:sp>
      <p:pic>
        <p:nvPicPr>
          <p:cNvPr id="33" name="Graphic 32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1728267" y="314336"/>
            <a:ext cx="123825" cy="133350"/>
          </a:xfrm>
          <a:prstGeom prst="rect">
            <a:avLst/>
          </a:prstGeom>
          <a:ln>
            <a:headEnd type="none"/>
            <a:tailEnd type="none"/>
          </a:ln>
        </p:spPr>
      </p:pic>
      <p:pic>
        <p:nvPicPr>
          <p:cNvPr id="34" name="Graphic 33"/>
          <p:cNvPicPr>
            <a:picLocks noChangeAspect="1"/>
          </p:cNvPicPr>
          <p:nvPr/>
        </p:nvPicPr>
        <p:blipFill>
          <a:blip>
            <a:lum/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292671" y="1614831"/>
            <a:ext cx="4483693" cy="1883452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nueName"/>
          <p:cNvSpPr>
            <a:spLocks/>
          </p:cNvSpPr>
          <p:nvPr/>
        </p:nvSpPr>
        <p:spPr>
          <a:xfrm>
            <a:off x="1192682" y="220269"/>
            <a:ext cx="1511300" cy="348914"/>
          </a:xfrm>
          <a:prstGeom prst="rect">
            <a:avLst/>
          </a:prstGeom>
          <a:solidFill>
            <a:srgbClr val="2EADE4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97200" rIns="90000" bIns="118800" anchor="ctr">
            <a:spAutoFit/>
          </a:bodyPr>
          <a:lstStyle/>
          <a:p>
            <a:pPr defTabSz="914400"/>
            <a:r>
              <a:rPr lang="en-GB" sz="850" dirty="0">
                <a:latin typeface="Montserrat"/>
              </a:rPr>
              <a:t>Kings Head EN55SN</a:t>
            </a:r>
          </a:p>
        </p:txBody>
      </p:sp>
      <p:sp>
        <p:nvSpPr>
          <p:cNvPr id="5" name="FooterStart"/>
          <p:cNvSpPr>
            <a:spLocks/>
          </p:cNvSpPr>
          <p:nvPr/>
        </p:nvSpPr>
        <p:spPr>
          <a:xfrm>
            <a:off x="0" y="6604080"/>
            <a:ext cx="12192000" cy="254069"/>
          </a:xfrm>
          <a:prstGeom prst="parallelogram">
            <a:avLst>
              <a:gd name="adj" fmla="val 0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900" dirty="0">
              <a:latin typeface="Montserrat"/>
            </a:endParaRPr>
          </a:p>
        </p:txBody>
      </p:sp>
      <p:sp>
        <p:nvSpPr>
          <p:cNvPr id="6" name="FooterInfo3"/>
          <p:cNvSpPr>
            <a:spLocks/>
          </p:cNvSpPr>
          <p:nvPr/>
        </p:nvSpPr>
        <p:spPr>
          <a:xfrm>
            <a:off x="8185608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7" name="FooterInfo2"/>
          <p:cNvSpPr>
            <a:spLocks/>
          </p:cNvSpPr>
          <p:nvPr/>
        </p:nvSpPr>
        <p:spPr>
          <a:xfrm>
            <a:off x="4091236" y="6623021"/>
            <a:ext cx="4006392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sp>
        <p:nvSpPr>
          <p:cNvPr id="11" name="FooterInfo1"/>
          <p:cNvSpPr>
            <a:spLocks/>
          </p:cNvSpPr>
          <p:nvPr/>
        </p:nvSpPr>
        <p:spPr>
          <a:xfrm>
            <a:off x="-8967" y="6619343"/>
            <a:ext cx="4015359" cy="231018"/>
          </a:xfrm>
          <a:prstGeom prst="parallelogram">
            <a:avLst>
              <a:gd name="adj" fmla="val 47603"/>
            </a:avLst>
          </a:prstGeom>
          <a:solidFill>
            <a:srgbClr val="E7E6E6"/>
          </a:solidFill>
          <a:ln>
            <a:noFill/>
            <a:headEnd type="non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tIns="54000" anchor="ctr"/>
          <a:lstStyle/>
          <a:p>
            <a:pPr algn="ctr" defTabSz="914400"/>
            <a:endParaRPr lang="en-GB" sz="850" dirty="0">
              <a:solidFill>
                <a:schemeClr val="tx1"/>
              </a:solidFill>
              <a:latin typeface="Montserrat"/>
            </a:endParaRPr>
          </a:p>
        </p:txBody>
      </p:sp>
      <p:graphicFrame>
        <p:nvGraphicFramePr>
          <p:cNvPr id="35" name="Table 35"/>
          <p:cNvGraphicFramePr/>
          <p:nvPr/>
        </p:nvGraphicFramePr>
        <p:xfrm>
          <a:off x="508000" y="1524000"/>
          <a:ext cx="11430000" cy="25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40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Data Type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Name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250m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500m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500m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1 mile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 mile Spend vs National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Spend in 3 miles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 mile Spend vs National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Total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Annual Sales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£6.82M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£16.66M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£23.51M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£130.43M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Mon - Thu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48.6%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Fri - Sat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38.2%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39.3%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Weekpart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Sun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18 to 24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25 to 34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35 to 44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24.3%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23.1%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45 to 54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55 to 64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19.3%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65 to 74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13.9%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75+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Business Elite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Prosperous Professionals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Flourishing Society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20.6%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Content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16.5%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White Collar Neighbourhoods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Enterprising Mainstream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3.2%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Paying The Mortgage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12.0%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10.9%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Cash Conscious Communities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8.0%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On A Budget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6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5.7%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CAMEO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Family Value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1.3%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0.8%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AB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37.1%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7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44.1%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42.6%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9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C1C2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47.4%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5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41.5%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42.4%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42.9%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Affluence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DE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15.5%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4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14.8%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14.5%</a:t>
                      </a:r>
                    </a:p>
                  </a:txBody>
                  <a:tcPr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600" dirty="0">
                          <a:latin typeface="Montserrat"/>
                          <a:ea typeface="Montserrat"/>
                          <a:cs typeface="Montserrat"/>
                        </a:defRPr>
                      </a:pPr>
                      <a:r>
                        <a:t>3</a:t>
                      </a:r>
                    </a:p>
                  </a:txBody>
                  <a:tcPr horzOverflow="overflow"/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6350" cap="flat">
          <a:solidFill>
            <a:schemeClr val="phClr"/>
          </a:solidFill>
          <a:prstDash val="solid"/>
          <a:miter/>
          <a:headEnd type="none"/>
          <a:tailEnd type="none"/>
        </a:ln>
        <a:ln w="12700" cap="flat">
          <a:solidFill>
            <a:schemeClr val="phClr"/>
          </a:solidFill>
          <a:prstDash val="solid"/>
          <a:miter/>
          <a:headEnd type="none"/>
          <a:tailEnd type="none"/>
        </a:ln>
        <a:ln w="19050" cap="flat">
          <a:solidFill>
            <a:schemeClr val="phClr"/>
          </a:solidFill>
          <a:prstDash val="solid"/>
          <a:miter/>
          <a:headEnd type="none"/>
          <a:tailEnd type="none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8489</TotalTime>
  <Pages>0</Pages>
  <Words>1218</Words>
  <Characters>0</Characters>
  <Application>Microsoft Office PowerPoint</Application>
  <PresentationFormat>Widescreen</PresentationFormat>
  <Lines>0</Lines>
  <Paragraphs>447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Montserrat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Hospitality Data Insights Ltd</dc:creator>
  <cp:lastModifiedBy>Danielle Boothroyd</cp:lastModifiedBy>
  <cp:revision>134</cp:revision>
  <dcterms:created xsi:type="dcterms:W3CDTF">2023-02-27T15:44:52Z</dcterms:created>
  <dcterms:modified xsi:type="dcterms:W3CDTF">2026-09-17T08:28:23Z</dcterms:modified>
</cp:coreProperties>
</file>