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0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</p:sldIdLst>
  <p:sldSz cx="12192000" cy="6858000"/>
  <p:notesSz cx="6858000" cy="9144000"/>
  <p:defaultTextStyle>
    <a:defPPr defTabSz="914400">
      <a:defRPr lang="en-US" dirty="0"/>
    </a:defPPr>
    <a:lvl1pPr marL="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561"/>
    <a:srgbClr val="D0CECE"/>
    <a:srgbClr val="FA8D38"/>
    <a:srgbClr val="666666"/>
    <a:srgbClr val="2EADE4"/>
    <a:srgbClr val="3A454F"/>
    <a:srgbClr val="FDBC05"/>
    <a:srgbClr val="4FC042"/>
    <a:srgbClr val="264FBF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906A44-D62B-413A-B150-31EA32DED264}" v="251" dt="2023-04-25T12:27:14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0"/>
    <p:restoredTop sz="94660"/>
  </p:normalViewPr>
  <p:slideViewPr>
    <p:cSldViewPr snapToGrid="0">
      <p:cViewPr varScale="1">
        <p:scale>
          <a:sx n="74" d="100"/>
          <a:sy n="74" d="100"/>
        </p:scale>
        <p:origin x="436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5D2-4192-8226-7236B64BBDDD}"/>
              </c:ext>
            </c:extLst>
          </c:dPt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9.1399999999999995E-2</c:v>
                </c:pt>
                <c:pt idx="1">
                  <c:v>9.2499999999999999E-2</c:v>
                </c:pt>
                <c:pt idx="2">
                  <c:v>0.1017</c:v>
                </c:pt>
                <c:pt idx="3">
                  <c:v>0.1158</c:v>
                </c:pt>
                <c:pt idx="4">
                  <c:v>0.1802</c:v>
                </c:pt>
                <c:pt idx="5">
                  <c:v>0.2074</c:v>
                </c:pt>
                <c:pt idx="6">
                  <c:v>0.21060000000000001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D2-4192-8226-7236B64BBD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Oddfellows Arms BD100QE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0.1137</c:v>
                </c:pt>
                <c:pt idx="1">
                  <c:v>9.8699999999999996E-2</c:v>
                </c:pt>
                <c:pt idx="2">
                  <c:v>0.12509999999999999</c:v>
                </c:pt>
                <c:pt idx="3">
                  <c:v>0.1163</c:v>
                </c:pt>
                <c:pt idx="4">
                  <c:v>0.21260000000000001</c:v>
                </c:pt>
                <c:pt idx="5">
                  <c:v>0.1799</c:v>
                </c:pt>
                <c:pt idx="6">
                  <c:v>0.15340000000000001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5D2-4192-8226-7236B64BBD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Mon</c:v>
                </c:pt>
                <c:pt idx="1">
                  <c:v>Tue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2.23E-2</c:v>
                </c:pt>
                <c:pt idx="1">
                  <c:v>6.1999999999999998E-3</c:v>
                </c:pt>
                <c:pt idx="2">
                  <c:v>2.3400000000000001E-2</c:v>
                </c:pt>
                <c:pt idx="3">
                  <c:v>5.0000000000000001E-4</c:v>
                </c:pt>
                <c:pt idx="4">
                  <c:v>3.2399999999999998E-2</c:v>
                </c:pt>
                <c:pt idx="5">
                  <c:v>-2.75E-2</c:v>
                </c:pt>
                <c:pt idx="6">
                  <c:v>-5.7200000000000001E-2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BD71-4706-BDEA-D9CF861338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EEA-4455-BAEB-C1A8BE508293}"/>
              </c:ext>
            </c:extLst>
          </c:dPt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0.52959999999999996</c:v>
                </c:pt>
                <c:pt idx="1">
                  <c:v>0.28470000000000001</c:v>
                </c:pt>
                <c:pt idx="2">
                  <c:v>7.4999999999999997E-2</c:v>
                </c:pt>
                <c:pt idx="3">
                  <c:v>5.04E-2</c:v>
                </c:pt>
                <c:pt idx="4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EA-4455-BAEB-C1A8BE5082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Oddfellows Arms BD100QE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'Sheet1'!$C$2:$C$6</c:f>
              <c:numCache>
                <c:formatCode>General</c:formatCode>
                <c:ptCount val="5"/>
                <c:pt idx="0">
                  <c:v>0.3901</c:v>
                </c:pt>
                <c:pt idx="1">
                  <c:v>0.27500000000000002</c:v>
                </c:pt>
                <c:pt idx="2">
                  <c:v>0.11600000000000001</c:v>
                </c:pt>
                <c:pt idx="3">
                  <c:v>0.1053</c:v>
                </c:pt>
                <c:pt idx="4">
                  <c:v>0.1133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EEA-4455-BAEB-C1A8BE5082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Once Per Year</c:v>
                </c:pt>
                <c:pt idx="1">
                  <c:v>2-3 Times Per Year</c:v>
                </c:pt>
              </c:strCache>
            </c:strRef>
          </c:cat>
          <c:val>
            <c:numRef>
              <c:f>'Sheet1'!$D$2:$D$6</c:f>
              <c:numCache>
                <c:formatCode>General</c:formatCode>
                <c:ptCount val="5"/>
                <c:pt idx="0">
                  <c:v>-0.13950000000000001</c:v>
                </c:pt>
                <c:pt idx="1">
                  <c:v>-9.7000000000000003E-3</c:v>
                </c:pt>
                <c:pt idx="2">
                  <c:v>4.1000000000000002E-2</c:v>
                </c:pt>
                <c:pt idx="3">
                  <c:v>5.4899999999999997E-2</c:v>
                </c:pt>
                <c:pt idx="4">
                  <c:v>5.33E-2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59EF-4A02-8E4B-645F21FDCE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2D7-4D20-81DD-6A85FCC79009}"/>
              </c:ext>
            </c:extLst>
          </c:dPt>
          <c:cat>
            <c:strRef>
              <c:f>'Sheet1'!$A$2:$A$21</c:f>
              <c:strCache>
                <c:ptCount val="20"/>
                <c:pt idx="0">
                  <c:v>The Stone Trough LS196LP</c:v>
                </c:pt>
                <c:pt idx="1">
                  <c:v>Malt Shovel (Baildon) BD176JZ</c:v>
                </c:pt>
                <c:pt idx="2">
                  <c:v>Noble Comb (Shipley) BD183ST</c:v>
                </c:pt>
                <c:pt idx="3">
                  <c:v>The Turls Green BD11HY</c:v>
                </c:pt>
                <c:pt idx="4">
                  <c:v>The Clothiers Arms LS197PP</c:v>
                </c:pt>
                <c:pt idx="5">
                  <c:v>Toby Carvery Horsforth LS184DH</c:v>
                </c:pt>
                <c:pt idx="6">
                  <c:v>The Wrose Bull BD181JF</c:v>
                </c:pt>
                <c:pt idx="7">
                  <c:v>George &amp; Dragon BD100PU</c:v>
                </c:pt>
                <c:pt idx="8">
                  <c:v>The Calverley Arms LS285QQ</c:v>
                </c:pt>
                <c:pt idx="9">
                  <c:v>Oddfellows Arms BD100QE</c:v>
                </c:pt>
                <c:pt idx="10">
                  <c:v>Queens Hotel Bradford BD11JU</c:v>
                </c:pt>
                <c:pt idx="11">
                  <c:v>New Inn Charlestown BD177JN</c:v>
                </c:pt>
                <c:pt idx="12">
                  <c:v>Robin Hood Yeadon LS197EP</c:v>
                </c:pt>
                <c:pt idx="13">
                  <c:v>Bay Horse Inn Farsley LS285LF</c:v>
                </c:pt>
                <c:pt idx="14">
                  <c:v>Woolpack Inn LS197SE</c:v>
                </c:pt>
                <c:pt idx="15">
                  <c:v>Angel (Baildon) BD176LX</c:v>
                </c:pt>
                <c:pt idx="16">
                  <c:v>New Inn Calverley LS285RH</c:v>
                </c:pt>
                <c:pt idx="17">
                  <c:v>Old Hall LS285EU</c:v>
                </c:pt>
                <c:pt idx="18">
                  <c:v>Hitching Post Bradford BD109SX</c:v>
                </c:pt>
                <c:pt idx="19">
                  <c:v>Sun Hotel BD183QP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12.921099999999999</c:v>
                </c:pt>
                <c:pt idx="1">
                  <c:v>11.1678</c:v>
                </c:pt>
                <c:pt idx="2">
                  <c:v>14.735200000000001</c:v>
                </c:pt>
                <c:pt idx="3">
                  <c:v>6.9379</c:v>
                </c:pt>
                <c:pt idx="4">
                  <c:v>7.5914999999999999</c:v>
                </c:pt>
                <c:pt idx="5">
                  <c:v>23.857800000000001</c:v>
                </c:pt>
                <c:pt idx="6">
                  <c:v>9.7424999999999997</c:v>
                </c:pt>
                <c:pt idx="7">
                  <c:v>24.527699999999999</c:v>
                </c:pt>
                <c:pt idx="8">
                  <c:v>31.546700000000001</c:v>
                </c:pt>
                <c:pt idx="9">
                  <c:v>17.434000000000001</c:v>
                </c:pt>
                <c:pt idx="10">
                  <c:v>5.2796000000000003</c:v>
                </c:pt>
                <c:pt idx="11">
                  <c:v>6.6531000000000002</c:v>
                </c:pt>
                <c:pt idx="12">
                  <c:v>6.7572000000000001</c:v>
                </c:pt>
                <c:pt idx="13">
                  <c:v>8.2852999999999994</c:v>
                </c:pt>
                <c:pt idx="14">
                  <c:v>10.606299999999999</c:v>
                </c:pt>
                <c:pt idx="15">
                  <c:v>10.846299999999999</c:v>
                </c:pt>
                <c:pt idx="16">
                  <c:v>7.7680999999999996</c:v>
                </c:pt>
                <c:pt idx="17">
                  <c:v>8.3564000000000007</c:v>
                </c:pt>
                <c:pt idx="18">
                  <c:v>17.820499999999999</c:v>
                </c:pt>
                <c:pt idx="19">
                  <c:v>5.7549999999999999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D7-4D20-81DD-6A85FCC790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The Stone Trough LS196LP</c:v>
                </c:pt>
                <c:pt idx="1">
                  <c:v>Malt Shovel (Baildon) BD176JZ</c:v>
                </c:pt>
                <c:pt idx="2">
                  <c:v>Noble Comb (Shipley) BD183ST</c:v>
                </c:pt>
                <c:pt idx="3">
                  <c:v>The Turls Green BD11HY</c:v>
                </c:pt>
                <c:pt idx="4">
                  <c:v>The Clothiers Arms LS197PP</c:v>
                </c:pt>
                <c:pt idx="5">
                  <c:v>Toby Carvery Horsforth LS184DH</c:v>
                </c:pt>
                <c:pt idx="6">
                  <c:v>The Wrose Bull BD181JF</c:v>
                </c:pt>
                <c:pt idx="7">
                  <c:v>George &amp; Dragon BD100PU</c:v>
                </c:pt>
                <c:pt idx="8">
                  <c:v>The Calverley Arms LS285QQ</c:v>
                </c:pt>
                <c:pt idx="9">
                  <c:v>Oddfellows Arms BD100QE</c:v>
                </c:pt>
                <c:pt idx="10">
                  <c:v>Queens Hotel Bradford BD11JU</c:v>
                </c:pt>
                <c:pt idx="11">
                  <c:v>New Inn Charlestown BD177JN</c:v>
                </c:pt>
                <c:pt idx="12">
                  <c:v>Robin Hood Yeadon LS197EP</c:v>
                </c:pt>
                <c:pt idx="13">
                  <c:v>Bay Horse Inn Farsley LS285LF</c:v>
                </c:pt>
                <c:pt idx="14">
                  <c:v>Woolpack Inn LS197SE</c:v>
                </c:pt>
                <c:pt idx="15">
                  <c:v>Angel (Baildon) BD176LX</c:v>
                </c:pt>
                <c:pt idx="16">
                  <c:v>New Inn Calverley LS285RH</c:v>
                </c:pt>
                <c:pt idx="17">
                  <c:v>Old Hall LS285EU</c:v>
                </c:pt>
                <c:pt idx="18">
                  <c:v>Hitching Post Bradford BD109SX</c:v>
                </c:pt>
                <c:pt idx="19">
                  <c:v>Sun Hotel BD183QP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12.921099999999999</c:v>
                </c:pt>
                <c:pt idx="1">
                  <c:v>11.1678</c:v>
                </c:pt>
                <c:pt idx="2">
                  <c:v>14.735200000000001</c:v>
                </c:pt>
                <c:pt idx="3">
                  <c:v>6.9379</c:v>
                </c:pt>
                <c:pt idx="4">
                  <c:v>7.5914999999999999</c:v>
                </c:pt>
                <c:pt idx="5">
                  <c:v>23.857800000000001</c:v>
                </c:pt>
                <c:pt idx="6">
                  <c:v>9.7424999999999997</c:v>
                </c:pt>
                <c:pt idx="7">
                  <c:v>24.527699999999999</c:v>
                </c:pt>
                <c:pt idx="8">
                  <c:v>31.546700000000001</c:v>
                </c:pt>
                <c:pt idx="9">
                  <c:v>17.434000000000001</c:v>
                </c:pt>
                <c:pt idx="10">
                  <c:v>5.2796000000000003</c:v>
                </c:pt>
                <c:pt idx="11">
                  <c:v>6.6531000000000002</c:v>
                </c:pt>
                <c:pt idx="12">
                  <c:v>6.7572000000000001</c:v>
                </c:pt>
                <c:pt idx="13">
                  <c:v>8.2852999999999994</c:v>
                </c:pt>
                <c:pt idx="14">
                  <c:v>10.606299999999999</c:v>
                </c:pt>
                <c:pt idx="15">
                  <c:v>10.846299999999999</c:v>
                </c:pt>
                <c:pt idx="16">
                  <c:v>7.7680999999999996</c:v>
                </c:pt>
                <c:pt idx="17">
                  <c:v>8.3564000000000007</c:v>
                </c:pt>
                <c:pt idx="18">
                  <c:v>17.820499999999999</c:v>
                </c:pt>
                <c:pt idx="19">
                  <c:v>5.7549999999999999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2D7-4D20-81DD-6A85FCC790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The Stone Trough LS196LP</c:v>
                </c:pt>
                <c:pt idx="1">
                  <c:v>Malt Shovel (Baildon) BD176JZ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9610-4264-AA8B-729E0315F9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62B-40EF-B9BE-34B0E5DECDE5}"/>
              </c:ext>
            </c:extLst>
          </c:dPt>
          <c:cat>
            <c:strRef>
              <c:f>'Sheet1'!$A$2:$A$21</c:f>
              <c:strCache>
                <c:ptCount val="20"/>
                <c:pt idx="0">
                  <c:v>The Stone Trough LS196LP</c:v>
                </c:pt>
                <c:pt idx="1">
                  <c:v>Malt Shovel (Baildon) BD176JZ</c:v>
                </c:pt>
                <c:pt idx="2">
                  <c:v>Noble Comb (Shipley) BD183ST</c:v>
                </c:pt>
                <c:pt idx="3">
                  <c:v>The Turls Green BD11HY</c:v>
                </c:pt>
                <c:pt idx="4">
                  <c:v>The Clothiers Arms LS197PP</c:v>
                </c:pt>
                <c:pt idx="5">
                  <c:v>Toby Carvery Horsforth LS184DH</c:v>
                </c:pt>
                <c:pt idx="6">
                  <c:v>The Wrose Bull BD181JF</c:v>
                </c:pt>
                <c:pt idx="7">
                  <c:v>George &amp; Dragon BD100PU</c:v>
                </c:pt>
                <c:pt idx="8">
                  <c:v>The Calverley Arms LS285QQ</c:v>
                </c:pt>
                <c:pt idx="9">
                  <c:v>Oddfellows Arms BD100QE</c:v>
                </c:pt>
                <c:pt idx="10">
                  <c:v>Queens Hotel Bradford BD11JU</c:v>
                </c:pt>
                <c:pt idx="11">
                  <c:v>New Inn Charlestown BD177JN</c:v>
                </c:pt>
                <c:pt idx="12">
                  <c:v>Robin Hood Yeadon LS197EP</c:v>
                </c:pt>
                <c:pt idx="13">
                  <c:v>Bay Horse Inn Farsley LS285LF</c:v>
                </c:pt>
                <c:pt idx="14">
                  <c:v>Woolpack Inn LS197SE</c:v>
                </c:pt>
                <c:pt idx="15">
                  <c:v>Angel (Baildon) BD176LX</c:v>
                </c:pt>
                <c:pt idx="16">
                  <c:v>New Inn Calverley LS285RH</c:v>
                </c:pt>
                <c:pt idx="17">
                  <c:v>Old Hall LS285EU</c:v>
                </c:pt>
                <c:pt idx="18">
                  <c:v>Hitching Post Bradford BD109SX</c:v>
                </c:pt>
                <c:pt idx="19">
                  <c:v>Sun Hotel BD183QP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5.28E-2</c:v>
                </c:pt>
                <c:pt idx="1">
                  <c:v>3.2899999999999999E-2</c:v>
                </c:pt>
                <c:pt idx="2">
                  <c:v>7.7100000000000002E-2</c:v>
                </c:pt>
                <c:pt idx="3">
                  <c:v>7.6700000000000004E-2</c:v>
                </c:pt>
                <c:pt idx="4">
                  <c:v>4.6199999999999998E-2</c:v>
                </c:pt>
                <c:pt idx="5">
                  <c:v>8.7800000000000003E-2</c:v>
                </c:pt>
                <c:pt idx="6">
                  <c:v>4.24E-2</c:v>
                </c:pt>
                <c:pt idx="7">
                  <c:v>6.7000000000000004E-2</c:v>
                </c:pt>
                <c:pt idx="8">
                  <c:v>0.11550000000000001</c:v>
                </c:pt>
                <c:pt idx="9">
                  <c:v>7.2800000000000004E-2</c:v>
                </c:pt>
                <c:pt idx="10">
                  <c:v>1.7500000000000002E-2</c:v>
                </c:pt>
                <c:pt idx="11">
                  <c:v>1.7600000000000001E-2</c:v>
                </c:pt>
                <c:pt idx="12">
                  <c:v>2.3E-2</c:v>
                </c:pt>
                <c:pt idx="13">
                  <c:v>2.5600000000000001E-2</c:v>
                </c:pt>
                <c:pt idx="14">
                  <c:v>3.5400000000000001E-2</c:v>
                </c:pt>
                <c:pt idx="15">
                  <c:v>5.5399999999999998E-2</c:v>
                </c:pt>
                <c:pt idx="16">
                  <c:v>2.81E-2</c:v>
                </c:pt>
                <c:pt idx="17">
                  <c:v>6.2100000000000002E-2</c:v>
                </c:pt>
                <c:pt idx="18">
                  <c:v>6.0699999999999997E-2</c:v>
                </c:pt>
                <c:pt idx="19">
                  <c:v>2.5999999999999999E-3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2B-40EF-B9BE-34B0E5DECD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The Stone Trough LS196LP</c:v>
                </c:pt>
                <c:pt idx="1">
                  <c:v>Malt Shovel (Baildon) BD176JZ</c:v>
                </c:pt>
                <c:pt idx="2">
                  <c:v>Noble Comb (Shipley) BD183ST</c:v>
                </c:pt>
                <c:pt idx="3">
                  <c:v>The Turls Green BD11HY</c:v>
                </c:pt>
                <c:pt idx="4">
                  <c:v>The Clothiers Arms LS197PP</c:v>
                </c:pt>
                <c:pt idx="5">
                  <c:v>Toby Carvery Horsforth LS184DH</c:v>
                </c:pt>
                <c:pt idx="6">
                  <c:v>The Wrose Bull BD181JF</c:v>
                </c:pt>
                <c:pt idx="7">
                  <c:v>George &amp; Dragon BD100PU</c:v>
                </c:pt>
                <c:pt idx="8">
                  <c:v>The Calverley Arms LS285QQ</c:v>
                </c:pt>
                <c:pt idx="9">
                  <c:v>Oddfellows Arms BD100QE</c:v>
                </c:pt>
                <c:pt idx="10">
                  <c:v>Queens Hotel Bradford BD11JU</c:v>
                </c:pt>
                <c:pt idx="11">
                  <c:v>New Inn Charlestown BD177JN</c:v>
                </c:pt>
                <c:pt idx="12">
                  <c:v>Robin Hood Yeadon LS197EP</c:v>
                </c:pt>
                <c:pt idx="13">
                  <c:v>Bay Horse Inn Farsley LS285LF</c:v>
                </c:pt>
                <c:pt idx="14">
                  <c:v>Woolpack Inn LS197SE</c:v>
                </c:pt>
                <c:pt idx="15">
                  <c:v>Angel (Baildon) BD176LX</c:v>
                </c:pt>
                <c:pt idx="16">
                  <c:v>New Inn Calverley LS285RH</c:v>
                </c:pt>
                <c:pt idx="17">
                  <c:v>Old Hall LS285EU</c:v>
                </c:pt>
                <c:pt idx="18">
                  <c:v>Hitching Post Bradford BD109SX</c:v>
                </c:pt>
                <c:pt idx="19">
                  <c:v>Sun Hotel BD183QP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5.28E-2</c:v>
                </c:pt>
                <c:pt idx="1">
                  <c:v>3.2899999999999999E-2</c:v>
                </c:pt>
                <c:pt idx="2">
                  <c:v>7.7100000000000002E-2</c:v>
                </c:pt>
                <c:pt idx="3">
                  <c:v>7.6700000000000004E-2</c:v>
                </c:pt>
                <c:pt idx="4">
                  <c:v>4.6199999999999998E-2</c:v>
                </c:pt>
                <c:pt idx="5">
                  <c:v>8.7800000000000003E-2</c:v>
                </c:pt>
                <c:pt idx="6">
                  <c:v>4.24E-2</c:v>
                </c:pt>
                <c:pt idx="7">
                  <c:v>6.7000000000000004E-2</c:v>
                </c:pt>
                <c:pt idx="8">
                  <c:v>0.11550000000000001</c:v>
                </c:pt>
                <c:pt idx="9">
                  <c:v>7.2800000000000004E-2</c:v>
                </c:pt>
                <c:pt idx="10">
                  <c:v>1.7500000000000002E-2</c:v>
                </c:pt>
                <c:pt idx="11">
                  <c:v>1.7600000000000001E-2</c:v>
                </c:pt>
                <c:pt idx="12">
                  <c:v>2.3E-2</c:v>
                </c:pt>
                <c:pt idx="13">
                  <c:v>2.5600000000000001E-2</c:v>
                </c:pt>
                <c:pt idx="14">
                  <c:v>3.5400000000000001E-2</c:v>
                </c:pt>
                <c:pt idx="15">
                  <c:v>5.5399999999999998E-2</c:v>
                </c:pt>
                <c:pt idx="16">
                  <c:v>2.81E-2</c:v>
                </c:pt>
                <c:pt idx="17">
                  <c:v>6.2100000000000002E-2</c:v>
                </c:pt>
                <c:pt idx="18">
                  <c:v>6.0699999999999997E-2</c:v>
                </c:pt>
                <c:pt idx="19">
                  <c:v>2.5999999999999999E-3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62B-40EF-B9BE-34B0E5DECD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The Stone Trough LS196LP</c:v>
                </c:pt>
                <c:pt idx="1">
                  <c:v>Malt Shovel (Baildon) BD176JZ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545E-4411-B8A2-CF265E4AF3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42F9-4FD9-85D0-68A41AEF2CFB}"/>
              </c:ext>
            </c:extLst>
          </c:dPt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4.7899999999999998E-2</c:v>
                </c:pt>
                <c:pt idx="1">
                  <c:v>0.13139999999999999</c:v>
                </c:pt>
                <c:pt idx="2">
                  <c:v>0.23980000000000001</c:v>
                </c:pt>
                <c:pt idx="3">
                  <c:v>0.2384</c:v>
                </c:pt>
                <c:pt idx="4">
                  <c:v>0.1968</c:v>
                </c:pt>
                <c:pt idx="5">
                  <c:v>0.10249999999999999</c:v>
                </c:pt>
                <c:pt idx="6">
                  <c:v>4.2900000000000001E-2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F9-4FD9-85D0-68A41AEF2C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Oddfellows Arms BD100QE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0.122</c:v>
                </c:pt>
                <c:pt idx="1">
                  <c:v>8.7499999999999994E-2</c:v>
                </c:pt>
                <c:pt idx="2">
                  <c:v>0.2621</c:v>
                </c:pt>
                <c:pt idx="3">
                  <c:v>0.1142</c:v>
                </c:pt>
                <c:pt idx="4">
                  <c:v>0.27250000000000002</c:v>
                </c:pt>
                <c:pt idx="5">
                  <c:v>0.1108</c:v>
                </c:pt>
                <c:pt idx="6">
                  <c:v>3.0599999999999999E-2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F9-4FD9-85D0-68A41AEF2C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18 to 24</c:v>
                </c:pt>
                <c:pt idx="1">
                  <c:v>25 to 34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7.4099999999999999E-2</c:v>
                </c:pt>
                <c:pt idx="1">
                  <c:v>-4.3900000000000002E-2</c:v>
                </c:pt>
                <c:pt idx="2">
                  <c:v>2.23E-2</c:v>
                </c:pt>
                <c:pt idx="3">
                  <c:v>-0.1242</c:v>
                </c:pt>
                <c:pt idx="4">
                  <c:v>7.5700000000000003E-2</c:v>
                </c:pt>
                <c:pt idx="5">
                  <c:v>8.3000000000000001E-3</c:v>
                </c:pt>
                <c:pt idx="6">
                  <c:v>-1.23E-2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3E1A-4EB4-AD96-8E2828AEB2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5ED-46DD-9A3E-1F8C6C57F66A}"/>
              </c:ext>
            </c:extLst>
          </c:dPt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'Sheet1'!$B$2:$B$4</c:f>
              <c:numCache>
                <c:formatCode>General</c:formatCode>
                <c:ptCount val="3"/>
                <c:pt idx="0">
                  <c:v>0.1249</c:v>
                </c:pt>
                <c:pt idx="1">
                  <c:v>0.55769999999999997</c:v>
                </c:pt>
                <c:pt idx="2">
                  <c:v>0.31730000000000003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ED-46DD-9A3E-1F8C6C57F6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Oddfellows Arms BD100QE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'Sheet1'!$C$2:$C$4</c:f>
              <c:numCache>
                <c:formatCode>General</c:formatCode>
                <c:ptCount val="3"/>
                <c:pt idx="0">
                  <c:v>1.6899999999999998E-2</c:v>
                </c:pt>
                <c:pt idx="1">
                  <c:v>0.4123</c:v>
                </c:pt>
                <c:pt idx="2">
                  <c:v>0.57069999999999999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5ED-46DD-9A3E-1F8C6C57F6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High Income</c:v>
                </c:pt>
                <c:pt idx="1">
                  <c:v>Medium Income</c:v>
                </c:pt>
              </c:strCache>
            </c:strRef>
          </c:cat>
          <c:val>
            <c:numRef>
              <c:f>'Sheet1'!$D$2:$D$4</c:f>
              <c:numCache>
                <c:formatCode>General</c:formatCode>
                <c:ptCount val="3"/>
                <c:pt idx="0">
                  <c:v>-0.108</c:v>
                </c:pt>
                <c:pt idx="1">
                  <c:v>-0.1454</c:v>
                </c:pt>
                <c:pt idx="2">
                  <c:v>0.25340000000000001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21BE-45A8-B1AF-183A8DFAF5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E65-4D80-802E-C4AC5A0F3A5D}"/>
              </c:ext>
            </c:extLst>
          </c:dPt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'Sheet1'!$B$2:$B$3</c:f>
              <c:numCache>
                <c:formatCode>General</c:formatCode>
                <c:ptCount val="2"/>
                <c:pt idx="0">
                  <c:v>0.39560000000000001</c:v>
                </c:pt>
                <c:pt idx="1">
                  <c:v>0.60429999999999995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65-4D80-802E-C4AC5A0F3A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Oddfellows Arms BD100QE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'Sheet1'!$C$2:$C$3</c:f>
              <c:numCache>
                <c:formatCode>General</c:formatCode>
                <c:ptCount val="2"/>
                <c:pt idx="0">
                  <c:v>0.3236</c:v>
                </c:pt>
                <c:pt idx="1">
                  <c:v>0.67630000000000001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65-4D80-802E-C4AC5A0F3A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'Sheet1'!$D$2:$D$3</c:f>
              <c:numCache>
                <c:formatCode>General</c:formatCode>
                <c:ptCount val="2"/>
                <c:pt idx="0">
                  <c:v>-7.1999999999999995E-2</c:v>
                </c:pt>
                <c:pt idx="1">
                  <c:v>7.1999999999999995E-2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226B-4E69-9718-C8232F3183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A4B-434E-B500-88D793D29733}"/>
              </c:ext>
            </c:extLst>
          </c:dPt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0.20680000000000001</c:v>
                </c:pt>
                <c:pt idx="1">
                  <c:v>8.5999999999999993E-2</c:v>
                </c:pt>
                <c:pt idx="2">
                  <c:v>0.13239999999999999</c:v>
                </c:pt>
                <c:pt idx="3">
                  <c:v>0.2059</c:v>
                </c:pt>
                <c:pt idx="4">
                  <c:v>0.10920000000000001</c:v>
                </c:pt>
                <c:pt idx="5">
                  <c:v>0.1348</c:v>
                </c:pt>
                <c:pt idx="6">
                  <c:v>6.9099999999999995E-2</c:v>
                </c:pt>
                <c:pt idx="7">
                  <c:v>5.5399999999999998E-2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4B-434E-B500-88D793D297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Oddfellows Arms BD100QE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0.1963</c:v>
                </c:pt>
                <c:pt idx="1">
                  <c:v>0.1366</c:v>
                </c:pt>
                <c:pt idx="2">
                  <c:v>0.24099999999999999</c:v>
                </c:pt>
                <c:pt idx="3">
                  <c:v>6.9599999999999995E-2</c:v>
                </c:pt>
                <c:pt idx="4">
                  <c:v>1.4500000000000001E-2</c:v>
                </c:pt>
                <c:pt idx="5">
                  <c:v>0.29559999999999997</c:v>
                </c:pt>
                <c:pt idx="6">
                  <c:v>2.8899999999999999E-2</c:v>
                </c:pt>
                <c:pt idx="7">
                  <c:v>1.72E-2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A4B-434E-B500-88D793D297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Family Familiar</c:v>
                </c:pt>
                <c:pt idx="1">
                  <c:v>Occasional &amp; Local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-1.0500000000000001E-2</c:v>
                </c:pt>
                <c:pt idx="1">
                  <c:v>5.0599999999999999E-2</c:v>
                </c:pt>
                <c:pt idx="2">
                  <c:v>0.1086</c:v>
                </c:pt>
                <c:pt idx="3">
                  <c:v>-0.1363</c:v>
                </c:pt>
                <c:pt idx="4">
                  <c:v>-9.4700000000000006E-2</c:v>
                </c:pt>
                <c:pt idx="5">
                  <c:v>0.1608</c:v>
                </c:pt>
                <c:pt idx="6">
                  <c:v>-4.02E-2</c:v>
                </c:pt>
                <c:pt idx="7">
                  <c:v>-3.8199999999999998E-2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D35E-4FDE-8817-382FC6B1C1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0E3-4746-99EB-7B2D3238E977}"/>
              </c:ext>
            </c:extLst>
          </c:dPt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0.37640000000000001</c:v>
                </c:pt>
                <c:pt idx="1">
                  <c:v>0.28960000000000002</c:v>
                </c:pt>
                <c:pt idx="2">
                  <c:v>0.1172</c:v>
                </c:pt>
                <c:pt idx="3">
                  <c:v>7.9399999999999998E-2</c:v>
                </c:pt>
                <c:pt idx="4">
                  <c:v>2.81E-2</c:v>
                </c:pt>
                <c:pt idx="5">
                  <c:v>3.1899999999999998E-2</c:v>
                </c:pt>
                <c:pt idx="6">
                  <c:v>7.6999999999999999E-2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E3-4746-99EB-7B2D3238E9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Oddfellows Arms BD100QE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0.62770000000000004</c:v>
                </c:pt>
                <c:pt idx="1">
                  <c:v>0.1678</c:v>
                </c:pt>
                <c:pt idx="2">
                  <c:v>5.9799999999999999E-2</c:v>
                </c:pt>
                <c:pt idx="3">
                  <c:v>2.8899999999999999E-2</c:v>
                </c:pt>
                <c:pt idx="4">
                  <c:v>1.1900000000000001E-2</c:v>
                </c:pt>
                <c:pt idx="5">
                  <c:v>6.3E-3</c:v>
                </c:pt>
                <c:pt idx="6">
                  <c:v>9.7299999999999998E-2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0E3-4746-99EB-7B2D3238E9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0-1 Mile</c:v>
                </c:pt>
                <c:pt idx="1">
                  <c:v>1-3 Miles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0.25130000000000002</c:v>
                </c:pt>
                <c:pt idx="1">
                  <c:v>-0.12180000000000001</c:v>
                </c:pt>
                <c:pt idx="2">
                  <c:v>-5.74E-2</c:v>
                </c:pt>
                <c:pt idx="3">
                  <c:v>-5.0500000000000003E-2</c:v>
                </c:pt>
                <c:pt idx="4">
                  <c:v>-1.6199999999999999E-2</c:v>
                </c:pt>
                <c:pt idx="5">
                  <c:v>-2.5600000000000001E-2</c:v>
                </c:pt>
                <c:pt idx="6">
                  <c:v>2.0299999999999999E-2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782E-4027-8E2F-4737784B5E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Latitude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Oddfellows Arms BD100QE</c:v>
                </c:pt>
                <c:pt idx="1">
                  <c:v>Hitching Post Bradford BD109SX</c:v>
                </c:pt>
                <c:pt idx="2">
                  <c:v>The Wrose Bull BD181JF</c:v>
                </c:pt>
                <c:pt idx="3">
                  <c:v>Noble Comb (Shipley) BD183ST</c:v>
                </c:pt>
                <c:pt idx="4">
                  <c:v>George &amp; Dragon BD100PU</c:v>
                </c:pt>
                <c:pt idx="5">
                  <c:v>The Turls Green BD11HY</c:v>
                </c:pt>
                <c:pt idx="6">
                  <c:v>Toby Carvery Horsforth LS184DH</c:v>
                </c:pt>
                <c:pt idx="7">
                  <c:v>The Calverley Arms LS285QQ</c:v>
                </c:pt>
                <c:pt idx="8">
                  <c:v>The Clothiers Arms LS197PP</c:v>
                </c:pt>
                <c:pt idx="9">
                  <c:v>Robin Hood Yeadon LS197EP</c:v>
                </c:pt>
                <c:pt idx="10">
                  <c:v>Malt Shovel (Baildon) BD176JZ</c:v>
                </c:pt>
                <c:pt idx="11">
                  <c:v>Queens Hotel Bradford BD11JU</c:v>
                </c:pt>
                <c:pt idx="12">
                  <c:v>The Stone Trough LS196LP</c:v>
                </c:pt>
                <c:pt idx="13">
                  <c:v>Angel (Baildon) BD176LX</c:v>
                </c:pt>
                <c:pt idx="14">
                  <c:v>New Inn Calverley LS285RH</c:v>
                </c:pt>
                <c:pt idx="15">
                  <c:v>New Inn Charlestown BD177JN</c:v>
                </c:pt>
                <c:pt idx="16">
                  <c:v>Woolpack Inn LS197SE</c:v>
                </c:pt>
                <c:pt idx="17">
                  <c:v>Old Hall LS285EU</c:v>
                </c:pt>
                <c:pt idx="18">
                  <c:v>Sun Hotel BD183QP</c:v>
                </c:pt>
                <c:pt idx="19">
                  <c:v>Bay Horse Inn Farsley LS285LF</c:v>
                </c:pt>
              </c:strCache>
            </c:strRef>
          </c:cat>
          <c:val>
            <c:numRef>
              <c:f>'Sheet1'!$F$2:$F$21</c:f>
              <c:numCache>
                <c:formatCode>General</c:formatCode>
                <c:ptCount val="20"/>
                <c:pt idx="0">
                  <c:v>0.58679999999999999</c:v>
                </c:pt>
                <c:pt idx="1">
                  <c:v>0.1017</c:v>
                </c:pt>
                <c:pt idx="2">
                  <c:v>6.0199999999999997E-2</c:v>
                </c:pt>
                <c:pt idx="3">
                  <c:v>5.5399999999999998E-2</c:v>
                </c:pt>
                <c:pt idx="4">
                  <c:v>3.7400000000000003E-2</c:v>
                </c:pt>
                <c:pt idx="5">
                  <c:v>2.5899999999999999E-2</c:v>
                </c:pt>
                <c:pt idx="6">
                  <c:v>2.07E-2</c:v>
                </c:pt>
                <c:pt idx="7">
                  <c:v>1.9400000000000001E-2</c:v>
                </c:pt>
                <c:pt idx="8">
                  <c:v>1.66E-2</c:v>
                </c:pt>
                <c:pt idx="9">
                  <c:v>1.3100000000000001E-2</c:v>
                </c:pt>
                <c:pt idx="10">
                  <c:v>1.2500000000000001E-2</c:v>
                </c:pt>
                <c:pt idx="11">
                  <c:v>1.09E-2</c:v>
                </c:pt>
                <c:pt idx="12">
                  <c:v>9.7000000000000003E-3</c:v>
                </c:pt>
                <c:pt idx="13">
                  <c:v>9.1000000000000004E-3</c:v>
                </c:pt>
                <c:pt idx="14">
                  <c:v>8.3000000000000001E-3</c:v>
                </c:pt>
                <c:pt idx="15">
                  <c:v>3.8999999999999998E-3</c:v>
                </c:pt>
                <c:pt idx="16">
                  <c:v>3.5999999999999999E-3</c:v>
                </c:pt>
                <c:pt idx="17">
                  <c:v>1.8E-3</c:v>
                </c:pt>
                <c:pt idx="18">
                  <c:v>1.1000000000000001E-3</c:v>
                </c:pt>
                <c:pt idx="19">
                  <c:v>8.9999999999999998E-4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38-437B-AC56-C5CEE2B172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28160"/>
        <c:axId val="156329408"/>
      </c:barChart>
      <c:catAx>
        <c:axId val="1563281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9408"/>
        <c:crosses val="autoZero"/>
        <c:auto val="1"/>
        <c:lblAlgn val="ctr"/>
        <c:lblOffset val="100"/>
        <c:noMultiLvlLbl val="0"/>
      </c:catAx>
      <c:valAx>
        <c:axId val="156329408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8160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F7D-4988-B8B2-62389AD8C2FD}"/>
              </c:ext>
            </c:extLst>
          </c:dPt>
          <c:cat>
            <c:strRef>
              <c:f>'Sheet1'!$A$2:$A$21</c:f>
              <c:strCache>
                <c:ptCount val="20"/>
                <c:pt idx="0">
                  <c:v>Oddfellows Arms BD100QE</c:v>
                </c:pt>
                <c:pt idx="1">
                  <c:v>Hitching Post Bradford BD109SX</c:v>
                </c:pt>
                <c:pt idx="2">
                  <c:v>The Wrose Bull BD181JF</c:v>
                </c:pt>
                <c:pt idx="3">
                  <c:v>Noble Comb (Shipley) BD183ST</c:v>
                </c:pt>
                <c:pt idx="4">
                  <c:v>George &amp; Dragon BD100PU</c:v>
                </c:pt>
                <c:pt idx="5">
                  <c:v>The Turls Green BD11HY</c:v>
                </c:pt>
                <c:pt idx="6">
                  <c:v>Toby Carvery Horsforth LS184DH</c:v>
                </c:pt>
                <c:pt idx="7">
                  <c:v>The Calverley Arms LS285QQ</c:v>
                </c:pt>
                <c:pt idx="8">
                  <c:v>The Clothiers Arms LS197PP</c:v>
                </c:pt>
                <c:pt idx="9">
                  <c:v>Robin Hood Yeadon LS197EP</c:v>
                </c:pt>
                <c:pt idx="10">
                  <c:v>Malt Shovel (Baildon) BD176JZ</c:v>
                </c:pt>
                <c:pt idx="11">
                  <c:v>Queens Hotel Bradford BD11JU</c:v>
                </c:pt>
                <c:pt idx="12">
                  <c:v>The Stone Trough LS196LP</c:v>
                </c:pt>
                <c:pt idx="13">
                  <c:v>Angel (Baildon) BD176LX</c:v>
                </c:pt>
                <c:pt idx="14">
                  <c:v>New Inn Calverley LS285RH</c:v>
                </c:pt>
                <c:pt idx="15">
                  <c:v>New Inn Charlestown BD177JN</c:v>
                </c:pt>
                <c:pt idx="16">
                  <c:v>Woolpack Inn LS197SE</c:v>
                </c:pt>
                <c:pt idx="17">
                  <c:v>Old Hall LS285EU</c:v>
                </c:pt>
                <c:pt idx="18">
                  <c:v>Sun Hotel BD183QP</c:v>
                </c:pt>
                <c:pt idx="19">
                  <c:v>Bay Horse Inn Farsley LS285LF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0.58679999999999999</c:v>
                </c:pt>
                <c:pt idx="1">
                  <c:v>0.1017</c:v>
                </c:pt>
                <c:pt idx="2">
                  <c:v>6.0199999999999997E-2</c:v>
                </c:pt>
                <c:pt idx="3">
                  <c:v>5.5399999999999998E-2</c:v>
                </c:pt>
                <c:pt idx="4">
                  <c:v>3.7400000000000003E-2</c:v>
                </c:pt>
                <c:pt idx="5">
                  <c:v>2.5899999999999999E-2</c:v>
                </c:pt>
                <c:pt idx="6">
                  <c:v>2.07E-2</c:v>
                </c:pt>
                <c:pt idx="7">
                  <c:v>1.9400000000000001E-2</c:v>
                </c:pt>
                <c:pt idx="8">
                  <c:v>1.66E-2</c:v>
                </c:pt>
                <c:pt idx="9">
                  <c:v>1.3100000000000001E-2</c:v>
                </c:pt>
                <c:pt idx="10">
                  <c:v>1.2500000000000001E-2</c:v>
                </c:pt>
                <c:pt idx="11">
                  <c:v>1.09E-2</c:v>
                </c:pt>
                <c:pt idx="12">
                  <c:v>9.7000000000000003E-3</c:v>
                </c:pt>
                <c:pt idx="13">
                  <c:v>9.1000000000000004E-3</c:v>
                </c:pt>
                <c:pt idx="14">
                  <c:v>8.3000000000000001E-3</c:v>
                </c:pt>
                <c:pt idx="15">
                  <c:v>3.8999999999999998E-3</c:v>
                </c:pt>
                <c:pt idx="16">
                  <c:v>3.5999999999999999E-3</c:v>
                </c:pt>
                <c:pt idx="17">
                  <c:v>1.8E-3</c:v>
                </c:pt>
                <c:pt idx="18">
                  <c:v>1.1000000000000001E-3</c:v>
                </c:pt>
                <c:pt idx="19">
                  <c:v>8.9999999999999998E-4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7D-4988-B8B2-62389AD8C2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Oddfellows Arms BD100QE</c:v>
                </c:pt>
                <c:pt idx="1">
                  <c:v>Hitching Post Bradford BD109SX</c:v>
                </c:pt>
                <c:pt idx="2">
                  <c:v>The Wrose Bull BD181JF</c:v>
                </c:pt>
                <c:pt idx="3">
                  <c:v>Noble Comb (Shipley) BD183ST</c:v>
                </c:pt>
                <c:pt idx="4">
                  <c:v>George &amp; Dragon BD100PU</c:v>
                </c:pt>
                <c:pt idx="5">
                  <c:v>The Turls Green BD11HY</c:v>
                </c:pt>
                <c:pt idx="6">
                  <c:v>Toby Carvery Horsforth LS184DH</c:v>
                </c:pt>
                <c:pt idx="7">
                  <c:v>The Calverley Arms LS285QQ</c:v>
                </c:pt>
                <c:pt idx="8">
                  <c:v>The Clothiers Arms LS197PP</c:v>
                </c:pt>
                <c:pt idx="9">
                  <c:v>Robin Hood Yeadon LS197EP</c:v>
                </c:pt>
                <c:pt idx="10">
                  <c:v>Malt Shovel (Baildon) BD176JZ</c:v>
                </c:pt>
                <c:pt idx="11">
                  <c:v>Queens Hotel Bradford BD11JU</c:v>
                </c:pt>
                <c:pt idx="12">
                  <c:v>The Stone Trough LS196LP</c:v>
                </c:pt>
                <c:pt idx="13">
                  <c:v>Angel (Baildon) BD176LX</c:v>
                </c:pt>
                <c:pt idx="14">
                  <c:v>New Inn Calverley LS285RH</c:v>
                </c:pt>
                <c:pt idx="15">
                  <c:v>New Inn Charlestown BD177JN</c:v>
                </c:pt>
                <c:pt idx="16">
                  <c:v>Woolpack Inn LS197SE</c:v>
                </c:pt>
                <c:pt idx="17">
                  <c:v>Old Hall LS285EU</c:v>
                </c:pt>
                <c:pt idx="18">
                  <c:v>Sun Hotel BD183QP</c:v>
                </c:pt>
                <c:pt idx="19">
                  <c:v>Bay Horse Inn Farsley LS285LF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0.58679999999999999</c:v>
                </c:pt>
                <c:pt idx="1">
                  <c:v>0.1017</c:v>
                </c:pt>
                <c:pt idx="2">
                  <c:v>6.0199999999999997E-2</c:v>
                </c:pt>
                <c:pt idx="3">
                  <c:v>5.5399999999999998E-2</c:v>
                </c:pt>
                <c:pt idx="4">
                  <c:v>3.7400000000000003E-2</c:v>
                </c:pt>
                <c:pt idx="5">
                  <c:v>2.5899999999999999E-2</c:v>
                </c:pt>
                <c:pt idx="6">
                  <c:v>2.07E-2</c:v>
                </c:pt>
                <c:pt idx="7">
                  <c:v>1.9400000000000001E-2</c:v>
                </c:pt>
                <c:pt idx="8">
                  <c:v>1.66E-2</c:v>
                </c:pt>
                <c:pt idx="9">
                  <c:v>1.3100000000000001E-2</c:v>
                </c:pt>
                <c:pt idx="10">
                  <c:v>1.2500000000000001E-2</c:v>
                </c:pt>
                <c:pt idx="11">
                  <c:v>1.09E-2</c:v>
                </c:pt>
                <c:pt idx="12">
                  <c:v>9.7000000000000003E-3</c:v>
                </c:pt>
                <c:pt idx="13">
                  <c:v>9.1000000000000004E-3</c:v>
                </c:pt>
                <c:pt idx="14">
                  <c:v>8.3000000000000001E-3</c:v>
                </c:pt>
                <c:pt idx="15">
                  <c:v>3.8999999999999998E-3</c:v>
                </c:pt>
                <c:pt idx="16">
                  <c:v>3.5999999999999999E-3</c:v>
                </c:pt>
                <c:pt idx="17">
                  <c:v>1.8E-3</c:v>
                </c:pt>
                <c:pt idx="18">
                  <c:v>1.1000000000000001E-3</c:v>
                </c:pt>
                <c:pt idx="19">
                  <c:v>8.9999999999999998E-4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F7D-4988-B8B2-62389AD8C2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Oddfellows Arms BD100QE</c:v>
                </c:pt>
                <c:pt idx="1">
                  <c:v>Hitching Post Bradford BD109SX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8AB0-4650-8712-1A51930F90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61528757337316E-2"/>
          <c:y val="7.4179455520350268E-2"/>
          <c:w val="0.83239026358280876"/>
          <c:h val="0.76754836815047833"/>
        </c:manualLayout>
      </c:layout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Oddfellows Arms</c:v>
                </c:pt>
              </c:strCache>
            </c:strRef>
          </c:tx>
          <c:spPr>
            <a:solidFill>
              <a:srgbClr val="2EADE4">
                <a:alpha val="50000"/>
              </a:srgbClr>
            </a:solidFill>
            <a:ln w="12700">
              <a:solidFill>
                <a:srgbClr val="2EADE4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0.1963</c:v>
                </c:pt>
                <c:pt idx="1">
                  <c:v>0.1366</c:v>
                </c:pt>
                <c:pt idx="2">
                  <c:v>0.24099999999999999</c:v>
                </c:pt>
                <c:pt idx="3">
                  <c:v>6.9599999999999995E-2</c:v>
                </c:pt>
                <c:pt idx="4">
                  <c:v>1.4500000000000001E-2</c:v>
                </c:pt>
                <c:pt idx="5">
                  <c:v>0.29559999999999997</c:v>
                </c:pt>
                <c:pt idx="6">
                  <c:v>2.8899999999999999E-2</c:v>
                </c:pt>
                <c:pt idx="7">
                  <c:v>1.72E-2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42-480E-8899-F0C4B24756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Local Catchment</c:v>
                </c:pt>
              </c:strCache>
            </c:strRef>
          </c:tx>
          <c:spPr>
            <a:solidFill>
              <a:srgbClr val="142561">
                <a:alpha val="50000"/>
              </a:srgbClr>
            </a:solidFill>
            <a:ln w="12700">
              <a:solidFill>
                <a:srgbClr val="142561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0.20680000000000001</c:v>
                </c:pt>
                <c:pt idx="1">
                  <c:v>8.5999999999999993E-2</c:v>
                </c:pt>
                <c:pt idx="2">
                  <c:v>0.13239999999999999</c:v>
                </c:pt>
                <c:pt idx="3">
                  <c:v>0.2059</c:v>
                </c:pt>
                <c:pt idx="4">
                  <c:v>0.10920000000000001</c:v>
                </c:pt>
                <c:pt idx="5">
                  <c:v>0.1348</c:v>
                </c:pt>
                <c:pt idx="6">
                  <c:v>6.9099999999999995E-2</c:v>
                </c:pt>
                <c:pt idx="7">
                  <c:v>5.5399999999999998E-2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42-480E-8899-F0C4B24756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Punch T&amp;L</c:v>
                </c:pt>
              </c:strCache>
            </c:strRef>
          </c:tx>
          <c:spPr>
            <a:solidFill>
              <a:srgbClr val="FA8D38">
                <a:alpha val="50000"/>
              </a:srgbClr>
            </a:solidFill>
            <a:ln w="12700">
              <a:solidFill>
                <a:srgbClr val="FA8D38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7.8399999999999997E-2</c:v>
                </c:pt>
                <c:pt idx="1">
                  <c:v>6.0600000000000001E-2</c:v>
                </c:pt>
                <c:pt idx="2">
                  <c:v>0.29389999999999999</c:v>
                </c:pt>
                <c:pt idx="3">
                  <c:v>0.1079</c:v>
                </c:pt>
                <c:pt idx="4">
                  <c:v>0.11700000000000001</c:v>
                </c:pt>
                <c:pt idx="5">
                  <c:v>0.1149</c:v>
                </c:pt>
                <c:pt idx="6">
                  <c:v>7.0400000000000004E-2</c:v>
                </c:pt>
                <c:pt idx="7">
                  <c:v>0.15640000000000001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42-480E-8899-F0C4B24756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01977920"/>
        <c:axId val="1975830976"/>
      </c:radarChart>
      <c:catAx>
        <c:axId val="12019779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975830976"/>
        <c:crosses val="autoZero"/>
        <c:auto val="1"/>
        <c:lblAlgn val="ctr"/>
        <c:lblOffset val="100"/>
        <c:noMultiLvlLbl val="0"/>
      </c:catAx>
      <c:valAx>
        <c:axId val="1975830976"/>
        <c:scaling>
          <c:orientation val="minMax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  <a:round/>
            </a:ln>
          </c:spPr>
        </c:majorGridlines>
        <c:numFmt formatCode="0%" sourceLinked="0"/>
        <c:majorTickMark val="none"/>
        <c:minorTickMark val="none"/>
        <c:tickLblPos val="nextTo"/>
        <c:spPr>
          <a:ln>
            <a:noFill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201977920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t"/>
      <c:legendEntry>
        <c:idx val="1"/>
        <c:txPr>
          <a:bodyPr/>
          <a:lstStyle/>
          <a:p>
            <a:pPr>
              <a:defRPr sz="800" b="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0.94337913910013982"/>
          <c:w val="1"/>
          <c:h val="5.2891099389281319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9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ln>
            <a:headEnd type="none"/>
            <a:tailEnd type="none"/>
          </a:ln>
        </p:spPr>
        <p:txBody>
          <a:bodyPr wrap="square" anchor="b"/>
          <a:lstStyle>
            <a:lvl1pPr algn="ctr"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2400" dirty="0"/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09/09/2026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09/09/2026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2400" dirty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09/09/2026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09/09/2026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09/09/2026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09/09/2026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09/09/2026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>
              <a:defRPr sz="3200" dirty="0"/>
            </a:lvl1pPr>
            <a:lvl2pPr>
              <a:defRPr sz="2800" dirty="0"/>
            </a:lvl2pPr>
            <a:lvl3pPr>
              <a:defRPr sz="2400" dirty="0"/>
            </a:lvl3pPr>
            <a:lvl4pPr>
              <a:defRPr sz="2000" dirty="0"/>
            </a:lvl4pPr>
            <a:lvl5pPr>
              <a:defRPr sz="2000" dirty="0"/>
            </a:lvl5pPr>
            <a:lvl6pPr>
              <a:defRPr sz="2000" dirty="0"/>
            </a:lvl6pPr>
            <a:lvl7pPr>
              <a:defRPr sz="2000" dirty="0"/>
            </a:lvl7pPr>
            <a:lvl8pPr>
              <a:defRPr sz="2000" dirty="0"/>
            </a:lvl8pPr>
            <a:lvl9pPr>
              <a:defRPr sz="2000" dirty="0"/>
            </a:lvl9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09/09/2026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09/09/2026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09/09/2026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09/09/2026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>
            <a:normAutofit/>
          </a:bodyPr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l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0A778-0017-4C63-95AB-A5EF0DCCE56C}" type="datetimeFigureOut">
              <a:rPr lang="en-GB" dirty="0"/>
              <a:t>09/09/2026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>
        <a:lnSpc>
          <a:spcPct val="90000"/>
        </a:lnSpc>
        <a:spcBef>
          <a:spcPct val="0"/>
        </a:spcBef>
        <a:buNone/>
        <a:defRPr sz="44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24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10" Type="http://schemas.openxmlformats.org/officeDocument/2006/relationships/image" Target="../media/image9.svg"/><Relationship Id="rId19" Type="http://schemas.openxmlformats.org/officeDocument/2006/relationships/image" Target="../media/image18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.xml"/><Relationship Id="rId7" Type="http://schemas.openxmlformats.org/officeDocument/2006/relationships/image" Target="../media/image20.svg"/><Relationship Id="rId12" Type="http://schemas.openxmlformats.org/officeDocument/2006/relationships/chart" Target="../charts/chart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.xml"/><Relationship Id="rId9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5.xml"/><Relationship Id="rId7" Type="http://schemas.openxmlformats.org/officeDocument/2006/relationships/image" Target="../media/image20.svg"/><Relationship Id="rId12" Type="http://schemas.openxmlformats.org/officeDocument/2006/relationships/chart" Target="../charts/chart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6.xml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9.xml"/><Relationship Id="rId7" Type="http://schemas.openxmlformats.org/officeDocument/2006/relationships/image" Target="../media/image20.svg"/><Relationship Id="rId12" Type="http://schemas.openxmlformats.org/officeDocument/2006/relationships/chart" Target="../charts/chart1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0.xml"/><Relationship Id="rId9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3.xml"/><Relationship Id="rId7" Type="http://schemas.openxmlformats.org/officeDocument/2006/relationships/image" Target="../media/image20.svg"/><Relationship Id="rId12" Type="http://schemas.openxmlformats.org/officeDocument/2006/relationships/chart" Target="../charts/chart1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4.xml"/><Relationship Id="rId9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7.xml"/><Relationship Id="rId7" Type="http://schemas.openxmlformats.org/officeDocument/2006/relationships/image" Target="../media/image20.svg"/><Relationship Id="rId12" Type="http://schemas.openxmlformats.org/officeDocument/2006/relationships/chart" Target="../charts/chart20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9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8.xml"/><Relationship Id="rId9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1.xml"/><Relationship Id="rId7" Type="http://schemas.openxmlformats.org/officeDocument/2006/relationships/image" Target="../media/image20.svg"/><Relationship Id="rId12" Type="http://schemas.openxmlformats.org/officeDocument/2006/relationships/chart" Target="../charts/chart2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2.xml"/><Relationship Id="rId9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5.xml"/><Relationship Id="rId7" Type="http://schemas.openxmlformats.org/officeDocument/2006/relationships/image" Target="../media/image20.svg"/><Relationship Id="rId12" Type="http://schemas.openxmlformats.org/officeDocument/2006/relationships/chart" Target="../charts/chart2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6.xml"/><Relationship Id="rId9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9.xml"/><Relationship Id="rId7" Type="http://schemas.openxmlformats.org/officeDocument/2006/relationships/image" Target="../media/image20.svg"/><Relationship Id="rId12" Type="http://schemas.openxmlformats.org/officeDocument/2006/relationships/chart" Target="../charts/chart3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0.xml"/><Relationship Id="rId9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3.xml"/><Relationship Id="rId7" Type="http://schemas.openxmlformats.org/officeDocument/2006/relationships/image" Target="../media/image20.svg"/><Relationship Id="rId12" Type="http://schemas.openxmlformats.org/officeDocument/2006/relationships/chart" Target="../charts/chart3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4.xml"/><Relationship Id="rId9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26.svg"/><Relationship Id="rId7" Type="http://schemas.openxmlformats.org/officeDocument/2006/relationships/image" Target="../media/image22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Relationship Id="rId9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chart" Target="../charts/chart37.xml"/><Relationship Id="rId7" Type="http://schemas.openxmlformats.org/officeDocument/2006/relationships/image" Target="../media/image21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10" Type="http://schemas.openxmlformats.org/officeDocument/2006/relationships/chart" Target="../charts/chart38.xml"/><Relationship Id="rId4" Type="http://schemas.openxmlformats.org/officeDocument/2006/relationships/image" Target="../media/image2.svg"/><Relationship Id="rId9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9.xml"/><Relationship Id="rId7" Type="http://schemas.openxmlformats.org/officeDocument/2006/relationships/image" Target="../media/image20.svg"/><Relationship Id="rId12" Type="http://schemas.openxmlformats.org/officeDocument/2006/relationships/chart" Target="../charts/chart4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4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40.xml"/><Relationship Id="rId9" Type="http://schemas.openxmlformats.org/officeDocument/2006/relationships/image" Target="../media/image2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4.xml"/><Relationship Id="rId3" Type="http://schemas.openxmlformats.org/officeDocument/2006/relationships/image" Target="../media/image21.svg"/><Relationship Id="rId7" Type="http://schemas.openxmlformats.org/officeDocument/2006/relationships/image" Target="../media/image19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3.xml"/><Relationship Id="rId5" Type="http://schemas.openxmlformats.org/officeDocument/2006/relationships/image" Target="../media/image24.svg"/><Relationship Id="rId4" Type="http://schemas.openxmlformats.org/officeDocument/2006/relationships/image" Target="../media/image2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mmaryTopBar"/>
          <p:cNvSpPr>
            <a:spLocks/>
          </p:cNvSpPr>
          <p:nvPr/>
        </p:nvSpPr>
        <p:spPr>
          <a:xfrm flipH="1">
            <a:off x="10385730" y="1318182"/>
            <a:ext cx="1577710" cy="566023"/>
          </a:xfrm>
          <a:prstGeom prst="parallelogram">
            <a:avLst>
              <a:gd name="adj" fmla="val 0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4" name="Rectangle 43"/>
          <p:cNvSpPr>
            <a:spLocks/>
          </p:cNvSpPr>
          <p:nvPr/>
        </p:nvSpPr>
        <p:spPr>
          <a:xfrm>
            <a:off x="221673" y="1939859"/>
            <a:ext cx="11741767" cy="3898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headEnd type="none"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pic>
        <p:nvPicPr>
          <p:cNvPr id="7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212804" y="1947309"/>
            <a:ext cx="9576819" cy="430290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9" name="Rectangle 108"/>
          <p:cNvSpPr>
            <a:spLocks/>
          </p:cNvSpPr>
          <p:nvPr/>
        </p:nvSpPr>
        <p:spPr>
          <a:xfrm>
            <a:off x="8582436" y="1944847"/>
            <a:ext cx="1225221" cy="408362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4000">
                <a:srgbClr val="F2F2F2"/>
              </a:gs>
            </a:gsLst>
            <a:lin ang="0"/>
          </a:gra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Station"/>
          <p:cNvSpPr>
            <a:spLocks/>
          </p:cNvSpPr>
          <p:nvPr/>
        </p:nvSpPr>
        <p:spPr>
          <a:xfrm>
            <a:off x="1862138" y="5638867"/>
            <a:ext cx="10096802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0" name="Rectangle 39"/>
          <p:cNvSpPr>
            <a:spLocks/>
          </p:cNvSpPr>
          <p:nvPr/>
        </p:nvSpPr>
        <p:spPr>
          <a:xfrm>
            <a:off x="5265962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56" name="Rectangle 55"/>
          <p:cNvSpPr>
            <a:spLocks/>
          </p:cNvSpPr>
          <p:nvPr/>
        </p:nvSpPr>
        <p:spPr>
          <a:xfrm>
            <a:off x="5265962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4" name="Rectangle 73"/>
          <p:cNvSpPr>
            <a:spLocks/>
          </p:cNvSpPr>
          <p:nvPr/>
        </p:nvSpPr>
        <p:spPr>
          <a:xfrm>
            <a:off x="5265962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5" name="Rectangle 74"/>
          <p:cNvSpPr>
            <a:spLocks/>
          </p:cNvSpPr>
          <p:nvPr/>
        </p:nvSpPr>
        <p:spPr>
          <a:xfrm>
            <a:off x="7178484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9" name="Rectangle 78"/>
          <p:cNvSpPr>
            <a:spLocks/>
          </p:cNvSpPr>
          <p:nvPr/>
        </p:nvSpPr>
        <p:spPr>
          <a:xfrm>
            <a:off x="7178484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0" name="Rectangle 79"/>
          <p:cNvSpPr>
            <a:spLocks/>
          </p:cNvSpPr>
          <p:nvPr/>
        </p:nvSpPr>
        <p:spPr>
          <a:xfrm>
            <a:off x="7178484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6" name="summaryTopBar"/>
          <p:cNvSpPr>
            <a:spLocks/>
          </p:cNvSpPr>
          <p:nvPr/>
        </p:nvSpPr>
        <p:spPr>
          <a:xfrm>
            <a:off x="4709160" y="1318182"/>
            <a:ext cx="7178639" cy="566023"/>
          </a:xfrm>
          <a:prstGeom prst="parallelogram">
            <a:avLst>
              <a:gd name="adj" fmla="val 47718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0" name="Station"/>
          <p:cNvSpPr>
            <a:spLocks/>
          </p:cNvSpPr>
          <p:nvPr/>
        </p:nvSpPr>
        <p:spPr>
          <a:xfrm>
            <a:off x="1975067" y="5717774"/>
            <a:ext cx="7753661" cy="537886"/>
          </a:xfrm>
          <a:prstGeom prst="parallelogram">
            <a:avLst>
              <a:gd name="adj" fmla="val 47135"/>
            </a:avLst>
          </a:prstGeom>
          <a:solidFill>
            <a:schemeClr val="bg2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3" name="Rectangle 42"/>
          <p:cNvSpPr>
            <a:spLocks/>
          </p:cNvSpPr>
          <p:nvPr/>
        </p:nvSpPr>
        <p:spPr>
          <a:xfrm>
            <a:off x="11364686" y="5636926"/>
            <a:ext cx="757238" cy="424421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5" name="competitorsWrap"/>
          <p:cNvSpPr>
            <a:spLocks/>
          </p:cNvSpPr>
          <p:nvPr/>
        </p:nvSpPr>
        <p:spPr>
          <a:xfrm>
            <a:off x="9137927" y="2098197"/>
            <a:ext cx="2654470" cy="37294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9300911" y="4720490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9300911" y="3636732"/>
            <a:ext cx="2333001" cy="90271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4" name="Competitor3Postcode"/>
          <p:cNvSpPr txBox="1">
            <a:spLocks noChangeArrowheads="1"/>
          </p:cNvSpPr>
          <p:nvPr/>
        </p:nvSpPr>
        <p:spPr>
          <a:xfrm>
            <a:off x="9637288" y="5044525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BD183ST</a:t>
            </a:r>
          </a:p>
        </p:txBody>
      </p:sp>
      <p:sp>
        <p:nvSpPr>
          <p:cNvPr id="15" name="Competitor3"/>
          <p:cNvSpPr txBox="1">
            <a:spLocks noChangeArrowheads="1"/>
          </p:cNvSpPr>
          <p:nvPr/>
        </p:nvSpPr>
        <p:spPr>
          <a:xfrm>
            <a:off x="9637288" y="479983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dirty="0">
                <a:latin typeface="Montserrat"/>
              </a:rPr>
              <a:t>Noble Comb (Shipley)</a:t>
            </a:r>
          </a:p>
        </p:txBody>
      </p:sp>
      <p:sp>
        <p:nvSpPr>
          <p:cNvPr id="18" name="CAMEOValue"/>
          <p:cNvSpPr txBox="1">
            <a:spLocks noChangeArrowheads="1"/>
          </p:cNvSpPr>
          <p:nvPr/>
        </p:nvSpPr>
        <p:spPr>
          <a:xfrm>
            <a:off x="7292475" y="3842956"/>
            <a:ext cx="1164101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25.80%</a:t>
            </a:r>
          </a:p>
        </p:txBody>
      </p:sp>
      <p:sp>
        <p:nvSpPr>
          <p:cNvPr id="19" name="CAMEO"/>
          <p:cNvSpPr txBox="1">
            <a:spLocks noChangeArrowheads="1"/>
          </p:cNvSpPr>
          <p:nvPr/>
        </p:nvSpPr>
        <p:spPr>
          <a:xfrm>
            <a:off x="7292475" y="4070495"/>
            <a:ext cx="59182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Cash Conscious Communities</a:t>
            </a:r>
          </a:p>
        </p:txBody>
      </p:sp>
      <p:sp>
        <p:nvSpPr>
          <p:cNvPr id="21" name="Gender"/>
          <p:cNvSpPr txBox="1">
            <a:spLocks noChangeArrowheads="1"/>
          </p:cNvSpPr>
          <p:nvPr/>
        </p:nvSpPr>
        <p:spPr>
          <a:xfrm>
            <a:off x="7292475" y="2926084"/>
            <a:ext cx="577402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Male</a:t>
            </a:r>
          </a:p>
        </p:txBody>
      </p:sp>
      <p:sp>
        <p:nvSpPr>
          <p:cNvPr id="50" name="Station"/>
          <p:cNvSpPr>
            <a:spLocks/>
          </p:cNvSpPr>
          <p:nvPr/>
        </p:nvSpPr>
        <p:spPr>
          <a:xfrm>
            <a:off x="133783" y="1528498"/>
            <a:ext cx="4735307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ATV"/>
          <p:cNvSpPr txBox="1">
            <a:spLocks noChangeArrowheads="1"/>
          </p:cNvSpPr>
          <p:nvPr/>
        </p:nvSpPr>
        <p:spPr>
          <a:xfrm>
            <a:off x="5367827" y="2692634"/>
            <a:ext cx="904415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£17.43</a:t>
            </a:r>
          </a:p>
        </p:txBody>
      </p:sp>
      <p:sp>
        <p:nvSpPr>
          <p:cNvPr id="29" name="TVRegion"/>
          <p:cNvSpPr txBox="1">
            <a:spLocks noChangeArrowheads="1"/>
          </p:cNvSpPr>
          <p:nvPr/>
        </p:nvSpPr>
        <p:spPr>
          <a:xfrm>
            <a:off x="8731095" y="1539085"/>
            <a:ext cx="742511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Yorkshire</a:t>
            </a:r>
          </a:p>
        </p:txBody>
      </p:sp>
      <p:sp>
        <p:nvSpPr>
          <p:cNvPr id="20" name="GenderValue"/>
          <p:cNvSpPr txBox="1">
            <a:spLocks noChangeArrowheads="1"/>
          </p:cNvSpPr>
          <p:nvPr/>
        </p:nvSpPr>
        <p:spPr>
          <a:xfrm>
            <a:off x="7292475" y="2695639"/>
            <a:ext cx="11496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67.63%</a:t>
            </a:r>
          </a:p>
        </p:txBody>
      </p:sp>
      <p:sp>
        <p:nvSpPr>
          <p:cNvPr id="30" name="StationDistance"/>
          <p:cNvSpPr txBox="1">
            <a:spLocks noChangeArrowheads="1"/>
          </p:cNvSpPr>
          <p:nvPr/>
        </p:nvSpPr>
        <p:spPr>
          <a:xfrm>
            <a:off x="2493387" y="5943449"/>
            <a:ext cx="110479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Apperley Bridge(1.62 miles)</a:t>
            </a:r>
          </a:p>
        </p:txBody>
      </p:sp>
      <p:sp>
        <p:nvSpPr>
          <p:cNvPr id="31" name="NearestStation"/>
          <p:cNvSpPr txBox="1">
            <a:spLocks noChangeArrowheads="1"/>
          </p:cNvSpPr>
          <p:nvPr/>
        </p:nvSpPr>
        <p:spPr>
          <a:xfrm>
            <a:off x="2505981" y="5792500"/>
            <a:ext cx="98135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Nearest Station</a:t>
            </a:r>
          </a:p>
        </p:txBody>
      </p:sp>
      <p:sp>
        <p:nvSpPr>
          <p:cNvPr id="32" name="Urbanicity"/>
          <p:cNvSpPr txBox="1">
            <a:spLocks noChangeArrowheads="1"/>
          </p:cNvSpPr>
          <p:nvPr/>
        </p:nvSpPr>
        <p:spPr>
          <a:xfrm>
            <a:off x="10519212" y="1539085"/>
            <a:ext cx="78258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Urban major conurbation</a:t>
            </a:r>
          </a:p>
        </p:txBody>
      </p:sp>
      <p:sp>
        <p:nvSpPr>
          <p:cNvPr id="33" name="Region"/>
          <p:cNvSpPr txBox="1">
            <a:spLocks noChangeArrowheads="1"/>
          </p:cNvSpPr>
          <p:nvPr/>
        </p:nvSpPr>
        <p:spPr>
          <a:xfrm>
            <a:off x="6944775" y="1539085"/>
            <a:ext cx="596638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Yorkshire and The Humber</a:t>
            </a:r>
          </a:p>
        </p:txBody>
      </p:sp>
      <p:sp>
        <p:nvSpPr>
          <p:cNvPr id="34" name="WorkArea"/>
          <p:cNvSpPr txBox="1">
            <a:spLocks noChangeArrowheads="1"/>
          </p:cNvSpPr>
          <p:nvPr/>
        </p:nvSpPr>
        <p:spPr>
          <a:xfrm>
            <a:off x="5157478" y="1539085"/>
            <a:ext cx="76655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Bradford</a:t>
            </a:r>
          </a:p>
        </p:txBody>
      </p:sp>
      <p:sp>
        <p:nvSpPr>
          <p:cNvPr id="35" name="Postcode"/>
          <p:cNvSpPr txBox="1">
            <a:spLocks noChangeArrowheads="1"/>
          </p:cNvSpPr>
          <p:nvPr/>
        </p:nvSpPr>
        <p:spPr>
          <a:xfrm>
            <a:off x="828640" y="1725868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BD100QE</a:t>
            </a:r>
          </a:p>
        </p:txBody>
      </p:sp>
      <p:sp>
        <p:nvSpPr>
          <p:cNvPr id="36" name="ChainName"/>
          <p:cNvSpPr txBox="1">
            <a:spLocks noChangeArrowheads="1"/>
          </p:cNvSpPr>
          <p:nvPr/>
        </p:nvSpPr>
        <p:spPr>
          <a:xfrm>
            <a:off x="2090758" y="1723679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Punch T&amp;L</a:t>
            </a:r>
          </a:p>
        </p:txBody>
      </p:sp>
      <p:sp>
        <p:nvSpPr>
          <p:cNvPr id="37" name="VenueName"/>
          <p:cNvSpPr txBox="1">
            <a:spLocks noChangeArrowheads="1"/>
          </p:cNvSpPr>
          <p:nvPr/>
        </p:nvSpPr>
        <p:spPr>
          <a:xfrm>
            <a:off x="829599" y="1416348"/>
            <a:ext cx="2044700" cy="307777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400" dirty="0">
                <a:latin typeface="Montserrat"/>
              </a:rPr>
              <a:t>Oddfellows Arms BD100QE</a:t>
            </a:r>
          </a:p>
        </p:txBody>
      </p:sp>
      <p:sp>
        <p:nvSpPr>
          <p:cNvPr id="45" name="Rectangle 44"/>
          <p:cNvSpPr>
            <a:spLocks/>
          </p:cNvSpPr>
          <p:nvPr/>
        </p:nvSpPr>
        <p:spPr>
          <a:xfrm>
            <a:off x="9300912" y="2543786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dirty="0">
                <a:latin typeface="Montserrat"/>
              </a:rPr>
              <a:t> </a:t>
            </a:r>
          </a:p>
        </p:txBody>
      </p:sp>
      <p:sp>
        <p:nvSpPr>
          <p:cNvPr id="46" name="Competitor1Postcode"/>
          <p:cNvSpPr txBox="1">
            <a:spLocks noChangeArrowheads="1"/>
          </p:cNvSpPr>
          <p:nvPr/>
        </p:nvSpPr>
        <p:spPr>
          <a:xfrm>
            <a:off x="9639185" y="2872463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BD109SX</a:t>
            </a:r>
          </a:p>
        </p:txBody>
      </p:sp>
      <p:sp>
        <p:nvSpPr>
          <p:cNvPr id="47" name="Competitor1"/>
          <p:cNvSpPr txBox="1">
            <a:spLocks noChangeArrowheads="1"/>
          </p:cNvSpPr>
          <p:nvPr/>
        </p:nvSpPr>
        <p:spPr>
          <a:xfrm>
            <a:off x="9639185" y="2618760"/>
            <a:ext cx="105349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Hitching Post Bradford</a:t>
            </a:r>
          </a:p>
        </p:txBody>
      </p:sp>
      <p:sp>
        <p:nvSpPr>
          <p:cNvPr id="48" name="Competitor2"/>
          <p:cNvSpPr txBox="1">
            <a:spLocks noChangeArrowheads="1"/>
          </p:cNvSpPr>
          <p:nvPr/>
        </p:nvSpPr>
        <p:spPr>
          <a:xfrm>
            <a:off x="9640466" y="371535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The Wrose Bull</a:t>
            </a:r>
          </a:p>
        </p:txBody>
      </p:sp>
      <p:sp>
        <p:nvSpPr>
          <p:cNvPr id="49" name="Competitor2Postcode"/>
          <p:cNvSpPr txBox="1">
            <a:spLocks noChangeArrowheads="1"/>
          </p:cNvSpPr>
          <p:nvPr/>
        </p:nvSpPr>
        <p:spPr>
          <a:xfrm>
            <a:off x="9651298" y="3992352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BD181JF</a:t>
            </a:r>
          </a:p>
        </p:txBody>
      </p:sp>
      <p:sp>
        <p:nvSpPr>
          <p:cNvPr id="59" name="Text4"/>
          <p:cNvSpPr txBox="1">
            <a:spLocks noChangeArrowheads="1"/>
          </p:cNvSpPr>
          <p:nvPr/>
        </p:nvSpPr>
        <p:spPr>
          <a:xfrm>
            <a:off x="5367827" y="2486122"/>
            <a:ext cx="4138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ATV</a:t>
            </a:r>
          </a:p>
        </p:txBody>
      </p:sp>
      <p:sp>
        <p:nvSpPr>
          <p:cNvPr id="60" name="Text2"/>
          <p:cNvSpPr txBox="1">
            <a:spLocks noChangeArrowheads="1"/>
          </p:cNvSpPr>
          <p:nvPr/>
        </p:nvSpPr>
        <p:spPr>
          <a:xfrm>
            <a:off x="7292475" y="3608179"/>
            <a:ext cx="1013419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Segmentation</a:t>
            </a:r>
          </a:p>
        </p:txBody>
      </p:sp>
      <p:sp>
        <p:nvSpPr>
          <p:cNvPr id="61" name="Text3"/>
          <p:cNvSpPr txBox="1">
            <a:spLocks noChangeArrowheads="1"/>
          </p:cNvSpPr>
          <p:nvPr/>
        </p:nvSpPr>
        <p:spPr>
          <a:xfrm>
            <a:off x="7292475" y="2490390"/>
            <a:ext cx="61587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Gender</a:t>
            </a:r>
          </a:p>
        </p:txBody>
      </p:sp>
      <p:sp>
        <p:nvSpPr>
          <p:cNvPr id="25" name="Affluence"/>
          <p:cNvSpPr txBox="1">
            <a:spLocks noChangeArrowheads="1"/>
          </p:cNvSpPr>
          <p:nvPr/>
        </p:nvSpPr>
        <p:spPr>
          <a:xfrm>
            <a:off x="5367827" y="4085195"/>
            <a:ext cx="67678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Low Income</a:t>
            </a:r>
          </a:p>
        </p:txBody>
      </p:sp>
      <p:sp>
        <p:nvSpPr>
          <p:cNvPr id="24" name="AffluenceValue"/>
          <p:cNvSpPr txBox="1">
            <a:spLocks noChangeArrowheads="1"/>
          </p:cNvSpPr>
          <p:nvPr/>
        </p:nvSpPr>
        <p:spPr>
          <a:xfrm>
            <a:off x="5367827" y="3878389"/>
            <a:ext cx="1319592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57.07%</a:t>
            </a:r>
          </a:p>
        </p:txBody>
      </p:sp>
      <p:sp>
        <p:nvSpPr>
          <p:cNvPr id="62" name="Text5"/>
          <p:cNvSpPr txBox="1">
            <a:spLocks noChangeArrowheads="1"/>
          </p:cNvSpPr>
          <p:nvPr/>
        </p:nvSpPr>
        <p:spPr>
          <a:xfrm>
            <a:off x="5367827" y="3651870"/>
            <a:ext cx="7344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Affluence</a:t>
            </a:r>
          </a:p>
        </p:txBody>
      </p:sp>
      <p:sp>
        <p:nvSpPr>
          <p:cNvPr id="22" name="AgeValue"/>
          <p:cNvSpPr txBox="1">
            <a:spLocks noChangeArrowheads="1"/>
          </p:cNvSpPr>
          <p:nvPr/>
        </p:nvSpPr>
        <p:spPr>
          <a:xfrm>
            <a:off x="5367827" y="5059674"/>
            <a:ext cx="901209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27.25%</a:t>
            </a:r>
          </a:p>
        </p:txBody>
      </p:sp>
      <p:sp>
        <p:nvSpPr>
          <p:cNvPr id="23" name="Age"/>
          <p:cNvSpPr txBox="1">
            <a:spLocks noChangeArrowheads="1"/>
          </p:cNvSpPr>
          <p:nvPr/>
        </p:nvSpPr>
        <p:spPr>
          <a:xfrm>
            <a:off x="5367827" y="5327409"/>
            <a:ext cx="39946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55 to 64</a:t>
            </a:r>
          </a:p>
        </p:txBody>
      </p:sp>
      <p:sp>
        <p:nvSpPr>
          <p:cNvPr id="63" name="Text6"/>
          <p:cNvSpPr txBox="1">
            <a:spLocks noChangeArrowheads="1"/>
          </p:cNvSpPr>
          <p:nvPr/>
        </p:nvSpPr>
        <p:spPr>
          <a:xfrm>
            <a:off x="5367827" y="4821867"/>
            <a:ext cx="80983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Age Group</a:t>
            </a:r>
          </a:p>
        </p:txBody>
      </p:sp>
      <p:sp>
        <p:nvSpPr>
          <p:cNvPr id="64" name="Text1"/>
          <p:cNvSpPr txBox="1">
            <a:spLocks noChangeArrowheads="1"/>
          </p:cNvSpPr>
          <p:nvPr/>
        </p:nvSpPr>
        <p:spPr>
          <a:xfrm>
            <a:off x="7292475" y="4793240"/>
            <a:ext cx="683200" cy="3693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Visit Day</a:t>
            </a:r>
          </a:p>
          <a:p>
            <a:pPr defTabSz="914400"/>
            <a:endParaRPr lang="en-GB" sz="900" dirty="0">
              <a:latin typeface="Montserrat"/>
            </a:endParaRPr>
          </a:p>
        </p:txBody>
      </p:sp>
      <p:sp>
        <p:nvSpPr>
          <p:cNvPr id="16" name="WeekdayValue"/>
          <p:cNvSpPr txBox="1">
            <a:spLocks noChangeArrowheads="1"/>
          </p:cNvSpPr>
          <p:nvPr/>
        </p:nvSpPr>
        <p:spPr>
          <a:xfrm>
            <a:off x="7292475" y="5050410"/>
            <a:ext cx="13099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21.26%</a:t>
            </a:r>
          </a:p>
        </p:txBody>
      </p:sp>
      <p:sp>
        <p:nvSpPr>
          <p:cNvPr id="17" name="Weekday"/>
          <p:cNvSpPr txBox="1">
            <a:spLocks noChangeArrowheads="1"/>
          </p:cNvSpPr>
          <p:nvPr/>
        </p:nvSpPr>
        <p:spPr>
          <a:xfrm>
            <a:off x="7292475" y="5319836"/>
            <a:ext cx="69281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Fri</a:t>
            </a:r>
          </a:p>
        </p:txBody>
      </p:sp>
      <p:sp>
        <p:nvSpPr>
          <p:cNvPr id="76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77" name="Rectangle 76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4" name="Competitor1Chain"/>
          <p:cNvSpPr txBox="1">
            <a:spLocks noChangeArrowheads="1"/>
          </p:cNvSpPr>
          <p:nvPr/>
        </p:nvSpPr>
        <p:spPr>
          <a:xfrm>
            <a:off x="9815127" y="311708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Marstons Community Food - Carvery</a:t>
            </a:r>
          </a:p>
        </p:txBody>
      </p:sp>
      <p:sp>
        <p:nvSpPr>
          <p:cNvPr id="51" name="Competitor2Chain"/>
          <p:cNvSpPr txBox="1">
            <a:spLocks noChangeArrowheads="1"/>
          </p:cNvSpPr>
          <p:nvPr/>
        </p:nvSpPr>
        <p:spPr>
          <a:xfrm>
            <a:off x="9834477" y="4212850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Sizzling</a:t>
            </a:r>
          </a:p>
        </p:txBody>
      </p:sp>
      <p:sp>
        <p:nvSpPr>
          <p:cNvPr id="68" name="Competitor3Chain"/>
          <p:cNvSpPr txBox="1">
            <a:spLocks noChangeArrowheads="1"/>
          </p:cNvSpPr>
          <p:nvPr/>
        </p:nvSpPr>
        <p:spPr>
          <a:xfrm>
            <a:off x="9810584" y="527419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Hungry Horse</a:t>
            </a:r>
          </a:p>
        </p:txBody>
      </p:sp>
      <p:sp>
        <p:nvSpPr>
          <p:cNvPr id="69" name="Label"/>
          <p:cNvSpPr txBox="1">
            <a:spLocks noChangeArrowheads="1"/>
          </p:cNvSpPr>
          <p:nvPr/>
        </p:nvSpPr>
        <p:spPr>
          <a:xfrm>
            <a:off x="5165248" y="1391804"/>
            <a:ext cx="1202750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Work Area</a:t>
            </a:r>
          </a:p>
        </p:txBody>
      </p:sp>
      <p:sp>
        <p:nvSpPr>
          <p:cNvPr id="70" name="Label"/>
          <p:cNvSpPr txBox="1">
            <a:spLocks noChangeArrowheads="1"/>
          </p:cNvSpPr>
          <p:nvPr/>
        </p:nvSpPr>
        <p:spPr>
          <a:xfrm>
            <a:off x="6944775" y="1391804"/>
            <a:ext cx="551754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Region</a:t>
            </a:r>
          </a:p>
        </p:txBody>
      </p:sp>
      <p:sp>
        <p:nvSpPr>
          <p:cNvPr id="71" name="Label"/>
          <p:cNvSpPr txBox="1">
            <a:spLocks noChangeArrowheads="1"/>
          </p:cNvSpPr>
          <p:nvPr/>
        </p:nvSpPr>
        <p:spPr>
          <a:xfrm>
            <a:off x="10519212" y="1391804"/>
            <a:ext cx="716863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Urbanicity</a:t>
            </a:r>
          </a:p>
        </p:txBody>
      </p:sp>
      <p:sp>
        <p:nvSpPr>
          <p:cNvPr id="72" name="Label"/>
          <p:cNvSpPr txBox="1">
            <a:spLocks noChangeArrowheads="1"/>
          </p:cNvSpPr>
          <p:nvPr/>
        </p:nvSpPr>
        <p:spPr>
          <a:xfrm>
            <a:off x="8738659" y="1391804"/>
            <a:ext cx="710451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TV Region</a:t>
            </a:r>
          </a:p>
        </p:txBody>
      </p:sp>
      <p:pic>
        <p:nvPicPr>
          <p:cNvPr id="73" name="Graphic 7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3" name="Graphic 1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50991" y="1505264"/>
            <a:ext cx="365339" cy="36533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52" name="Graphic 5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01767" y="177426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4" name="Graphic 8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56957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6" name="Graphic 8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3857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8" name="Graphic 8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005195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0" name="Graphic 8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8133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2" name="Graphic 9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326194" y="5902858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4" name="Graphic 9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458216" y="4617584"/>
            <a:ext cx="176376" cy="176376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8" name="Graphic 9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7395441" y="3451302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0" name="Graphic 9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5458216" y="3451091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2" name="Graphic 10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5458216" y="2257020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4" name="Graphic 10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7395441" y="2239109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6" name="Graphic 10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7395441" y="4633379"/>
            <a:ext cx="164081" cy="176702"/>
          </a:xfrm>
          <a:prstGeom prst="rect">
            <a:avLst/>
          </a:prstGeom>
          <a:ln>
            <a:headEnd type="none"/>
            <a:tailEnd type="none"/>
          </a:ln>
        </p:spPr>
      </p:pic>
      <p:grpSp>
        <p:nvGrpSpPr>
          <p:cNvPr id="114" name="Group 113"/>
          <p:cNvGrpSpPr>
            <a:grpSpLocks/>
          </p:cNvGrpSpPr>
          <p:nvPr/>
        </p:nvGrpSpPr>
        <p:grpSpPr>
          <a:xfrm>
            <a:off x="11239887" y="2625880"/>
            <a:ext cx="495300" cy="390525"/>
            <a:chOff x="9411528" y="2976323"/>
            <a:chExt cx="495300" cy="390525"/>
          </a:xfrm>
        </p:grpSpPr>
        <p:pic>
          <p:nvPicPr>
            <p:cNvPr id="111" name="Graphic 110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3" name="Graphic 112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5" name="Group 114"/>
          <p:cNvGrpSpPr>
            <a:grpSpLocks/>
          </p:cNvGrpSpPr>
          <p:nvPr/>
        </p:nvGrpSpPr>
        <p:grpSpPr>
          <a:xfrm>
            <a:off x="11239887" y="3722703"/>
            <a:ext cx="495300" cy="390525"/>
            <a:chOff x="9411528" y="2976323"/>
            <a:chExt cx="495300" cy="390525"/>
          </a:xfrm>
        </p:grpSpPr>
        <p:pic>
          <p:nvPicPr>
            <p:cNvPr id="116" name="Graphic 115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7" name="Graphic 116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8" name="Group 117"/>
          <p:cNvGrpSpPr>
            <a:grpSpLocks/>
          </p:cNvGrpSpPr>
          <p:nvPr/>
        </p:nvGrpSpPr>
        <p:grpSpPr>
          <a:xfrm>
            <a:off x="11239887" y="4804215"/>
            <a:ext cx="495300" cy="390525"/>
            <a:chOff x="9411528" y="2976323"/>
            <a:chExt cx="495300" cy="390525"/>
          </a:xfrm>
        </p:grpSpPr>
        <p:pic>
          <p:nvPicPr>
            <p:cNvPr id="119" name="Graphic 118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20" name="Graphic 119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sp>
        <p:nvSpPr>
          <p:cNvPr id="65" name="Scroll: Horizontal 64"/>
          <p:cNvSpPr>
            <a:spLocks/>
          </p:cNvSpPr>
          <p:nvPr/>
        </p:nvSpPr>
        <p:spPr>
          <a:xfrm>
            <a:off x="11263868" y="4753966"/>
            <a:ext cx="551553" cy="383969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#3</a:t>
            </a:r>
          </a:p>
        </p:txBody>
      </p:sp>
      <p:sp>
        <p:nvSpPr>
          <p:cNvPr id="66" name="Scroll: Horizontal 65"/>
          <p:cNvSpPr>
            <a:spLocks/>
          </p:cNvSpPr>
          <p:nvPr/>
        </p:nvSpPr>
        <p:spPr>
          <a:xfrm>
            <a:off x="11254800" y="3673060"/>
            <a:ext cx="551553" cy="392505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#2</a:t>
            </a:r>
          </a:p>
        </p:txBody>
      </p:sp>
      <p:sp>
        <p:nvSpPr>
          <p:cNvPr id="67" name="Scroll: Horizontal 66"/>
          <p:cNvSpPr>
            <a:spLocks/>
          </p:cNvSpPr>
          <p:nvPr/>
        </p:nvSpPr>
        <p:spPr>
          <a:xfrm>
            <a:off x="11273246" y="2564609"/>
            <a:ext cx="542175" cy="404683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#1</a:t>
            </a:r>
          </a:p>
        </p:txBody>
      </p:sp>
      <p:pic>
        <p:nvPicPr>
          <p:cNvPr id="122" name="Graphic 12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268069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3" name="Graphic 1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3779351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4" name="Graphic 1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486307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Site Summary</a:t>
            </a:r>
          </a:p>
        </p:txBody>
      </p:sp>
      <p:pic>
        <p:nvPicPr>
          <p:cNvPr id="53" name="Graphic 5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8" name="Rectangle 57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2" name="Graphic 1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7" name="Graphic 8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97" name="Graphic 9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9" name="Graphic 9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5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10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121" name="Graphic 12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" name="Graphic 1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315748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5" name="Text3"/>
          <p:cNvSpPr txBox="1">
            <a:spLocks noChangeArrowheads="1"/>
          </p:cNvSpPr>
          <p:nvPr/>
        </p:nvSpPr>
        <p:spPr>
          <a:xfrm>
            <a:off x="9276924" y="2203012"/>
            <a:ext cx="1154483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Top Competitors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4235961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41" name="Graphic 4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5334536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4" name="VenueNameTriEnd"/>
          <p:cNvSpPr>
            <a:spLocks/>
          </p:cNvSpPr>
          <p:nvPr/>
        </p:nvSpPr>
        <p:spPr>
          <a:xfrm flipH="1" flipV="1">
            <a:off x="2874299" y="220268"/>
            <a:ext cx="215792" cy="353466"/>
          </a:xfrm>
          <a:prstGeom prst="triangle">
            <a:avLst>
              <a:gd name="adj" fmla="val 100000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8" name="VenueName"/>
          <p:cNvSpPr>
            <a:spLocks/>
          </p:cNvSpPr>
          <p:nvPr/>
        </p:nvSpPr>
        <p:spPr>
          <a:xfrm>
            <a:off x="1192682" y="220269"/>
            <a:ext cx="2044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Oddfellows Arms BD100QE</a:t>
            </a:r>
          </a:p>
        </p:txBody>
      </p:sp>
      <p:sp>
        <p:nvSpPr>
          <p:cNvPr id="39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2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27298 Competitor Customers</a:t>
            </a:r>
          </a:p>
        </p:txBody>
      </p:sp>
      <p:sp>
        <p:nvSpPr>
          <p:cNvPr id="8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21 Competitors</a:t>
            </a:r>
          </a:p>
        </p:txBody>
      </p:sp>
      <p:sp>
        <p:nvSpPr>
          <p:cNvPr id="89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1120 Site Customers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Oddfellows Arms BD100QE and 113 Chains in 3 Miles from 22/02/2023 - 14/02/2024 split by Day of Week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is customer spend distributed throughout the week for Oddfellows Arms BD100QE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Weekpart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044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Oddfellows Arms BD100QE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27298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21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1120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customer numbers for Oddfellows Arms BD100QE and 113 Chains in 3 Miles from 22/02/2023 - 14/02/2024 and the number of visits made Per Annum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frequently per year do customers visit Oddfellows Arms BD100QE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Visit Frequency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044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Oddfellows Arms BD100QE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27298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21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1120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ATV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ATV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044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Oddfellows Arms BD100QE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1120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market share spend for Oddfellows Arms BD100QE and 113 Chains in 3 Miles from 22/02/2023 - 14/02/2024 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market share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Share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044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Oddfellows Arms BD100QE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1120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Oddfellows Arms BD100QE and 113 Chains in 3 Miles from 22/02/2023 - 14/02/2024 split by Age Range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age profile of customers who visit Oddfellows Arms BD100QE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044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Oddfellows Arms BD100QE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13417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21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515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Oddfellows Arms BD100QE and 113 Chains in 3 Miles from 22/02/2023 - 14/02/2024 split by Affluence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affluence of customers who visit Oddfellows Arms BD100QE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Affluence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044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Oddfellows Arms BD100QE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12593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21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489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Oddfellows Arms BD100QE and 113 Chains in 3 Miles from 22/02/2023 - 14/02/2024 split by Gender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gender profile of customers who visit Oddfellows Arms BD100QE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Gender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044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Oddfellows Arms BD100QE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13153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21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503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Oddfellows Arms BD100QE and 113 Chains in 3 Miles from 22/02/2023 - 14/02/2024 split by Segment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Custom segmentation profile of customers who visit Oddfellows Arms BD100QE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Punch Segmentation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044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Oddfellows Arms BD100QE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27298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21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1120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Oddfellows Arms BD100QE and 113 Chains in 3 Miles from 22/02/2023 - 14/02/2024 split by Distance travelled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spend profile of Oddfellows Arms BD100QE compare versus its competitors based on travel distances?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Distance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044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Oddfellows Arms BD100QE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13136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21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503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93444" y="1617619"/>
            <a:ext cx="11831701" cy="522995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" name="Graphic 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062402" y="6027511"/>
            <a:ext cx="1080830" cy="630484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Rectangle 35"/>
          <p:cNvSpPr>
            <a:spLocks/>
          </p:cNvSpPr>
          <p:nvPr/>
        </p:nvSpPr>
        <p:spPr>
          <a:xfrm>
            <a:off x="0" y="663728"/>
            <a:ext cx="12191999" cy="951103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9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Oddfellows Arms BD100QE for 22/02/2023 - 14/02/2024 live</a:t>
            </a:r>
          </a:p>
        </p:txBody>
      </p:sp>
      <p:sp>
        <p:nvSpPr>
          <p:cNvPr id="20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1" name="Rectangle 20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2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Oddfellows Arms BD100QE come from?</a:t>
            </a:r>
          </a:p>
        </p:txBody>
      </p:sp>
      <p:sp>
        <p:nvSpPr>
          <p:cNvPr id="23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Map of Guest Origin</a:t>
            </a:r>
          </a:p>
        </p:txBody>
      </p:sp>
      <p:pic>
        <p:nvPicPr>
          <p:cNvPr id="24" name="Graphic 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5" name="Rectangle 2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6" name="Graphic 2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044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Oddfellows Arms BD100QE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3" name="Rectangle 2"/>
          <p:cNvSpPr>
            <a:spLocks/>
          </p:cNvSpPr>
          <p:nvPr/>
        </p:nvSpPr>
        <p:spPr bwMode="white">
          <a:xfrm>
            <a:off x="48768" y="6377502"/>
            <a:ext cx="12094464" cy="2187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4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503 Site Customers</a:t>
            </a: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8" name="DisplayChart"/>
          <p:cNvGraphicFramePr/>
          <p:nvPr/>
        </p:nvGraphicFramePr>
        <p:xfrm>
          <a:off x="888763" y="1663789"/>
          <a:ext cx="10348957" cy="4685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3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For customers of Oddfellows Arms BD100QE, who are the top 20 competitors from 113 Chains in 3 Miles for 22/02/2023 - 14/02/2024 split by Venue</a:t>
            </a:r>
          </a:p>
        </p:txBody>
      </p:sp>
      <p:sp>
        <p:nvSpPr>
          <p:cNvPr id="24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What are the Top 20 venues (by spend) that customers of Oddfellows Arms BD100QE also visit?</a:t>
            </a:r>
          </a:p>
        </p:txBody>
      </p:sp>
      <p:sp>
        <p:nvSpPr>
          <p:cNvPr id="27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</a:t>
            </a:r>
          </a:p>
        </p:txBody>
      </p:sp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9" name="Rectangle 28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2" name="Graphic 3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044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Oddfellows Arms BD100QE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3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1120 Site Customers</a:t>
            </a:r>
          </a:p>
        </p:txBody>
      </p:sp>
      <p:graphicFrame>
        <p:nvGraphicFramePr>
          <p:cNvPr id="9" name="Chart 8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share of wallet of customers of Oddfellows Arms BD100QE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044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Oddfellows Arms BD100QE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1120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7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local area for Oddfellows Arms BD100QE compare to the national average (1 = low, 10 = high)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Summary</a:t>
            </a:r>
          </a:p>
        </p:txBody>
      </p:sp>
      <p:pic>
        <p:nvPicPr>
          <p:cNvPr id="23" name="Graphic 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ctangle 23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5" name="Graphic 2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2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044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Oddfellows Arms BD100QE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35" name="Table 35"/>
          <p:cNvGraphicFramePr/>
          <p:nvPr/>
        </p:nvGraphicFramePr>
        <p:xfrm>
          <a:off x="508000" y="15240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Data Type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Name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250m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500m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500m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1 mile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 mile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3 miles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 mile Spend vs National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Total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Annual Sales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£880K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£4.35M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£21.09M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£165.68M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Mon - Thu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46.4%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42.8%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42.9%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Fri - Sat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36.7%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42.0%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Sun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 to 24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 to 34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 to 44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 to 54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55 to 64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65 to 74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75+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Business Elite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Prosperous Professionals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Flourishing Society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Content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White Collar Neighbourhoods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Enterprising Mainstream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Paying The Mortgage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Cash Conscious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On A Budget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Value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AB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C1C2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33.0%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43.9%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49.5%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51.2%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63.8%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43.4%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34.7%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8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kern="1200" cap="none" spc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Mix of spend by customer segment in Punch site and local market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Local Market Profile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30" name="DisplayChart"/>
          <p:cNvGraphicFramePr/>
          <p:nvPr/>
        </p:nvGraphicFramePr>
        <p:xfrm>
          <a:off x="393876" y="1555554"/>
          <a:ext cx="4530948" cy="4913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2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3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4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5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9" name="Graphic 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" name="Rectangle 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1" name="Graphic 1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3" name="VenueName"/>
          <p:cNvSpPr>
            <a:spLocks/>
          </p:cNvSpPr>
          <p:nvPr/>
        </p:nvSpPr>
        <p:spPr>
          <a:xfrm>
            <a:off x="1192682" y="220269"/>
            <a:ext cx="2044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Oddfellows Arms BD100QE</a:t>
            </a:r>
          </a:p>
        </p:txBody>
      </p:sp>
      <p:graphicFrame>
        <p:nvGraphicFramePr>
          <p:cNvPr id="36" name="Table 36"/>
          <p:cNvGraphicFramePr/>
          <p:nvPr/>
        </p:nvGraphicFramePr>
        <p:xfrm>
          <a:off x="5334000" y="2413000"/>
          <a:ext cx="5080000" cy="825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defTabSz="914400">
                        <a:defRPr sz="100" dirty="0"/>
                      </a:pP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Customer Count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Familiar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Occasional &amp; Local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Mid-Week Seniors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Part Of The Pub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Metro Sophisticates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Young &amp; Connected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Bubbly Weekenders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Upmarket Diners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Oddfellows Arms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181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19.63%</a:t>
                      </a:r>
                    </a:p>
                  </a:txBody>
                  <a:tcPr horzOverflow="overflow">
                    <a:solidFill>
                      <a:srgbClr val="F8696B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13.66%</a:t>
                      </a:r>
                    </a:p>
                  </a:txBody>
                  <a:tcPr horzOverflow="overflow">
                    <a:solidFill>
                      <a:srgbClr val="5A8AC6">
                        <a:alpha val="5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24.10%</a:t>
                      </a:r>
                    </a:p>
                  </a:txBody>
                  <a:tcPr horzOverflow="overflow">
                    <a:solidFill>
                      <a:srgbClr val="F8696B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6.96%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1.45%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29.56%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2.89%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1.72%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Local Catchment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3649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20.68%</a:t>
                      </a:r>
                    </a:p>
                  </a:txBody>
                  <a:tcPr horzOverflow="overflow">
                    <a:solidFill>
                      <a:srgbClr val="F8696B">
                        <a:alpha val="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8.60%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13.24%</a:t>
                      </a:r>
                    </a:p>
                  </a:txBody>
                  <a:tcPr horzOverflow="overflow">
                    <a:solidFill>
                      <a:srgbClr val="F8696B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20.59%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10.92%</a:t>
                      </a:r>
                    </a:p>
                  </a:txBody>
                  <a:tcPr horzOverflow="overflow">
                    <a:solidFill>
                      <a:srgbClr val="5A8AC6">
                        <a:alpha val="6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13.48%</a:t>
                      </a:r>
                    </a:p>
                  </a:txBody>
                  <a:tcPr horzOverflow="overflow">
                    <a:solidFill>
                      <a:srgbClr val="F8696B">
                        <a:alpha val="5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6.91%</a:t>
                      </a:r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5.54%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Punch T&amp;L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111300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7.84%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6.06%</a:t>
                      </a:r>
                    </a:p>
                  </a:txBody>
                  <a:tcPr horzOverflow="overflow">
                    <a:solidFill>
                      <a:srgbClr val="5A8AC6">
                        <a:alpha val="352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29.39%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10.79%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11.70%</a:t>
                      </a:r>
                    </a:p>
                  </a:txBody>
                  <a:tcPr horzOverflow="overflow">
                    <a:solidFill>
                      <a:srgbClr val="5A8AC6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11.49%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7.04%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15.64%</a:t>
                      </a:r>
                    </a:p>
                  </a:txBody>
                  <a:tcPr horzOverflow="overflow">
                    <a:solidFill>
                      <a:srgbClr val="5A8AC6">
                        <a:alpha val="6196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Oddfellows Arms vs Local Catchment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-1.05%</a:t>
                      </a:r>
                    </a:p>
                  </a:txBody>
                  <a:tcPr horzOverflow="overflow">
                    <a:solidFill>
                      <a:srgbClr val="C04242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5.06%</a:t>
                      </a:r>
                    </a:p>
                  </a:txBody>
                  <a:tcPr horzOverflow="overflow">
                    <a:solidFill>
                      <a:srgbClr val="4FC042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10.86%</a:t>
                      </a:r>
                    </a:p>
                  </a:txBody>
                  <a:tcPr horzOverflow="overflow">
                    <a:solidFill>
                      <a:srgbClr val="4FC042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-13.63%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-9.47%</a:t>
                      </a:r>
                    </a:p>
                  </a:txBody>
                  <a:tcPr horzOverflow="overflow">
                    <a:solidFill>
                      <a:srgbClr val="C04242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16.08%</a:t>
                      </a:r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-4.02%</a:t>
                      </a:r>
                    </a:p>
                  </a:txBody>
                  <a:tcPr horzOverflow="overflow">
                    <a:solidFill>
                      <a:srgbClr val="C04242">
                        <a:alpha val="6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-3.82%</a:t>
                      </a:r>
                    </a:p>
                  </a:txBody>
                  <a:tcPr horzOverflow="overflow">
                    <a:solidFill>
                      <a:srgbClr val="C04242">
                        <a:alpha val="6705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Oddfellows Arms vs Punch T&amp;L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11.79%</a:t>
                      </a:r>
                    </a:p>
                  </a:txBody>
                  <a:tcPr horzOverflow="overflow">
                    <a:solidFill>
                      <a:srgbClr val="4FC04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7.60%</a:t>
                      </a:r>
                    </a:p>
                  </a:txBody>
                  <a:tcPr horzOverflow="overflow">
                    <a:solidFill>
                      <a:srgbClr val="4FC042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-5.29%</a:t>
                      </a:r>
                    </a:p>
                  </a:txBody>
                  <a:tcPr horzOverflow="overflow">
                    <a:solidFill>
                      <a:srgbClr val="C04242">
                        <a:alpha val="7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-3.83%</a:t>
                      </a:r>
                    </a:p>
                  </a:txBody>
                  <a:tcPr horzOverflow="overflow">
                    <a:solidFill>
                      <a:srgbClr val="C04242">
                        <a:alpha val="6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-10.25%</a:t>
                      </a:r>
                    </a:p>
                  </a:txBody>
                  <a:tcPr horzOverflow="overflow">
                    <a:solidFill>
                      <a:srgbClr val="C04242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18.07%</a:t>
                      </a:r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-4.15%</a:t>
                      </a:r>
                    </a:p>
                  </a:txBody>
                  <a:tcPr horzOverflow="overflow">
                    <a:solidFill>
                      <a:srgbClr val="C04242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-13.92%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Local Catchment vs Punch T&amp;L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12.84%</a:t>
                      </a:r>
                    </a:p>
                  </a:txBody>
                  <a:tcPr horzOverflow="overflow">
                    <a:solidFill>
                      <a:srgbClr val="4FC042">
                        <a:alpha val="1176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2.54%</a:t>
                      </a:r>
                    </a:p>
                  </a:txBody>
                  <a:tcPr horzOverflow="overflow">
                    <a:solidFill>
                      <a:srgbClr val="4FC042">
                        <a:alpha val="7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-16.15%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9.80%</a:t>
                      </a:r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-0.78%</a:t>
                      </a:r>
                    </a:p>
                  </a:txBody>
                  <a:tcPr horzOverflow="overflow">
                    <a:solidFill>
                      <a:srgbClr val="4FC042">
                        <a:alpha val="5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1.99%</a:t>
                      </a:r>
                    </a:p>
                  </a:txBody>
                  <a:tcPr horzOverflow="overflow">
                    <a:solidFill>
                      <a:srgbClr val="4FC042">
                        <a:alpha val="6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-0.13%</a:t>
                      </a:r>
                    </a:p>
                  </a:txBody>
                  <a:tcPr horzOverflow="overflow">
                    <a:solidFill>
                      <a:srgbClr val="4FC042">
                        <a:alpha val="6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-10.10%</a:t>
                      </a:r>
                    </a:p>
                  </a:txBody>
                  <a:tcPr horzOverflow="overflow">
                    <a:solidFill>
                      <a:srgbClr val="C04242">
                        <a:alpha val="7686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" name="Chart 2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kern="1200" cap="none" spc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Mix of spend by customer segment in Punch site and local competitors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Local Competitor Profiles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6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Rectangle 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8" name="VenueName"/>
          <p:cNvSpPr>
            <a:spLocks/>
          </p:cNvSpPr>
          <p:nvPr/>
        </p:nvSpPr>
        <p:spPr>
          <a:xfrm>
            <a:off x="1192682" y="220269"/>
            <a:ext cx="2044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Oddfellows Arms BD100QE</a:t>
            </a:r>
          </a:p>
        </p:txBody>
      </p:sp>
      <p:graphicFrame>
        <p:nvGraphicFramePr>
          <p:cNvPr id="29" name="Table 29"/>
          <p:cNvGraphicFramePr/>
          <p:nvPr/>
        </p:nvGraphicFramePr>
        <p:xfrm>
          <a:off x="508000" y="14478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100" dirty="0"/>
                      </a:pP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Customer Count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Familiar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Occasional &amp; Local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Mid-Week Seniors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Part Of The Pub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Metro Sophisticates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Young &amp; Connected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Bubbly Weekenders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Upmarket Diners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Oddfellows Arms BD100QE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181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19.63%</a:t>
                      </a:r>
                    </a:p>
                  </a:txBody>
                  <a:tcPr horzOverflow="overflow">
                    <a:solidFill>
                      <a:srgbClr val="F8696B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13.66%</a:t>
                      </a:r>
                    </a:p>
                  </a:txBody>
                  <a:tcPr horzOverflow="overflow">
                    <a:solidFill>
                      <a:srgbClr val="5A8AC6">
                        <a:alpha val="5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24.10%</a:t>
                      </a:r>
                    </a:p>
                  </a:txBody>
                  <a:tcPr horzOverflow="overflow">
                    <a:solidFill>
                      <a:srgbClr val="F8696B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6.96%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1.45%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29.56%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2.89%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1.72%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Hitching Post Bradford BD109SX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245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44.49%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22.58%</a:t>
                      </a:r>
                    </a:p>
                  </a:txBody>
                  <a:tcPr horzOverflow="overflow">
                    <a:solidFill>
                      <a:srgbClr val="5A8AC6">
                        <a:alpha val="5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5.34%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8.34%</a:t>
                      </a:r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2.92%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10.60%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3.43%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2.26%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The Wrose Bull BD181JF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194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22.09%</a:t>
                      </a:r>
                    </a:p>
                  </a:txBody>
                  <a:tcPr horzOverflow="overflow">
                    <a:solidFill>
                      <a:srgbClr val="5A8AC6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9.82%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4.00%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51.11%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2.22%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6.16%</a:t>
                      </a:r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3.11%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1.46%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Noble Comb (Shipley) BD183ST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465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35.75%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9.23%</a:t>
                      </a:r>
                    </a:p>
                  </a:txBody>
                  <a:tcPr horzOverflow="overflow">
                    <a:solidFill>
                      <a:srgbClr val="5A8AC6">
                        <a:alpha val="7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5.76%</a:t>
                      </a:r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22.38%</a:t>
                      </a:r>
                    </a:p>
                  </a:txBody>
                  <a:tcPr horzOverflow="overflow">
                    <a:solidFill>
                      <a:srgbClr val="F8696B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3.84%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16.05%</a:t>
                      </a:r>
                    </a:p>
                  </a:txBody>
                  <a:tcPr horzOverflow="overflow">
                    <a:solidFill>
                      <a:srgbClr val="5A8AC6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5.41%</a:t>
                      </a:r>
                    </a:p>
                  </a:txBody>
                  <a:tcPr horzOverflow="overflow">
                    <a:solidFill>
                      <a:srgbClr val="5A8AC6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1.55%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George &amp; Dragon BD100PU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314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23.23%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1.37%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14.68%</a:t>
                      </a:r>
                    </a:p>
                  </a:txBody>
                  <a:tcPr horzOverflow="overflow">
                    <a:solidFill>
                      <a:srgbClr val="F8696B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6.08%</a:t>
                      </a:r>
                    </a:p>
                  </a:txBody>
                  <a:tcPr horzOverflow="overflow">
                    <a:solidFill>
                      <a:srgbClr val="5A8AC6">
                        <a:alpha val="7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10.92%</a:t>
                      </a:r>
                    </a:p>
                  </a:txBody>
                  <a:tcPr horzOverflow="overflow">
                    <a:solidFill>
                      <a:srgbClr val="5A8AC6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12.34%</a:t>
                      </a:r>
                    </a:p>
                  </a:txBody>
                  <a:tcPr horzOverflow="overflow">
                    <a:solidFill>
                      <a:srgbClr val="F8696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12.10%</a:t>
                      </a:r>
                    </a:p>
                  </a:txBody>
                  <a:tcPr horzOverflow="overflow">
                    <a:solidFill>
                      <a:srgbClr val="5A8AC6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19.23%</a:t>
                      </a:r>
                    </a:p>
                  </a:txBody>
                  <a:tcPr horzOverflow="overflow">
                    <a:solidFill>
                      <a:srgbClr val="F8696B">
                        <a:alpha val="8196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The Turls Green BD11HY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936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19.11%</a:t>
                      </a:r>
                    </a:p>
                  </a:txBody>
                  <a:tcPr horzOverflow="overflow">
                    <a:solidFill>
                      <a:srgbClr val="F8696B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13.58%</a:t>
                      </a:r>
                    </a:p>
                  </a:txBody>
                  <a:tcPr horzOverflow="overflow">
                    <a:solidFill>
                      <a:srgbClr val="F8696B">
                        <a:alpha val="5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8.27%</a:t>
                      </a:r>
                    </a:p>
                  </a:txBody>
                  <a:tcPr horzOverflow="overflow">
                    <a:solidFill>
                      <a:srgbClr val="5A8AC6">
                        <a:alpha val="7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22.65%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4.56%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22.34%</a:t>
                      </a:r>
                    </a:p>
                  </a:txBody>
                  <a:tcPr horzOverflow="overflow">
                    <a:solidFill>
                      <a:srgbClr val="F8696B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6.92%</a:t>
                      </a:r>
                    </a:p>
                  </a:txBody>
                  <a:tcPr horzOverflow="overflow">
                    <a:solidFill>
                      <a:srgbClr val="5A8AC6">
                        <a:alpha val="7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2.53%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Toby Carvery Horsforth LS184DH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33.01%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7.02%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5.69%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7.12%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7.33%</a:t>
                      </a:r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22.05%</a:t>
                      </a:r>
                    </a:p>
                  </a:txBody>
                  <a:tcPr horzOverflow="overflow">
                    <a:solidFill>
                      <a:srgbClr val="F8696B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10.15%</a:t>
                      </a:r>
                    </a:p>
                  </a:txBody>
                  <a:tcPr horzOverflow="overflow">
                    <a:solidFill>
                      <a:srgbClr val="5A8AC6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7.61%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The Calverley Arms LS285QQ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509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19.78%</a:t>
                      </a:r>
                    </a:p>
                  </a:txBody>
                  <a:tcPr horzOverflow="overflow">
                    <a:solidFill>
                      <a:srgbClr val="F8696B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3.61%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23.48%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3.70%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15.12%</a:t>
                      </a:r>
                    </a:p>
                  </a:txBody>
                  <a:tcPr horzOverflow="overflow">
                    <a:solidFill>
                      <a:srgbClr val="F8696B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9.28%</a:t>
                      </a:r>
                    </a:p>
                  </a:txBody>
                  <a:tcPr horzOverflow="overflow">
                    <a:solidFill>
                      <a:srgbClr val="5A8AC6">
                        <a:alpha val="7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9.26%</a:t>
                      </a:r>
                    </a:p>
                  </a:txBody>
                  <a:tcPr horzOverflow="overflow">
                    <a:solidFill>
                      <a:srgbClr val="5A8AC6">
                        <a:alpha val="7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15.72%</a:t>
                      </a:r>
                    </a:p>
                  </a:txBody>
                  <a:tcPr horzOverflow="overflow">
                    <a:solidFill>
                      <a:srgbClr val="F8696B">
                        <a:alpha val="6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The Clothiers Arms LS197PP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367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24.13%</a:t>
                      </a:r>
                    </a:p>
                  </a:txBody>
                  <a:tcPr horzOverflow="overflow">
                    <a:solidFill>
                      <a:srgbClr val="F8696B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10.43%</a:t>
                      </a:r>
                    </a:p>
                  </a:txBody>
                  <a:tcPr horzOverflow="overflow">
                    <a:solidFill>
                      <a:srgbClr val="5A8AC6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7.39%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29.02%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5.51%</a:t>
                      </a:r>
                    </a:p>
                  </a:txBody>
                  <a:tcPr horzOverflow="overflow">
                    <a:solidFill>
                      <a:srgbClr val="5A8AC6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16.29%</a:t>
                      </a:r>
                    </a:p>
                  </a:txBody>
                  <a:tcPr horzOverflow="overflow">
                    <a:solidFill>
                      <a:srgbClr val="F8696B">
                        <a:alpha val="5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2.04%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5.17%</a:t>
                      </a:r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Robin Hood Yeadon LS197EP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80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10.94%</a:t>
                      </a:r>
                    </a:p>
                  </a:txBody>
                  <a:tcPr horzOverflow="overflow">
                    <a:solidFill>
                      <a:srgbClr val="5A8AC6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9.93%</a:t>
                      </a:r>
                    </a:p>
                  </a:txBody>
                  <a:tcPr horzOverflow="overflow">
                    <a:solidFill>
                      <a:srgbClr val="5A8AC6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1.19%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51.78%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5.19%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18.39%</a:t>
                      </a:r>
                    </a:p>
                  </a:txBody>
                  <a:tcPr horzOverflow="overflow">
                    <a:solidFill>
                      <a:srgbClr val="5A8AC6">
                        <a:alpha val="6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2.54%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Malt Shovel (Baildon) BD176JZ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185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12.51%</a:t>
                      </a:r>
                    </a:p>
                  </a:txBody>
                  <a:tcPr horzOverflow="overflow">
                    <a:solidFill>
                      <a:srgbClr val="5A8AC6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4.33%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20.90%</a:t>
                      </a:r>
                    </a:p>
                  </a:txBody>
                  <a:tcPr horzOverflow="overflow">
                    <a:solidFill>
                      <a:srgbClr val="F8696B">
                        <a:alpha val="6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30.90%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9.45%</a:t>
                      </a:r>
                    </a:p>
                  </a:txBody>
                  <a:tcPr horzOverflow="overflow">
                    <a:solidFill>
                      <a:srgbClr val="5A8AC6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10.51%</a:t>
                      </a:r>
                    </a:p>
                  </a:txBody>
                  <a:tcPr horzOverflow="overflow">
                    <a:solidFill>
                      <a:srgbClr val="5A8AC6">
                        <a:alpha val="7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6.87%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4.48%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Queens Hotel Bradford BD11JU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231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13.44%</a:t>
                      </a:r>
                    </a:p>
                  </a:txBody>
                  <a:tcPr horzOverflow="overflow">
                    <a:solidFill>
                      <a:srgbClr val="F8696B">
                        <a:alpha val="5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22.32%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6.70%</a:t>
                      </a:r>
                    </a:p>
                  </a:txBody>
                  <a:tcPr horzOverflow="overflow">
                    <a:solidFill>
                      <a:srgbClr val="5A8AC6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16.05%</a:t>
                      </a:r>
                    </a:p>
                  </a:txBody>
                  <a:tcPr horzOverflow="overflow">
                    <a:solidFill>
                      <a:srgbClr val="F8696B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8.32%</a:t>
                      </a:r>
                    </a:p>
                  </a:txBody>
                  <a:tcPr horzOverflow="overflow">
                    <a:solidFill>
                      <a:srgbClr val="5A8AC6">
                        <a:alpha val="7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17.28%</a:t>
                      </a:r>
                    </a:p>
                  </a:txBody>
                  <a:tcPr horzOverflow="overflow">
                    <a:solidFill>
                      <a:srgbClr val="F8696B">
                        <a:alpha val="7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11.99%</a:t>
                      </a:r>
                    </a:p>
                  </a:txBody>
                  <a:tcPr horzOverflow="overflow">
                    <a:solidFill>
                      <a:srgbClr val="5A8AC6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3.87%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The Stone Trough LS196LP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241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32.03%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2.56%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14.79%</a:t>
                      </a:r>
                    </a:p>
                  </a:txBody>
                  <a:tcPr horzOverflow="overflow">
                    <a:solidFill>
                      <a:srgbClr val="5A8AC6">
                        <a:alpha val="5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18.52%</a:t>
                      </a:r>
                    </a:p>
                  </a:txBody>
                  <a:tcPr horzOverflow="overflow">
                    <a:solidFill>
                      <a:srgbClr val="F8696B">
                        <a:alpha val="5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8.67%</a:t>
                      </a:r>
                    </a:p>
                  </a:txBody>
                  <a:tcPr horzOverflow="overflow">
                    <a:solidFill>
                      <a:srgbClr val="5A8AC6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14.77%</a:t>
                      </a:r>
                    </a:p>
                  </a:txBody>
                  <a:tcPr horzOverflow="overflow">
                    <a:solidFill>
                      <a:srgbClr val="5A8AC6">
                        <a:alpha val="5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5.28%</a:t>
                      </a:r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3.33%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Angel (Baildon) BD176LX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268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8.68%</a:t>
                      </a:r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6.34%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40.93%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5.14%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18.93%</a:t>
                      </a:r>
                    </a:p>
                  </a:txBody>
                  <a:tcPr horzOverflow="overflow">
                    <a:solidFill>
                      <a:srgbClr val="5A8AC6">
                        <a:alpha val="5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8.96%</a:t>
                      </a:r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7.42%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3.55%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New Inn Calverley LS285RH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111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7.50%</a:t>
                      </a:r>
                    </a:p>
                  </a:txBody>
                  <a:tcPr horzOverflow="overflow">
                    <a:solidFill>
                      <a:srgbClr val="5A8AC6">
                        <a:alpha val="7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26.60%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8.19%</a:t>
                      </a:r>
                    </a:p>
                  </a:txBody>
                  <a:tcPr horzOverflow="overflow">
                    <a:solidFill>
                      <a:srgbClr val="5A8AC6">
                        <a:alpha val="7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15.09%</a:t>
                      </a:r>
                    </a:p>
                  </a:txBody>
                  <a:tcPr horzOverflow="overflow">
                    <a:solidFill>
                      <a:srgbClr val="F8696B">
                        <a:alpha val="5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25.64%</a:t>
                      </a:r>
                    </a:p>
                  </a:txBody>
                  <a:tcPr horzOverflow="overflow">
                    <a:solidFill>
                      <a:srgbClr val="F8696B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9.40%</a:t>
                      </a:r>
                    </a:p>
                  </a:txBody>
                  <a:tcPr horzOverflow="overflow">
                    <a:solidFill>
                      <a:srgbClr val="5A8AC6">
                        <a:alpha val="6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6.34%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1.20%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New Inn Charlestown BD177JN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75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14.61%</a:t>
                      </a:r>
                    </a:p>
                  </a:txBody>
                  <a:tcPr horzOverflow="overflow">
                    <a:solidFill>
                      <a:srgbClr val="5A8AC6">
                        <a:alpha val="5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5.50%</a:t>
                      </a:r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27.01%</a:t>
                      </a:r>
                    </a:p>
                  </a:txBody>
                  <a:tcPr horzOverflow="overflow">
                    <a:solidFill>
                      <a:srgbClr val="F8696B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30.40%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1.19%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11.18%</a:t>
                      </a:r>
                    </a:p>
                  </a:txBody>
                  <a:tcPr horzOverflow="overflow">
                    <a:solidFill>
                      <a:srgbClr val="5A8AC6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10.07%</a:t>
                      </a:r>
                    </a:p>
                  </a:txBody>
                  <a:tcPr horzOverflow="overflow">
                    <a:solidFill>
                      <a:srgbClr val="5A8AC6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Woolpack Inn LS197SE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185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22.03%</a:t>
                      </a:r>
                    </a:p>
                  </a:txBody>
                  <a:tcPr horzOverflow="overflow">
                    <a:solidFill>
                      <a:srgbClr val="5A8AC6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6.12%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4.41%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41.53%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8.28%</a:t>
                      </a:r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11.26%</a:t>
                      </a:r>
                    </a:p>
                  </a:txBody>
                  <a:tcPr horzOverflow="overflow">
                    <a:solidFill>
                      <a:srgbClr val="5A8AC6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3.26%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3.06%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Old Hall LS285EU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230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3.25%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5.57%</a:t>
                      </a:r>
                    </a:p>
                  </a:txBody>
                  <a:tcPr horzOverflow="overflow">
                    <a:solidFill>
                      <a:srgbClr val="5A8AC6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9.91%</a:t>
                      </a:r>
                    </a:p>
                  </a:txBody>
                  <a:tcPr horzOverflow="overflow">
                    <a:solidFill>
                      <a:srgbClr val="5A8AC6">
                        <a:alpha val="7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31.61%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25.46%</a:t>
                      </a:r>
                    </a:p>
                  </a:txBody>
                  <a:tcPr horzOverflow="overflow">
                    <a:solidFill>
                      <a:srgbClr val="F8696B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16.80%</a:t>
                      </a:r>
                    </a:p>
                  </a:txBody>
                  <a:tcPr horzOverflow="overflow">
                    <a:solidFill>
                      <a:srgbClr val="F8696B">
                        <a:alpha val="5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6.63%</a:t>
                      </a:r>
                    </a:p>
                  </a:txBody>
                  <a:tcPr horzOverflow="overflow">
                    <a:solidFill>
                      <a:srgbClr val="5A8AC6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0.73%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Sun Hotel BD183QP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6.03%</a:t>
                      </a:r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44.35%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3.71%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23.79%</a:t>
                      </a:r>
                    </a:p>
                  </a:txBody>
                  <a:tcPr horzOverflow="overflow">
                    <a:solidFill>
                      <a:srgbClr val="F8696B">
                        <a:alpha val="5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6.26%</a:t>
                      </a:r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9.67%</a:t>
                      </a:r>
                    </a:p>
                  </a:txBody>
                  <a:tcPr horzOverflow="overflow">
                    <a:solidFill>
                      <a:srgbClr val="5A8AC6">
                        <a:alpha val="7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6.16%</a:t>
                      </a:r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Bay Horse Inn Farsley LS285LF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212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4.27%</a:t>
                      </a:r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10.92%</a:t>
                      </a:r>
                    </a:p>
                  </a:txBody>
                  <a:tcPr horzOverflow="overflow">
                    <a:solidFill>
                      <a:srgbClr val="5A8AC6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6.15%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46.63%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12.34%</a:t>
                      </a:r>
                    </a:p>
                  </a:txBody>
                  <a:tcPr horzOverflow="overflow">
                    <a:solidFill>
                      <a:srgbClr val="5A8AC6">
                        <a:alpha val="7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8.32%</a:t>
                      </a:r>
                    </a:p>
                  </a:txBody>
                  <a:tcPr horzOverflow="overflow">
                    <a:solidFill>
                      <a:srgbClr val="5A8AC6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9.80%</a:t>
                      </a:r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1.55%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6350" cap="flat">
          <a:solidFill>
            <a:schemeClr val="phClr"/>
          </a:solidFill>
          <a:prstDash val="solid"/>
          <a:miter/>
          <a:headEnd type="none"/>
          <a:tailEnd type="none"/>
        </a:ln>
        <a:ln w="12700" cap="flat">
          <a:solidFill>
            <a:schemeClr val="phClr"/>
          </a:solidFill>
          <a:prstDash val="solid"/>
          <a:miter/>
          <a:headEnd type="none"/>
          <a:tailEnd type="none"/>
        </a:ln>
        <a:ln w="19050" cap="flat">
          <a:solidFill>
            <a:schemeClr val="phClr"/>
          </a:solidFill>
          <a:prstDash val="solid"/>
          <a:miter/>
          <a:headEnd type="none"/>
          <a:tailEnd type="none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8489</TotalTime>
  <Pages>0</Pages>
  <Words>1868</Words>
  <Characters>0</Characters>
  <Application>Microsoft Office PowerPoint</Application>
  <PresentationFormat>Widescreen</PresentationFormat>
  <Lines>0</Lines>
  <Paragraphs>731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Hospitality Data Insights Ltd</dc:creator>
  <cp:lastModifiedBy>Sarah Bithell</cp:lastModifiedBy>
  <cp:revision>134</cp:revision>
  <dcterms:created xsi:type="dcterms:W3CDTF">2023-02-27T15:44:52Z</dcterms:created>
  <dcterms:modified xsi:type="dcterms:W3CDTF">2026-09-09T14:25:28Z</dcterms:modified>
</cp:coreProperties>
</file>