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</p:sldIdLst>
  <p:sldSz cx="12192000" cy="6858000"/>
  <p:notesSz cx="6858000" cy="9144000"/>
  <p:defaultTextStyle>
    <a:defPPr defTabSz="914400">
      <a:defRPr lang="en-US" dirty="0"/>
    </a:defPPr>
    <a:lvl1pPr marL="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561"/>
    <a:srgbClr val="D0CECE"/>
    <a:srgbClr val="FA8D38"/>
    <a:srgbClr val="666666"/>
    <a:srgbClr val="2EADE4"/>
    <a:srgbClr val="3A454F"/>
    <a:srgbClr val="FDBC05"/>
    <a:srgbClr val="4FC042"/>
    <a:srgbClr val="264FB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06A44-D62B-413A-B150-31EA32DED264}" v="251" dt="2023-04-25T12:27:14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/>
    <p:restoredTop sz="94660"/>
  </p:normalViewPr>
  <p:slideViewPr>
    <p:cSldViewPr snapToGrid="0">
      <p:cViewPr varScale="1">
        <p:scale>
          <a:sx n="74" d="100"/>
          <a:sy n="74" d="100"/>
        </p:scale>
        <p:origin x="436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658-482B-B295-388C61CE0B71}"/>
              </c:ext>
            </c:extLst>
          </c:dPt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8.6800000000000002E-2</c:v>
                </c:pt>
                <c:pt idx="1">
                  <c:v>9.3399999999999997E-2</c:v>
                </c:pt>
                <c:pt idx="2">
                  <c:v>0.1033</c:v>
                </c:pt>
                <c:pt idx="3">
                  <c:v>0.1138</c:v>
                </c:pt>
                <c:pt idx="4">
                  <c:v>0.1646</c:v>
                </c:pt>
                <c:pt idx="5">
                  <c:v>0.2102</c:v>
                </c:pt>
                <c:pt idx="6">
                  <c:v>0.2276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58-482B-B295-388C61CE0B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White Bear Hotel CW109AG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8.1699999999999995E-2</c:v>
                </c:pt>
                <c:pt idx="1">
                  <c:v>7.2300000000000003E-2</c:v>
                </c:pt>
                <c:pt idx="2">
                  <c:v>7.8899999999999998E-2</c:v>
                </c:pt>
                <c:pt idx="3">
                  <c:v>9.4799999999999995E-2</c:v>
                </c:pt>
                <c:pt idx="4">
                  <c:v>0.2349</c:v>
                </c:pt>
                <c:pt idx="5">
                  <c:v>0.28070000000000001</c:v>
                </c:pt>
                <c:pt idx="6">
                  <c:v>0.15620000000000001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58-482B-B295-388C61CE0B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Mon</c:v>
                </c:pt>
                <c:pt idx="1">
                  <c:v>Tue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-5.1000000000000004E-3</c:v>
                </c:pt>
                <c:pt idx="1">
                  <c:v>-2.1100000000000001E-2</c:v>
                </c:pt>
                <c:pt idx="2">
                  <c:v>-2.4400000000000002E-2</c:v>
                </c:pt>
                <c:pt idx="3">
                  <c:v>-1.9E-2</c:v>
                </c:pt>
                <c:pt idx="4">
                  <c:v>7.0300000000000001E-2</c:v>
                </c:pt>
                <c:pt idx="5">
                  <c:v>7.0499999999999993E-2</c:v>
                </c:pt>
                <c:pt idx="6">
                  <c:v>-7.1400000000000005E-2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EBE2-4DC8-9EFB-0E9BEA8C44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757-437F-A39C-37334444AADA}"/>
              </c:ext>
            </c:extLst>
          </c:dPt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0.57709999999999995</c:v>
                </c:pt>
                <c:pt idx="1">
                  <c:v>0.26919999999999999</c:v>
                </c:pt>
                <c:pt idx="2">
                  <c:v>6.7500000000000004E-2</c:v>
                </c:pt>
                <c:pt idx="3">
                  <c:v>4.3099999999999999E-2</c:v>
                </c:pt>
                <c:pt idx="4">
                  <c:v>4.2900000000000001E-2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57-437F-A39C-37334444AA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White Bear Hotel CW109AG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0.4592</c:v>
                </c:pt>
                <c:pt idx="1">
                  <c:v>0.28399999999999997</c:v>
                </c:pt>
                <c:pt idx="2">
                  <c:v>0.1105</c:v>
                </c:pt>
                <c:pt idx="3">
                  <c:v>6.1199999999999997E-2</c:v>
                </c:pt>
                <c:pt idx="4">
                  <c:v>8.4900000000000003E-2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757-437F-A39C-37334444AA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Once Per Year</c:v>
                </c:pt>
                <c:pt idx="1">
                  <c:v>2-3 Times Per Year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-0.1179</c:v>
                </c:pt>
                <c:pt idx="1">
                  <c:v>1.4800000000000001E-2</c:v>
                </c:pt>
                <c:pt idx="2">
                  <c:v>4.2999999999999997E-2</c:v>
                </c:pt>
                <c:pt idx="3">
                  <c:v>1.8100000000000002E-2</c:v>
                </c:pt>
                <c:pt idx="4">
                  <c:v>4.2000000000000003E-2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A9F1-49A9-B7EE-EB9F114656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618-4234-83E4-6A74405DCDF3}"/>
              </c:ext>
            </c:extLst>
          </c:dPt>
          <c:cat>
            <c:strRef>
              <c:f>'Sheet1'!$A$2:$A$9</c:f>
              <c:strCache>
                <c:ptCount val="8"/>
                <c:pt idx="0">
                  <c:v>Brighton Belle (Winsford) CW73NQ</c:v>
                </c:pt>
                <c:pt idx="1">
                  <c:v>The Wharton Park CW73DB</c:v>
                </c:pt>
                <c:pt idx="2">
                  <c:v>Hayhurst Arms CW109JP</c:v>
                </c:pt>
                <c:pt idx="3">
                  <c:v>Fox &amp; Hounds CW47LW</c:v>
                </c:pt>
                <c:pt idx="4">
                  <c:v>White Bear Hotel CW109AG</c:v>
                </c:pt>
                <c:pt idx="5">
                  <c:v>Turnpike CW100DJ</c:v>
                </c:pt>
                <c:pt idx="6">
                  <c:v>Top House Winsford CW73AE</c:v>
                </c:pt>
                <c:pt idx="7">
                  <c:v>Miller Carter CW100JB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14.6915</c:v>
                </c:pt>
                <c:pt idx="1">
                  <c:v>16.646799999999999</c:v>
                </c:pt>
                <c:pt idx="2">
                  <c:v>37.164200000000001</c:v>
                </c:pt>
                <c:pt idx="3">
                  <c:v>44.872300000000003</c:v>
                </c:pt>
                <c:pt idx="4">
                  <c:v>12.6996</c:v>
                </c:pt>
                <c:pt idx="5">
                  <c:v>8.4778000000000002</c:v>
                </c:pt>
                <c:pt idx="6">
                  <c:v>5.8045999999999998</c:v>
                </c:pt>
                <c:pt idx="7">
                  <c:v>70.7898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18-4234-83E4-6A74405DCD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Brighton Belle (Winsford) CW73NQ</c:v>
                </c:pt>
                <c:pt idx="1">
                  <c:v>The Wharton Park CW73DB</c:v>
                </c:pt>
                <c:pt idx="2">
                  <c:v>Hayhurst Arms CW109JP</c:v>
                </c:pt>
                <c:pt idx="3">
                  <c:v>Fox &amp; Hounds CW47LW</c:v>
                </c:pt>
                <c:pt idx="4">
                  <c:v>White Bear Hotel CW109AG</c:v>
                </c:pt>
                <c:pt idx="5">
                  <c:v>Turnpike CW100DJ</c:v>
                </c:pt>
                <c:pt idx="6">
                  <c:v>Top House Winsford CW73AE</c:v>
                </c:pt>
                <c:pt idx="7">
                  <c:v>Miller Carter CW100JB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14.6915</c:v>
                </c:pt>
                <c:pt idx="1">
                  <c:v>16.646799999999999</c:v>
                </c:pt>
                <c:pt idx="2">
                  <c:v>37.164200000000001</c:v>
                </c:pt>
                <c:pt idx="3">
                  <c:v>44.872300000000003</c:v>
                </c:pt>
                <c:pt idx="4">
                  <c:v>12.6996</c:v>
                </c:pt>
                <c:pt idx="5">
                  <c:v>8.4778000000000002</c:v>
                </c:pt>
                <c:pt idx="6">
                  <c:v>5.8045999999999998</c:v>
                </c:pt>
                <c:pt idx="7">
                  <c:v>70.7898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18-4234-83E4-6A74405DCD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Brighton Belle (Winsford) CW73NQ</c:v>
                </c:pt>
                <c:pt idx="1">
                  <c:v>The Wharton Park CW73DB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38C3-4962-B3D9-74497F20CB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B05-4B8F-8082-335C59394BF4}"/>
              </c:ext>
            </c:extLst>
          </c:dPt>
          <c:cat>
            <c:strRef>
              <c:f>'Sheet1'!$A$2:$A$9</c:f>
              <c:strCache>
                <c:ptCount val="8"/>
                <c:pt idx="0">
                  <c:v>Brighton Belle (Winsford) CW73NQ</c:v>
                </c:pt>
                <c:pt idx="1">
                  <c:v>The Wharton Park CW73DB</c:v>
                </c:pt>
                <c:pt idx="2">
                  <c:v>Hayhurst Arms CW109JP</c:v>
                </c:pt>
                <c:pt idx="3">
                  <c:v>Fox &amp; Hounds CW47LW</c:v>
                </c:pt>
                <c:pt idx="4">
                  <c:v>White Bear Hotel CW109AG</c:v>
                </c:pt>
                <c:pt idx="5">
                  <c:v>Turnpike CW100DJ</c:v>
                </c:pt>
                <c:pt idx="6">
                  <c:v>Top House Winsford CW73AE</c:v>
                </c:pt>
                <c:pt idx="7">
                  <c:v>Miller Carter CW100JB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0.129</c:v>
                </c:pt>
                <c:pt idx="1">
                  <c:v>0.1371</c:v>
                </c:pt>
                <c:pt idx="2">
                  <c:v>0.28360000000000002</c:v>
                </c:pt>
                <c:pt idx="3">
                  <c:v>0.1731</c:v>
                </c:pt>
                <c:pt idx="4">
                  <c:v>9.0300000000000005E-2</c:v>
                </c:pt>
                <c:pt idx="5">
                  <c:v>5.3199999999999997E-2</c:v>
                </c:pt>
                <c:pt idx="6">
                  <c:v>1.7399999999999999E-2</c:v>
                </c:pt>
                <c:pt idx="7">
                  <c:v>0.11600000000000001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05-4B8F-8082-335C59394B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Brighton Belle (Winsford) CW73NQ</c:v>
                </c:pt>
                <c:pt idx="1">
                  <c:v>The Wharton Park CW73DB</c:v>
                </c:pt>
                <c:pt idx="2">
                  <c:v>Hayhurst Arms CW109JP</c:v>
                </c:pt>
                <c:pt idx="3">
                  <c:v>Fox &amp; Hounds CW47LW</c:v>
                </c:pt>
                <c:pt idx="4">
                  <c:v>White Bear Hotel CW109AG</c:v>
                </c:pt>
                <c:pt idx="5">
                  <c:v>Turnpike CW100DJ</c:v>
                </c:pt>
                <c:pt idx="6">
                  <c:v>Top House Winsford CW73AE</c:v>
                </c:pt>
                <c:pt idx="7">
                  <c:v>Miller Carter CW100JB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0.129</c:v>
                </c:pt>
                <c:pt idx="1">
                  <c:v>0.1371</c:v>
                </c:pt>
                <c:pt idx="2">
                  <c:v>0.28360000000000002</c:v>
                </c:pt>
                <c:pt idx="3">
                  <c:v>0.1731</c:v>
                </c:pt>
                <c:pt idx="4">
                  <c:v>9.0300000000000005E-2</c:v>
                </c:pt>
                <c:pt idx="5">
                  <c:v>5.3199999999999997E-2</c:v>
                </c:pt>
                <c:pt idx="6">
                  <c:v>1.7399999999999999E-2</c:v>
                </c:pt>
                <c:pt idx="7">
                  <c:v>0.11600000000000001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05-4B8F-8082-335C59394B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Brighton Belle (Winsford) CW73NQ</c:v>
                </c:pt>
                <c:pt idx="1">
                  <c:v>The Wharton Park CW73DB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F64-48DC-8B25-A2BC57CDE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FF7-43A6-AE00-CFE69E5F2D2E}"/>
              </c:ext>
            </c:extLst>
          </c:dPt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2.8500000000000001E-2</c:v>
                </c:pt>
                <c:pt idx="1">
                  <c:v>0.15290000000000001</c:v>
                </c:pt>
                <c:pt idx="2">
                  <c:v>0.2142</c:v>
                </c:pt>
                <c:pt idx="3">
                  <c:v>0.1767</c:v>
                </c:pt>
                <c:pt idx="4">
                  <c:v>0.2099</c:v>
                </c:pt>
                <c:pt idx="5">
                  <c:v>0.1244</c:v>
                </c:pt>
                <c:pt idx="6">
                  <c:v>9.3100000000000002E-2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F7-43A6-AE00-CFE69E5F2D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White Bear Hotel CW109AG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1.7899999999999999E-2</c:v>
                </c:pt>
                <c:pt idx="1">
                  <c:v>0.14610000000000001</c:v>
                </c:pt>
                <c:pt idx="2">
                  <c:v>0.14380000000000001</c:v>
                </c:pt>
                <c:pt idx="3">
                  <c:v>0.16500000000000001</c:v>
                </c:pt>
                <c:pt idx="4">
                  <c:v>0.29580000000000001</c:v>
                </c:pt>
                <c:pt idx="5">
                  <c:v>7.6499999999999999E-2</c:v>
                </c:pt>
                <c:pt idx="6">
                  <c:v>0.1547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F7-43A6-AE00-CFE69E5F2D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18 to 24</c:v>
                </c:pt>
                <c:pt idx="1">
                  <c:v>25 to 34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-1.06E-2</c:v>
                </c:pt>
                <c:pt idx="1">
                  <c:v>-6.7999999999999996E-3</c:v>
                </c:pt>
                <c:pt idx="2">
                  <c:v>-7.0400000000000004E-2</c:v>
                </c:pt>
                <c:pt idx="3">
                  <c:v>-1.17E-2</c:v>
                </c:pt>
                <c:pt idx="4">
                  <c:v>8.5900000000000004E-2</c:v>
                </c:pt>
                <c:pt idx="5">
                  <c:v>-4.7899999999999998E-2</c:v>
                </c:pt>
                <c:pt idx="6">
                  <c:v>6.1600000000000002E-2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7A85-4816-A01F-86713B2FA7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7DF-42B8-A662-ACEC1B0DA6F5}"/>
              </c:ext>
            </c:extLst>
          </c:dPt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0.23430000000000001</c:v>
                </c:pt>
                <c:pt idx="1">
                  <c:v>0.56140000000000001</c:v>
                </c:pt>
                <c:pt idx="2">
                  <c:v>0.2041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DF-42B8-A662-ACEC1B0DA6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White Bear Hotel CW109AG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0.1066</c:v>
                </c:pt>
                <c:pt idx="1">
                  <c:v>0.72750000000000004</c:v>
                </c:pt>
                <c:pt idx="2">
                  <c:v>0.16569999999999999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DF-42B8-A662-ACEC1B0DA6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High Income</c:v>
                </c:pt>
                <c:pt idx="1">
                  <c:v>Medium Income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-0.12770000000000001</c:v>
                </c:pt>
                <c:pt idx="1">
                  <c:v>0.1661</c:v>
                </c:pt>
                <c:pt idx="2">
                  <c:v>-3.8399999999999997E-2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FC12-4E18-8310-7BE36F0824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AEB-4E91-8FE3-19A1213E6CDE}"/>
              </c:ext>
            </c:extLst>
          </c:dPt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'Sheet1'!$B$2:$B$3</c:f>
              <c:numCache>
                <c:formatCode>General</c:formatCode>
                <c:ptCount val="2"/>
                <c:pt idx="0">
                  <c:v>0.42330000000000001</c:v>
                </c:pt>
                <c:pt idx="1">
                  <c:v>0.5766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EB-4E91-8FE3-19A1213E6C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White Bear Hotel CW109AG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'Sheet1'!$C$2:$C$3</c:f>
              <c:numCache>
                <c:formatCode>General</c:formatCode>
                <c:ptCount val="2"/>
                <c:pt idx="0">
                  <c:v>0.32319999999999999</c:v>
                </c:pt>
                <c:pt idx="1">
                  <c:v>0.67669999999999997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EB-4E91-8FE3-19A1213E6C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'Sheet1'!$D$2:$D$3</c:f>
              <c:numCache>
                <c:formatCode>General</c:formatCode>
                <c:ptCount val="2"/>
                <c:pt idx="0">
                  <c:v>-0.10009999999999999</c:v>
                </c:pt>
                <c:pt idx="1">
                  <c:v>0.10009999999999999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CD6F-40F7-82DD-1600F78F28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ADD-452B-977F-86A30E3760FD}"/>
              </c:ext>
            </c:extLst>
          </c:dPt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0.17069999999999999</c:v>
                </c:pt>
                <c:pt idx="1">
                  <c:v>4.1500000000000002E-2</c:v>
                </c:pt>
                <c:pt idx="2">
                  <c:v>0.21560000000000001</c:v>
                </c:pt>
                <c:pt idx="3">
                  <c:v>7.3800000000000004E-2</c:v>
                </c:pt>
                <c:pt idx="4">
                  <c:v>4.9500000000000002E-2</c:v>
                </c:pt>
                <c:pt idx="5">
                  <c:v>9.3700000000000006E-2</c:v>
                </c:pt>
                <c:pt idx="6">
                  <c:v>7.2800000000000004E-2</c:v>
                </c:pt>
                <c:pt idx="7">
                  <c:v>0.28199999999999997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DD-452B-977F-86A30E3760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White Bear Hotel CW109AG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4.8300000000000003E-2</c:v>
                </c:pt>
                <c:pt idx="1">
                  <c:v>3.5799999999999998E-2</c:v>
                </c:pt>
                <c:pt idx="2">
                  <c:v>0.31209999999999999</c:v>
                </c:pt>
                <c:pt idx="3">
                  <c:v>0.19900000000000001</c:v>
                </c:pt>
                <c:pt idx="4">
                  <c:v>0.12039999999999999</c:v>
                </c:pt>
                <c:pt idx="5">
                  <c:v>6.9800000000000001E-2</c:v>
                </c:pt>
                <c:pt idx="6">
                  <c:v>6.8199999999999997E-2</c:v>
                </c:pt>
                <c:pt idx="7">
                  <c:v>0.1462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ADD-452B-977F-86A30E3760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Family Familiar</c:v>
                </c:pt>
                <c:pt idx="1">
                  <c:v>Occasional &amp; Local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-0.12239999999999999</c:v>
                </c:pt>
                <c:pt idx="1">
                  <c:v>-5.7000000000000002E-3</c:v>
                </c:pt>
                <c:pt idx="2">
                  <c:v>9.6500000000000002E-2</c:v>
                </c:pt>
                <c:pt idx="3">
                  <c:v>0.12520000000000001</c:v>
                </c:pt>
                <c:pt idx="4">
                  <c:v>7.0900000000000005E-2</c:v>
                </c:pt>
                <c:pt idx="5">
                  <c:v>-2.3900000000000001E-2</c:v>
                </c:pt>
                <c:pt idx="6">
                  <c:v>-4.5999999999999999E-3</c:v>
                </c:pt>
                <c:pt idx="7">
                  <c:v>-0.1358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D169-4AB3-BAAE-138D34315F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D53-42AD-A5DE-4241911AA4C0}"/>
              </c:ext>
            </c:extLst>
          </c:dPt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0.1794</c:v>
                </c:pt>
                <c:pt idx="1">
                  <c:v>0.3473</c:v>
                </c:pt>
                <c:pt idx="2">
                  <c:v>0.15959999999999999</c:v>
                </c:pt>
                <c:pt idx="3">
                  <c:v>0.14610000000000001</c:v>
                </c:pt>
                <c:pt idx="4">
                  <c:v>8.3500000000000005E-2</c:v>
                </c:pt>
                <c:pt idx="5">
                  <c:v>4.9399999999999999E-2</c:v>
                </c:pt>
                <c:pt idx="6">
                  <c:v>3.4299999999999997E-2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53-42AD-A5DE-4241911AA4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White Bear Hotel CW109AG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0.58009999999999995</c:v>
                </c:pt>
                <c:pt idx="1">
                  <c:v>0.12889999999999999</c:v>
                </c:pt>
                <c:pt idx="2">
                  <c:v>7.9500000000000001E-2</c:v>
                </c:pt>
                <c:pt idx="3">
                  <c:v>6.8900000000000003E-2</c:v>
                </c:pt>
                <c:pt idx="4">
                  <c:v>4.0099999999999997E-2</c:v>
                </c:pt>
                <c:pt idx="5">
                  <c:v>4.2799999999999998E-2</c:v>
                </c:pt>
                <c:pt idx="6">
                  <c:v>5.9400000000000001E-2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D53-42AD-A5DE-4241911AA4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0-1 Mile</c:v>
                </c:pt>
                <c:pt idx="1">
                  <c:v>1-3 Miles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0.4007</c:v>
                </c:pt>
                <c:pt idx="1">
                  <c:v>-0.21840000000000001</c:v>
                </c:pt>
                <c:pt idx="2">
                  <c:v>-8.0100000000000005E-2</c:v>
                </c:pt>
                <c:pt idx="3">
                  <c:v>-7.7200000000000005E-2</c:v>
                </c:pt>
                <c:pt idx="4">
                  <c:v>-4.3400000000000001E-2</c:v>
                </c:pt>
                <c:pt idx="5">
                  <c:v>-6.6E-3</c:v>
                </c:pt>
                <c:pt idx="6">
                  <c:v>2.5100000000000001E-2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93B7-4818-B4F0-FB4772DAA3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Latitude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White Bear Hotel CW109AG</c:v>
                </c:pt>
                <c:pt idx="1">
                  <c:v>Turnpike CW100DJ</c:v>
                </c:pt>
                <c:pt idx="2">
                  <c:v>Hayhurst Arms CW109JP</c:v>
                </c:pt>
                <c:pt idx="3">
                  <c:v>Miller Carter CW100JB</c:v>
                </c:pt>
                <c:pt idx="4">
                  <c:v>Fox &amp; Hounds CW47LW</c:v>
                </c:pt>
                <c:pt idx="5">
                  <c:v>Brighton Belle (Winsford) CW73NQ</c:v>
                </c:pt>
                <c:pt idx="6">
                  <c:v>The Wharton Park CW73DB</c:v>
                </c:pt>
                <c:pt idx="7">
                  <c:v>Top House Winsford CW73AE</c:v>
                </c:pt>
              </c:strCache>
            </c:strRef>
          </c:cat>
          <c:val>
            <c:numRef>
              <c:f>'Sheet1'!$F$2:$F$9</c:f>
              <c:numCache>
                <c:formatCode>General</c:formatCode>
                <c:ptCount val="8"/>
                <c:pt idx="0">
                  <c:v>0.47070000000000001</c:v>
                </c:pt>
                <c:pt idx="1">
                  <c:v>0.1244</c:v>
                </c:pt>
                <c:pt idx="2">
                  <c:v>0.124</c:v>
                </c:pt>
                <c:pt idx="3">
                  <c:v>9.6699999999999994E-2</c:v>
                </c:pt>
                <c:pt idx="4">
                  <c:v>7.8100000000000003E-2</c:v>
                </c:pt>
                <c:pt idx="5">
                  <c:v>6.7199999999999996E-2</c:v>
                </c:pt>
                <c:pt idx="6">
                  <c:v>3.3000000000000002E-2</c:v>
                </c:pt>
                <c:pt idx="7">
                  <c:v>5.5999999999999999E-3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EC-4EDF-8EE5-42E6D3203B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28160"/>
        <c:axId val="156329408"/>
      </c:barChart>
      <c:catAx>
        <c:axId val="156328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9408"/>
        <c:crosses val="autoZero"/>
        <c:auto val="1"/>
        <c:lblAlgn val="ctr"/>
        <c:lblOffset val="100"/>
        <c:noMultiLvlLbl val="0"/>
      </c:catAx>
      <c:valAx>
        <c:axId val="15632940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8160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E14-4A54-BCA7-385A1FEC1EC4}"/>
              </c:ext>
            </c:extLst>
          </c:dPt>
          <c:cat>
            <c:strRef>
              <c:f>'Sheet1'!$A$2:$A$9</c:f>
              <c:strCache>
                <c:ptCount val="8"/>
                <c:pt idx="0">
                  <c:v>White Bear Hotel CW109AG</c:v>
                </c:pt>
                <c:pt idx="1">
                  <c:v>Turnpike CW100DJ</c:v>
                </c:pt>
                <c:pt idx="2">
                  <c:v>Hayhurst Arms CW109JP</c:v>
                </c:pt>
                <c:pt idx="3">
                  <c:v>Miller Carter CW100JB</c:v>
                </c:pt>
                <c:pt idx="4">
                  <c:v>Fox &amp; Hounds CW47LW</c:v>
                </c:pt>
                <c:pt idx="5">
                  <c:v>Brighton Belle (Winsford) CW73NQ</c:v>
                </c:pt>
                <c:pt idx="6">
                  <c:v>The Wharton Park CW73DB</c:v>
                </c:pt>
                <c:pt idx="7">
                  <c:v>Top House Winsford CW73AE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0.47070000000000001</c:v>
                </c:pt>
                <c:pt idx="1">
                  <c:v>0.1244</c:v>
                </c:pt>
                <c:pt idx="2">
                  <c:v>0.124</c:v>
                </c:pt>
                <c:pt idx="3">
                  <c:v>9.6699999999999994E-2</c:v>
                </c:pt>
                <c:pt idx="4">
                  <c:v>7.8100000000000003E-2</c:v>
                </c:pt>
                <c:pt idx="5">
                  <c:v>6.7199999999999996E-2</c:v>
                </c:pt>
                <c:pt idx="6">
                  <c:v>3.3000000000000002E-2</c:v>
                </c:pt>
                <c:pt idx="7">
                  <c:v>5.5999999999999999E-3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14-4A54-BCA7-385A1FEC1E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White Bear Hotel CW109AG</c:v>
                </c:pt>
                <c:pt idx="1">
                  <c:v>Turnpike CW100DJ</c:v>
                </c:pt>
                <c:pt idx="2">
                  <c:v>Hayhurst Arms CW109JP</c:v>
                </c:pt>
                <c:pt idx="3">
                  <c:v>Miller Carter CW100JB</c:v>
                </c:pt>
                <c:pt idx="4">
                  <c:v>Fox &amp; Hounds CW47LW</c:v>
                </c:pt>
                <c:pt idx="5">
                  <c:v>Brighton Belle (Winsford) CW73NQ</c:v>
                </c:pt>
                <c:pt idx="6">
                  <c:v>The Wharton Park CW73DB</c:v>
                </c:pt>
                <c:pt idx="7">
                  <c:v>Top House Winsford CW73AE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0.47070000000000001</c:v>
                </c:pt>
                <c:pt idx="1">
                  <c:v>0.1244</c:v>
                </c:pt>
                <c:pt idx="2">
                  <c:v>0.124</c:v>
                </c:pt>
                <c:pt idx="3">
                  <c:v>9.6699999999999994E-2</c:v>
                </c:pt>
                <c:pt idx="4">
                  <c:v>7.8100000000000003E-2</c:v>
                </c:pt>
                <c:pt idx="5">
                  <c:v>6.7199999999999996E-2</c:v>
                </c:pt>
                <c:pt idx="6">
                  <c:v>3.3000000000000002E-2</c:v>
                </c:pt>
                <c:pt idx="7">
                  <c:v>5.5999999999999999E-3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14-4A54-BCA7-385A1FEC1E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White Bear Hotel CW109AG</c:v>
                </c:pt>
                <c:pt idx="1">
                  <c:v>Turnpike CW100DJ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A06-4284-8A41-C0E15C687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61528757337316E-2"/>
          <c:y val="7.4179455520350268E-2"/>
          <c:w val="0.83239026358280876"/>
          <c:h val="0.76754836815047833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 Bear Hotel</c:v>
                </c:pt>
              </c:strCache>
            </c:strRef>
          </c:tx>
          <c:spPr>
            <a:solidFill>
              <a:srgbClr val="2EADE4">
                <a:alpha val="50000"/>
              </a:srgbClr>
            </a:solidFill>
            <a:ln w="12700">
              <a:solidFill>
                <a:srgbClr val="2EADE4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4.8300000000000003E-2</c:v>
                </c:pt>
                <c:pt idx="1">
                  <c:v>3.5799999999999998E-2</c:v>
                </c:pt>
                <c:pt idx="2">
                  <c:v>0.31209999999999999</c:v>
                </c:pt>
                <c:pt idx="3">
                  <c:v>0.19900000000000001</c:v>
                </c:pt>
                <c:pt idx="4">
                  <c:v>0.12039999999999999</c:v>
                </c:pt>
                <c:pt idx="5">
                  <c:v>6.9800000000000001E-2</c:v>
                </c:pt>
                <c:pt idx="6">
                  <c:v>6.8199999999999997E-2</c:v>
                </c:pt>
                <c:pt idx="7">
                  <c:v>0.1462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7E-4E9F-B850-758CFB5E05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Local Catchment</c:v>
                </c:pt>
              </c:strCache>
            </c:strRef>
          </c:tx>
          <c:spPr>
            <a:solidFill>
              <a:srgbClr val="142561">
                <a:alpha val="50000"/>
              </a:srgbClr>
            </a:solidFill>
            <a:ln w="12700">
              <a:solidFill>
                <a:srgbClr val="142561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0.17069999999999999</c:v>
                </c:pt>
                <c:pt idx="1">
                  <c:v>4.1500000000000002E-2</c:v>
                </c:pt>
                <c:pt idx="2">
                  <c:v>0.21560000000000001</c:v>
                </c:pt>
                <c:pt idx="3">
                  <c:v>7.3800000000000004E-2</c:v>
                </c:pt>
                <c:pt idx="4">
                  <c:v>4.9500000000000002E-2</c:v>
                </c:pt>
                <c:pt idx="5">
                  <c:v>9.3700000000000006E-2</c:v>
                </c:pt>
                <c:pt idx="6">
                  <c:v>7.2800000000000004E-2</c:v>
                </c:pt>
                <c:pt idx="7">
                  <c:v>0.28199999999999997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7E-4E9F-B850-758CFB5E05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Punch T&amp;L</c:v>
                </c:pt>
              </c:strCache>
            </c:strRef>
          </c:tx>
          <c:spPr>
            <a:solidFill>
              <a:srgbClr val="FA8D38">
                <a:alpha val="50000"/>
              </a:srgbClr>
            </a:solidFill>
            <a:ln w="12700">
              <a:solidFill>
                <a:srgbClr val="FA8D38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7.8399999999999997E-2</c:v>
                </c:pt>
                <c:pt idx="1">
                  <c:v>6.0600000000000001E-2</c:v>
                </c:pt>
                <c:pt idx="2">
                  <c:v>0.29389999999999999</c:v>
                </c:pt>
                <c:pt idx="3">
                  <c:v>0.1079</c:v>
                </c:pt>
                <c:pt idx="4">
                  <c:v>0.11700000000000001</c:v>
                </c:pt>
                <c:pt idx="5">
                  <c:v>0.1149</c:v>
                </c:pt>
                <c:pt idx="6">
                  <c:v>7.0400000000000004E-2</c:v>
                </c:pt>
                <c:pt idx="7">
                  <c:v>0.15640000000000001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7E-4E9F-B850-758CFB5E05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1977920"/>
        <c:axId val="1975830976"/>
      </c:radarChart>
      <c:catAx>
        <c:axId val="12019779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975830976"/>
        <c:crosses val="autoZero"/>
        <c:auto val="1"/>
        <c:lblAlgn val="ctr"/>
        <c:lblOffset val="100"/>
        <c:noMultiLvlLbl val="0"/>
      </c:catAx>
      <c:valAx>
        <c:axId val="1975830976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noFill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201977920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t"/>
      <c:legendEntry>
        <c:idx val="1"/>
        <c:txPr>
          <a:bodyPr/>
          <a:lstStyle/>
          <a:p>
            <a:pPr>
              <a:defRPr sz="800" b="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94337913910013982"/>
          <c:w val="1"/>
          <c:h val="5.2891099389281319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9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headEnd type="none"/>
            <a:tailEnd type="none"/>
          </a:ln>
        </p:spPr>
        <p:txBody>
          <a:bodyPr wrap="square" anchor="b"/>
          <a:lstStyle>
            <a:lvl1pPr algn="ctr"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2400" dirty="0"/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2400"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3200" dirty="0"/>
            </a:lvl1pPr>
            <a:lvl2pPr>
              <a:defRPr sz="2800" dirty="0"/>
            </a:lvl2pPr>
            <a:lvl3pPr>
              <a:defRPr sz="2400" dirty="0"/>
            </a:lvl3pPr>
            <a:lvl4pPr>
              <a:defRPr sz="2000" dirty="0"/>
            </a:lvl4pPr>
            <a:lvl5pPr>
              <a:defRPr sz="2000" dirty="0"/>
            </a:lvl5pPr>
            <a:lvl6pPr>
              <a:defRPr sz="2000" dirty="0"/>
            </a:lvl6pPr>
            <a:lvl7pPr>
              <a:defRPr sz="2000" dirty="0"/>
            </a:lvl7pPr>
            <a:lvl8pPr>
              <a:defRPr sz="2000" dirty="0"/>
            </a:lvl8pPr>
            <a:lvl9pPr>
              <a:defRPr sz="20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>
            <a:normAutofit/>
          </a:bodyPr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ct val="0"/>
        </a:spcBef>
        <a:buNone/>
        <a:defRPr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.xml"/><Relationship Id="rId7" Type="http://schemas.openxmlformats.org/officeDocument/2006/relationships/image" Target="../media/image20.svg"/><Relationship Id="rId12" Type="http://schemas.openxmlformats.org/officeDocument/2006/relationships/chart" Target="../charts/chart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.xml"/><Relationship Id="rId9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5.xml"/><Relationship Id="rId7" Type="http://schemas.openxmlformats.org/officeDocument/2006/relationships/image" Target="../media/image20.svg"/><Relationship Id="rId12" Type="http://schemas.openxmlformats.org/officeDocument/2006/relationships/chart" Target="../charts/chart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6.xml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9.xml"/><Relationship Id="rId7" Type="http://schemas.openxmlformats.org/officeDocument/2006/relationships/image" Target="../media/image20.svg"/><Relationship Id="rId12" Type="http://schemas.openxmlformats.org/officeDocument/2006/relationships/chart" Target="../charts/chart1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0.xml"/><Relationship Id="rId9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3.xml"/><Relationship Id="rId7" Type="http://schemas.openxmlformats.org/officeDocument/2006/relationships/image" Target="../media/image20.svg"/><Relationship Id="rId12" Type="http://schemas.openxmlformats.org/officeDocument/2006/relationships/chart" Target="../charts/chart1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4.xml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7.xml"/><Relationship Id="rId7" Type="http://schemas.openxmlformats.org/officeDocument/2006/relationships/image" Target="../media/image20.svg"/><Relationship Id="rId12" Type="http://schemas.openxmlformats.org/officeDocument/2006/relationships/chart" Target="../charts/chart20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9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8.xml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1.xml"/><Relationship Id="rId7" Type="http://schemas.openxmlformats.org/officeDocument/2006/relationships/image" Target="../media/image20.svg"/><Relationship Id="rId12" Type="http://schemas.openxmlformats.org/officeDocument/2006/relationships/chart" Target="../charts/chart2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2.xml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5.xml"/><Relationship Id="rId7" Type="http://schemas.openxmlformats.org/officeDocument/2006/relationships/image" Target="../media/image20.svg"/><Relationship Id="rId12" Type="http://schemas.openxmlformats.org/officeDocument/2006/relationships/chart" Target="../charts/chart2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6.xml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9.xml"/><Relationship Id="rId7" Type="http://schemas.openxmlformats.org/officeDocument/2006/relationships/image" Target="../media/image20.svg"/><Relationship Id="rId12" Type="http://schemas.openxmlformats.org/officeDocument/2006/relationships/chart" Target="../charts/chart3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0.xml"/><Relationship Id="rId9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3.xml"/><Relationship Id="rId7" Type="http://schemas.openxmlformats.org/officeDocument/2006/relationships/image" Target="../media/image20.svg"/><Relationship Id="rId12" Type="http://schemas.openxmlformats.org/officeDocument/2006/relationships/chart" Target="../charts/chart3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4.xml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6.svg"/><Relationship Id="rId7" Type="http://schemas.openxmlformats.org/officeDocument/2006/relationships/image" Target="../media/image22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chart" Target="../charts/chart37.xml"/><Relationship Id="rId7" Type="http://schemas.openxmlformats.org/officeDocument/2006/relationships/image" Target="../media/image21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10" Type="http://schemas.openxmlformats.org/officeDocument/2006/relationships/chart" Target="../charts/chart38.xml"/><Relationship Id="rId4" Type="http://schemas.openxmlformats.org/officeDocument/2006/relationships/image" Target="../media/image2.svg"/><Relationship Id="rId9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9.xml"/><Relationship Id="rId7" Type="http://schemas.openxmlformats.org/officeDocument/2006/relationships/image" Target="../media/image20.svg"/><Relationship Id="rId12" Type="http://schemas.openxmlformats.org/officeDocument/2006/relationships/chart" Target="../charts/chart4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4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40.xml"/><Relationship Id="rId9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4.xml"/><Relationship Id="rId3" Type="http://schemas.openxmlformats.org/officeDocument/2006/relationships/image" Target="../media/image21.svg"/><Relationship Id="rId7" Type="http://schemas.openxmlformats.org/officeDocument/2006/relationships/image" Target="../media/image19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3.xml"/><Relationship Id="rId5" Type="http://schemas.openxmlformats.org/officeDocument/2006/relationships/image" Target="../media/image24.svg"/><Relationship Id="rId4" Type="http://schemas.openxmlformats.org/officeDocument/2006/relationships/image" Target="../media/image2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mmaryTopBar"/>
          <p:cNvSpPr>
            <a:spLocks/>
          </p:cNvSpPr>
          <p:nvPr/>
        </p:nvSpPr>
        <p:spPr>
          <a:xfrm flipH="1">
            <a:off x="10385730" y="1318182"/>
            <a:ext cx="1577710" cy="566023"/>
          </a:xfrm>
          <a:prstGeom prst="parallelogram">
            <a:avLst>
              <a:gd name="adj" fmla="val 0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221673" y="1939859"/>
            <a:ext cx="11741767" cy="3898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pic>
        <p:nvPicPr>
          <p:cNvPr id="7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212804" y="1947309"/>
            <a:ext cx="9576819" cy="430290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9" name="Rectangle 108"/>
          <p:cNvSpPr>
            <a:spLocks/>
          </p:cNvSpPr>
          <p:nvPr/>
        </p:nvSpPr>
        <p:spPr>
          <a:xfrm>
            <a:off x="8582436" y="1944847"/>
            <a:ext cx="1225221" cy="40836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rgbClr val="F2F2F2"/>
              </a:gs>
            </a:gsLst>
            <a:lin ang="0"/>
          </a:gra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Station"/>
          <p:cNvSpPr>
            <a:spLocks/>
          </p:cNvSpPr>
          <p:nvPr/>
        </p:nvSpPr>
        <p:spPr>
          <a:xfrm>
            <a:off x="1862138" y="5638867"/>
            <a:ext cx="10096802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5265962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56" name="Rectangle 55"/>
          <p:cNvSpPr>
            <a:spLocks/>
          </p:cNvSpPr>
          <p:nvPr/>
        </p:nvSpPr>
        <p:spPr>
          <a:xfrm>
            <a:off x="5265962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4" name="Rectangle 73"/>
          <p:cNvSpPr>
            <a:spLocks/>
          </p:cNvSpPr>
          <p:nvPr/>
        </p:nvSpPr>
        <p:spPr>
          <a:xfrm>
            <a:off x="5265962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5" name="Rectangle 74"/>
          <p:cNvSpPr>
            <a:spLocks/>
          </p:cNvSpPr>
          <p:nvPr/>
        </p:nvSpPr>
        <p:spPr>
          <a:xfrm>
            <a:off x="7178484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9" name="Rectangle 78"/>
          <p:cNvSpPr>
            <a:spLocks/>
          </p:cNvSpPr>
          <p:nvPr/>
        </p:nvSpPr>
        <p:spPr>
          <a:xfrm>
            <a:off x="7178484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0" name="Rectangle 79"/>
          <p:cNvSpPr>
            <a:spLocks/>
          </p:cNvSpPr>
          <p:nvPr/>
        </p:nvSpPr>
        <p:spPr>
          <a:xfrm>
            <a:off x="7178484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6" name="summaryTopBar"/>
          <p:cNvSpPr>
            <a:spLocks/>
          </p:cNvSpPr>
          <p:nvPr/>
        </p:nvSpPr>
        <p:spPr>
          <a:xfrm>
            <a:off x="4709160" y="1318182"/>
            <a:ext cx="7178639" cy="566023"/>
          </a:xfrm>
          <a:prstGeom prst="parallelogram">
            <a:avLst>
              <a:gd name="adj" fmla="val 47718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0" name="Station"/>
          <p:cNvSpPr>
            <a:spLocks/>
          </p:cNvSpPr>
          <p:nvPr/>
        </p:nvSpPr>
        <p:spPr>
          <a:xfrm>
            <a:off x="1975067" y="5717774"/>
            <a:ext cx="7753661" cy="537886"/>
          </a:xfrm>
          <a:prstGeom prst="parallelogram">
            <a:avLst>
              <a:gd name="adj" fmla="val 47135"/>
            </a:avLst>
          </a:prstGeom>
          <a:solidFill>
            <a:schemeClr val="bg2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11364686" y="5636926"/>
            <a:ext cx="757238" cy="424421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5" name="competitorsWrap"/>
          <p:cNvSpPr>
            <a:spLocks/>
          </p:cNvSpPr>
          <p:nvPr/>
        </p:nvSpPr>
        <p:spPr>
          <a:xfrm>
            <a:off x="9137927" y="2098197"/>
            <a:ext cx="2654470" cy="3729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9300911" y="4720490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9300911" y="3636732"/>
            <a:ext cx="2333001" cy="90271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4" name="Competitor3Postcode"/>
          <p:cNvSpPr txBox="1">
            <a:spLocks noChangeArrowheads="1"/>
          </p:cNvSpPr>
          <p:nvPr/>
        </p:nvSpPr>
        <p:spPr>
          <a:xfrm>
            <a:off x="9637288" y="5044525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CW100JB</a:t>
            </a:r>
          </a:p>
        </p:txBody>
      </p:sp>
      <p:sp>
        <p:nvSpPr>
          <p:cNvPr id="15" name="Competitor3"/>
          <p:cNvSpPr txBox="1">
            <a:spLocks noChangeArrowheads="1"/>
          </p:cNvSpPr>
          <p:nvPr/>
        </p:nvSpPr>
        <p:spPr>
          <a:xfrm>
            <a:off x="9637288" y="479983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dirty="0">
                <a:latin typeface="Montserrat"/>
              </a:rPr>
              <a:t>Miller Carter</a:t>
            </a:r>
          </a:p>
        </p:txBody>
      </p:sp>
      <p:sp>
        <p:nvSpPr>
          <p:cNvPr id="18" name="CAMEOValue"/>
          <p:cNvSpPr txBox="1">
            <a:spLocks noChangeArrowheads="1"/>
          </p:cNvSpPr>
          <p:nvPr/>
        </p:nvSpPr>
        <p:spPr>
          <a:xfrm>
            <a:off x="7292475" y="3842956"/>
            <a:ext cx="1164101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24.28%</a:t>
            </a:r>
          </a:p>
        </p:txBody>
      </p:sp>
      <p:sp>
        <p:nvSpPr>
          <p:cNvPr id="19" name="CAMEO"/>
          <p:cNvSpPr txBox="1">
            <a:spLocks noChangeArrowheads="1"/>
          </p:cNvSpPr>
          <p:nvPr/>
        </p:nvSpPr>
        <p:spPr>
          <a:xfrm>
            <a:off x="7292475" y="4070495"/>
            <a:ext cx="59182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Paying The Mortgage</a:t>
            </a:r>
          </a:p>
        </p:txBody>
      </p:sp>
      <p:sp>
        <p:nvSpPr>
          <p:cNvPr id="21" name="Gender"/>
          <p:cNvSpPr txBox="1">
            <a:spLocks noChangeArrowheads="1"/>
          </p:cNvSpPr>
          <p:nvPr/>
        </p:nvSpPr>
        <p:spPr>
          <a:xfrm>
            <a:off x="7292475" y="2926084"/>
            <a:ext cx="577402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Male</a:t>
            </a:r>
          </a:p>
        </p:txBody>
      </p:sp>
      <p:sp>
        <p:nvSpPr>
          <p:cNvPr id="50" name="Station"/>
          <p:cNvSpPr>
            <a:spLocks/>
          </p:cNvSpPr>
          <p:nvPr/>
        </p:nvSpPr>
        <p:spPr>
          <a:xfrm>
            <a:off x="133783" y="1528498"/>
            <a:ext cx="4735307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ATV"/>
          <p:cNvSpPr txBox="1">
            <a:spLocks noChangeArrowheads="1"/>
          </p:cNvSpPr>
          <p:nvPr/>
        </p:nvSpPr>
        <p:spPr>
          <a:xfrm>
            <a:off x="5367827" y="2692634"/>
            <a:ext cx="904415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£12.70</a:t>
            </a:r>
          </a:p>
        </p:txBody>
      </p:sp>
      <p:sp>
        <p:nvSpPr>
          <p:cNvPr id="29" name="TVRegion"/>
          <p:cNvSpPr txBox="1">
            <a:spLocks noChangeArrowheads="1"/>
          </p:cNvSpPr>
          <p:nvPr/>
        </p:nvSpPr>
        <p:spPr>
          <a:xfrm>
            <a:off x="8731095" y="1539085"/>
            <a:ext cx="742511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North West</a:t>
            </a:r>
          </a:p>
        </p:txBody>
      </p:sp>
      <p:sp>
        <p:nvSpPr>
          <p:cNvPr id="20" name="GenderValue"/>
          <p:cNvSpPr txBox="1">
            <a:spLocks noChangeArrowheads="1"/>
          </p:cNvSpPr>
          <p:nvPr/>
        </p:nvSpPr>
        <p:spPr>
          <a:xfrm>
            <a:off x="7292475" y="2695639"/>
            <a:ext cx="11496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67.68%</a:t>
            </a:r>
          </a:p>
        </p:txBody>
      </p:sp>
      <p:sp>
        <p:nvSpPr>
          <p:cNvPr id="30" name="StationDistance"/>
          <p:cNvSpPr txBox="1">
            <a:spLocks noChangeArrowheads="1"/>
          </p:cNvSpPr>
          <p:nvPr/>
        </p:nvSpPr>
        <p:spPr>
          <a:xfrm>
            <a:off x="2493387" y="5943449"/>
            <a:ext cx="110479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Winsford(3.19 miles)</a:t>
            </a:r>
          </a:p>
        </p:txBody>
      </p:sp>
      <p:sp>
        <p:nvSpPr>
          <p:cNvPr id="31" name="NearestStation"/>
          <p:cNvSpPr txBox="1">
            <a:spLocks noChangeArrowheads="1"/>
          </p:cNvSpPr>
          <p:nvPr/>
        </p:nvSpPr>
        <p:spPr>
          <a:xfrm>
            <a:off x="2505981" y="5792500"/>
            <a:ext cx="98135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Nearest Station</a:t>
            </a:r>
          </a:p>
        </p:txBody>
      </p:sp>
      <p:sp>
        <p:nvSpPr>
          <p:cNvPr id="32" name="Urbanicity"/>
          <p:cNvSpPr txBox="1">
            <a:spLocks noChangeArrowheads="1"/>
          </p:cNvSpPr>
          <p:nvPr/>
        </p:nvSpPr>
        <p:spPr>
          <a:xfrm>
            <a:off x="10519212" y="1539085"/>
            <a:ext cx="78258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Urban city and town</a:t>
            </a:r>
          </a:p>
        </p:txBody>
      </p:sp>
      <p:sp>
        <p:nvSpPr>
          <p:cNvPr id="33" name="Region"/>
          <p:cNvSpPr txBox="1">
            <a:spLocks noChangeArrowheads="1"/>
          </p:cNvSpPr>
          <p:nvPr/>
        </p:nvSpPr>
        <p:spPr>
          <a:xfrm>
            <a:off x="6944775" y="1539085"/>
            <a:ext cx="596638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North West</a:t>
            </a:r>
          </a:p>
        </p:txBody>
      </p:sp>
      <p:sp>
        <p:nvSpPr>
          <p:cNvPr id="34" name="WorkArea"/>
          <p:cNvSpPr txBox="1">
            <a:spLocks noChangeArrowheads="1"/>
          </p:cNvSpPr>
          <p:nvPr/>
        </p:nvSpPr>
        <p:spPr>
          <a:xfrm>
            <a:off x="5157478" y="1539085"/>
            <a:ext cx="76655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Crewe</a:t>
            </a:r>
          </a:p>
        </p:txBody>
      </p:sp>
      <p:sp>
        <p:nvSpPr>
          <p:cNvPr id="35" name="Postcode"/>
          <p:cNvSpPr txBox="1">
            <a:spLocks noChangeArrowheads="1"/>
          </p:cNvSpPr>
          <p:nvPr/>
        </p:nvSpPr>
        <p:spPr>
          <a:xfrm>
            <a:off x="828640" y="1725868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CW109AG</a:t>
            </a:r>
          </a:p>
        </p:txBody>
      </p:sp>
      <p:sp>
        <p:nvSpPr>
          <p:cNvPr id="36" name="ChainName"/>
          <p:cNvSpPr txBox="1">
            <a:spLocks noChangeArrowheads="1"/>
          </p:cNvSpPr>
          <p:nvPr/>
        </p:nvSpPr>
        <p:spPr>
          <a:xfrm>
            <a:off x="2090758" y="1723679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Punch T&amp;L</a:t>
            </a:r>
          </a:p>
        </p:txBody>
      </p:sp>
      <p:sp>
        <p:nvSpPr>
          <p:cNvPr id="37" name="VenueName"/>
          <p:cNvSpPr txBox="1">
            <a:spLocks noChangeArrowheads="1"/>
          </p:cNvSpPr>
          <p:nvPr/>
        </p:nvSpPr>
        <p:spPr>
          <a:xfrm>
            <a:off x="829599" y="1416348"/>
            <a:ext cx="2133600" cy="307777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400" dirty="0">
                <a:latin typeface="Montserrat"/>
              </a:rPr>
              <a:t>White Bear Hotel CW109AG</a:t>
            </a:r>
          </a:p>
        </p:txBody>
      </p:sp>
      <p:sp>
        <p:nvSpPr>
          <p:cNvPr id="45" name="Rectangle 44"/>
          <p:cNvSpPr>
            <a:spLocks/>
          </p:cNvSpPr>
          <p:nvPr/>
        </p:nvSpPr>
        <p:spPr>
          <a:xfrm>
            <a:off x="9300912" y="2543786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dirty="0">
                <a:latin typeface="Montserrat"/>
              </a:rPr>
              <a:t> </a:t>
            </a:r>
          </a:p>
        </p:txBody>
      </p:sp>
      <p:sp>
        <p:nvSpPr>
          <p:cNvPr id="46" name="Competitor1Postcode"/>
          <p:cNvSpPr txBox="1">
            <a:spLocks noChangeArrowheads="1"/>
          </p:cNvSpPr>
          <p:nvPr/>
        </p:nvSpPr>
        <p:spPr>
          <a:xfrm>
            <a:off x="9639185" y="2872463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CW100DJ</a:t>
            </a:r>
          </a:p>
        </p:txBody>
      </p:sp>
      <p:sp>
        <p:nvSpPr>
          <p:cNvPr id="47" name="Competitor1"/>
          <p:cNvSpPr txBox="1">
            <a:spLocks noChangeArrowheads="1"/>
          </p:cNvSpPr>
          <p:nvPr/>
        </p:nvSpPr>
        <p:spPr>
          <a:xfrm>
            <a:off x="9639185" y="2618760"/>
            <a:ext cx="105349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Turnpike</a:t>
            </a:r>
          </a:p>
        </p:txBody>
      </p:sp>
      <p:sp>
        <p:nvSpPr>
          <p:cNvPr id="48" name="Competitor2"/>
          <p:cNvSpPr txBox="1">
            <a:spLocks noChangeArrowheads="1"/>
          </p:cNvSpPr>
          <p:nvPr/>
        </p:nvSpPr>
        <p:spPr>
          <a:xfrm>
            <a:off x="9640466" y="371535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Hayhurst Arms</a:t>
            </a:r>
          </a:p>
        </p:txBody>
      </p:sp>
      <p:sp>
        <p:nvSpPr>
          <p:cNvPr id="49" name="Competitor2Postcode"/>
          <p:cNvSpPr txBox="1">
            <a:spLocks noChangeArrowheads="1"/>
          </p:cNvSpPr>
          <p:nvPr/>
        </p:nvSpPr>
        <p:spPr>
          <a:xfrm>
            <a:off x="9651298" y="3992352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CW109JP</a:t>
            </a:r>
          </a:p>
        </p:txBody>
      </p:sp>
      <p:sp>
        <p:nvSpPr>
          <p:cNvPr id="59" name="Text4"/>
          <p:cNvSpPr txBox="1">
            <a:spLocks noChangeArrowheads="1"/>
          </p:cNvSpPr>
          <p:nvPr/>
        </p:nvSpPr>
        <p:spPr>
          <a:xfrm>
            <a:off x="5367827" y="2486122"/>
            <a:ext cx="4138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ATV</a:t>
            </a:r>
          </a:p>
        </p:txBody>
      </p:sp>
      <p:sp>
        <p:nvSpPr>
          <p:cNvPr id="60" name="Text2"/>
          <p:cNvSpPr txBox="1">
            <a:spLocks noChangeArrowheads="1"/>
          </p:cNvSpPr>
          <p:nvPr/>
        </p:nvSpPr>
        <p:spPr>
          <a:xfrm>
            <a:off x="7292475" y="3608179"/>
            <a:ext cx="1013419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Segmentation</a:t>
            </a:r>
          </a:p>
        </p:txBody>
      </p:sp>
      <p:sp>
        <p:nvSpPr>
          <p:cNvPr id="61" name="Text3"/>
          <p:cNvSpPr txBox="1">
            <a:spLocks noChangeArrowheads="1"/>
          </p:cNvSpPr>
          <p:nvPr/>
        </p:nvSpPr>
        <p:spPr>
          <a:xfrm>
            <a:off x="7292475" y="2490390"/>
            <a:ext cx="61587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Gender</a:t>
            </a:r>
          </a:p>
        </p:txBody>
      </p:sp>
      <p:sp>
        <p:nvSpPr>
          <p:cNvPr id="25" name="Affluence"/>
          <p:cNvSpPr txBox="1">
            <a:spLocks noChangeArrowheads="1"/>
          </p:cNvSpPr>
          <p:nvPr/>
        </p:nvSpPr>
        <p:spPr>
          <a:xfrm>
            <a:off x="5367827" y="4085195"/>
            <a:ext cx="67678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Middle Income</a:t>
            </a:r>
          </a:p>
        </p:txBody>
      </p:sp>
      <p:sp>
        <p:nvSpPr>
          <p:cNvPr id="24" name="AffluenceValue"/>
          <p:cNvSpPr txBox="1">
            <a:spLocks noChangeArrowheads="1"/>
          </p:cNvSpPr>
          <p:nvPr/>
        </p:nvSpPr>
        <p:spPr>
          <a:xfrm>
            <a:off x="5367827" y="3878389"/>
            <a:ext cx="1319592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72.76%</a:t>
            </a:r>
          </a:p>
        </p:txBody>
      </p:sp>
      <p:sp>
        <p:nvSpPr>
          <p:cNvPr id="62" name="Text5"/>
          <p:cNvSpPr txBox="1">
            <a:spLocks noChangeArrowheads="1"/>
          </p:cNvSpPr>
          <p:nvPr/>
        </p:nvSpPr>
        <p:spPr>
          <a:xfrm>
            <a:off x="5367827" y="3651870"/>
            <a:ext cx="7344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Affluence</a:t>
            </a:r>
          </a:p>
        </p:txBody>
      </p:sp>
      <p:sp>
        <p:nvSpPr>
          <p:cNvPr id="22" name="AgeValue"/>
          <p:cNvSpPr txBox="1">
            <a:spLocks noChangeArrowheads="1"/>
          </p:cNvSpPr>
          <p:nvPr/>
        </p:nvSpPr>
        <p:spPr>
          <a:xfrm>
            <a:off x="5367827" y="5059674"/>
            <a:ext cx="901209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29.58%</a:t>
            </a:r>
          </a:p>
        </p:txBody>
      </p:sp>
      <p:sp>
        <p:nvSpPr>
          <p:cNvPr id="23" name="Age"/>
          <p:cNvSpPr txBox="1">
            <a:spLocks noChangeArrowheads="1"/>
          </p:cNvSpPr>
          <p:nvPr/>
        </p:nvSpPr>
        <p:spPr>
          <a:xfrm>
            <a:off x="5367827" y="5327409"/>
            <a:ext cx="39946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55 to 64</a:t>
            </a:r>
          </a:p>
        </p:txBody>
      </p:sp>
      <p:sp>
        <p:nvSpPr>
          <p:cNvPr id="63" name="Text6"/>
          <p:cNvSpPr txBox="1">
            <a:spLocks noChangeArrowheads="1"/>
          </p:cNvSpPr>
          <p:nvPr/>
        </p:nvSpPr>
        <p:spPr>
          <a:xfrm>
            <a:off x="5367827" y="4821867"/>
            <a:ext cx="80983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Age Group</a:t>
            </a:r>
          </a:p>
        </p:txBody>
      </p:sp>
      <p:sp>
        <p:nvSpPr>
          <p:cNvPr id="64" name="Text1"/>
          <p:cNvSpPr txBox="1">
            <a:spLocks noChangeArrowheads="1"/>
          </p:cNvSpPr>
          <p:nvPr/>
        </p:nvSpPr>
        <p:spPr>
          <a:xfrm>
            <a:off x="7292475" y="4793240"/>
            <a:ext cx="683200" cy="3693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Visit Day</a:t>
            </a:r>
          </a:p>
          <a:p>
            <a:pPr defTabSz="914400"/>
            <a:endParaRPr lang="en-GB" sz="900" dirty="0">
              <a:latin typeface="Montserrat"/>
            </a:endParaRPr>
          </a:p>
        </p:txBody>
      </p:sp>
      <p:sp>
        <p:nvSpPr>
          <p:cNvPr id="16" name="WeekdayValue"/>
          <p:cNvSpPr txBox="1">
            <a:spLocks noChangeArrowheads="1"/>
          </p:cNvSpPr>
          <p:nvPr/>
        </p:nvSpPr>
        <p:spPr>
          <a:xfrm>
            <a:off x="7292475" y="5050410"/>
            <a:ext cx="13099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28.07%</a:t>
            </a:r>
          </a:p>
        </p:txBody>
      </p:sp>
      <p:sp>
        <p:nvSpPr>
          <p:cNvPr id="17" name="Weekday"/>
          <p:cNvSpPr txBox="1">
            <a:spLocks noChangeArrowheads="1"/>
          </p:cNvSpPr>
          <p:nvPr/>
        </p:nvSpPr>
        <p:spPr>
          <a:xfrm>
            <a:off x="7292475" y="5319836"/>
            <a:ext cx="69281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Sat</a:t>
            </a:r>
          </a:p>
        </p:txBody>
      </p:sp>
      <p:sp>
        <p:nvSpPr>
          <p:cNvPr id="76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77" name="Rectangle 76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4" name="Competitor1Chain"/>
          <p:cNvSpPr txBox="1">
            <a:spLocks noChangeArrowheads="1"/>
          </p:cNvSpPr>
          <p:nvPr/>
        </p:nvSpPr>
        <p:spPr>
          <a:xfrm>
            <a:off x="9815127" y="311708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Punch - Our Local</a:t>
            </a:r>
          </a:p>
        </p:txBody>
      </p:sp>
      <p:sp>
        <p:nvSpPr>
          <p:cNvPr id="51" name="Competitor2Chain"/>
          <p:cNvSpPr txBox="1">
            <a:spLocks noChangeArrowheads="1"/>
          </p:cNvSpPr>
          <p:nvPr/>
        </p:nvSpPr>
        <p:spPr>
          <a:xfrm>
            <a:off x="9834477" y="4212850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Brunning &amp; Price</a:t>
            </a:r>
          </a:p>
        </p:txBody>
      </p:sp>
      <p:sp>
        <p:nvSpPr>
          <p:cNvPr id="68" name="Competitor3Chain"/>
          <p:cNvSpPr txBox="1">
            <a:spLocks noChangeArrowheads="1"/>
          </p:cNvSpPr>
          <p:nvPr/>
        </p:nvSpPr>
        <p:spPr>
          <a:xfrm>
            <a:off x="9810584" y="527419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Miller &amp; Carter</a:t>
            </a:r>
          </a:p>
        </p:txBody>
      </p:sp>
      <p:sp>
        <p:nvSpPr>
          <p:cNvPr id="69" name="Label"/>
          <p:cNvSpPr txBox="1">
            <a:spLocks noChangeArrowheads="1"/>
          </p:cNvSpPr>
          <p:nvPr/>
        </p:nvSpPr>
        <p:spPr>
          <a:xfrm>
            <a:off x="5165248" y="1391804"/>
            <a:ext cx="1202750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Work Area</a:t>
            </a:r>
          </a:p>
        </p:txBody>
      </p:sp>
      <p:sp>
        <p:nvSpPr>
          <p:cNvPr id="70" name="Label"/>
          <p:cNvSpPr txBox="1">
            <a:spLocks noChangeArrowheads="1"/>
          </p:cNvSpPr>
          <p:nvPr/>
        </p:nvSpPr>
        <p:spPr>
          <a:xfrm>
            <a:off x="6944775" y="1391804"/>
            <a:ext cx="551754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Region</a:t>
            </a:r>
          </a:p>
        </p:txBody>
      </p:sp>
      <p:sp>
        <p:nvSpPr>
          <p:cNvPr id="71" name="Label"/>
          <p:cNvSpPr txBox="1">
            <a:spLocks noChangeArrowheads="1"/>
          </p:cNvSpPr>
          <p:nvPr/>
        </p:nvSpPr>
        <p:spPr>
          <a:xfrm>
            <a:off x="10519212" y="1391804"/>
            <a:ext cx="716863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Urbanicity</a:t>
            </a:r>
          </a:p>
        </p:txBody>
      </p:sp>
      <p:sp>
        <p:nvSpPr>
          <p:cNvPr id="72" name="Label"/>
          <p:cNvSpPr txBox="1">
            <a:spLocks noChangeArrowheads="1"/>
          </p:cNvSpPr>
          <p:nvPr/>
        </p:nvSpPr>
        <p:spPr>
          <a:xfrm>
            <a:off x="8738659" y="1391804"/>
            <a:ext cx="710451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TV Region</a:t>
            </a:r>
          </a:p>
        </p:txBody>
      </p:sp>
      <p:pic>
        <p:nvPicPr>
          <p:cNvPr id="73" name="Graphic 7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0991" y="1505264"/>
            <a:ext cx="365339" cy="36533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2" name="Graphic 5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01767" y="177426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Graphic 8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6957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Graphic 8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3857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Graphic 8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005195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Graphic 8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8133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Graphic 9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326194" y="5902858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Graphic 9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458216" y="4617584"/>
            <a:ext cx="176376" cy="176376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Graphic 9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395441" y="3451302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Graphic 9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458216" y="3451091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Graphic 10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458216" y="2257020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Graphic 10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7395441" y="2239109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Graphic 10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7395441" y="4633379"/>
            <a:ext cx="164081" cy="176702"/>
          </a:xfrm>
          <a:prstGeom prst="rect">
            <a:avLst/>
          </a:prstGeom>
          <a:ln>
            <a:headEnd type="none"/>
            <a:tailEnd type="none"/>
          </a:ln>
        </p:spPr>
      </p:pic>
      <p:grpSp>
        <p:nvGrpSpPr>
          <p:cNvPr id="114" name="Group 113"/>
          <p:cNvGrpSpPr>
            <a:grpSpLocks/>
          </p:cNvGrpSpPr>
          <p:nvPr/>
        </p:nvGrpSpPr>
        <p:grpSpPr>
          <a:xfrm>
            <a:off x="11239887" y="2625880"/>
            <a:ext cx="495300" cy="390525"/>
            <a:chOff x="9411528" y="2976323"/>
            <a:chExt cx="495300" cy="390525"/>
          </a:xfrm>
        </p:grpSpPr>
        <p:pic>
          <p:nvPicPr>
            <p:cNvPr id="111" name="Graphic 110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3" name="Graphic 112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5" name="Group 114"/>
          <p:cNvGrpSpPr>
            <a:grpSpLocks/>
          </p:cNvGrpSpPr>
          <p:nvPr/>
        </p:nvGrpSpPr>
        <p:grpSpPr>
          <a:xfrm>
            <a:off x="11239887" y="3722703"/>
            <a:ext cx="495300" cy="390525"/>
            <a:chOff x="9411528" y="2976323"/>
            <a:chExt cx="495300" cy="390525"/>
          </a:xfrm>
        </p:grpSpPr>
        <p:pic>
          <p:nvPicPr>
            <p:cNvPr id="116" name="Graphic 115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7" name="Graphic 116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8" name="Group 117"/>
          <p:cNvGrpSpPr>
            <a:grpSpLocks/>
          </p:cNvGrpSpPr>
          <p:nvPr/>
        </p:nvGrpSpPr>
        <p:grpSpPr>
          <a:xfrm>
            <a:off x="11239887" y="4804215"/>
            <a:ext cx="495300" cy="390525"/>
            <a:chOff x="9411528" y="2976323"/>
            <a:chExt cx="495300" cy="390525"/>
          </a:xfrm>
        </p:grpSpPr>
        <p:pic>
          <p:nvPicPr>
            <p:cNvPr id="119" name="Graphic 118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20" name="Graphic 119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sp>
        <p:nvSpPr>
          <p:cNvPr id="65" name="Scroll: Horizontal 64"/>
          <p:cNvSpPr>
            <a:spLocks/>
          </p:cNvSpPr>
          <p:nvPr/>
        </p:nvSpPr>
        <p:spPr>
          <a:xfrm>
            <a:off x="11263868" y="4753966"/>
            <a:ext cx="551553" cy="383969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#3</a:t>
            </a:r>
          </a:p>
        </p:txBody>
      </p:sp>
      <p:sp>
        <p:nvSpPr>
          <p:cNvPr id="66" name="Scroll: Horizontal 65"/>
          <p:cNvSpPr>
            <a:spLocks/>
          </p:cNvSpPr>
          <p:nvPr/>
        </p:nvSpPr>
        <p:spPr>
          <a:xfrm>
            <a:off x="11254800" y="3673060"/>
            <a:ext cx="551553" cy="392505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#2</a:t>
            </a:r>
          </a:p>
        </p:txBody>
      </p:sp>
      <p:sp>
        <p:nvSpPr>
          <p:cNvPr id="67" name="Scroll: Horizontal 66"/>
          <p:cNvSpPr>
            <a:spLocks/>
          </p:cNvSpPr>
          <p:nvPr/>
        </p:nvSpPr>
        <p:spPr>
          <a:xfrm>
            <a:off x="11273246" y="2564609"/>
            <a:ext cx="542175" cy="404683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#1</a:t>
            </a:r>
          </a:p>
        </p:txBody>
      </p:sp>
      <p:pic>
        <p:nvPicPr>
          <p:cNvPr id="122" name="Graphic 12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268069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3" name="Graphic 1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3779351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4" name="Graphic 1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486307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Site Summary</a:t>
            </a:r>
          </a:p>
        </p:txBody>
      </p:sp>
      <p:pic>
        <p:nvPicPr>
          <p:cNvPr id="53" name="Graphic 5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8" name="Rectangle 57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2" name="Graphic 1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Graphic 8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97" name="Graphic 9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Graphic 9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5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10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121" name="Graphic 12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315748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5" name="Text3"/>
          <p:cNvSpPr txBox="1">
            <a:spLocks noChangeArrowheads="1"/>
          </p:cNvSpPr>
          <p:nvPr/>
        </p:nvSpPr>
        <p:spPr>
          <a:xfrm>
            <a:off x="9276924" y="2203012"/>
            <a:ext cx="1154483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Top Competitors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4235961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1" name="Graphic 4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5334536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4" name="VenueNameTriEnd"/>
          <p:cNvSpPr>
            <a:spLocks/>
          </p:cNvSpPr>
          <p:nvPr/>
        </p:nvSpPr>
        <p:spPr>
          <a:xfrm flipH="1" flipV="1">
            <a:off x="2963199" y="220268"/>
            <a:ext cx="215792" cy="353466"/>
          </a:xfrm>
          <a:prstGeom prst="triangle">
            <a:avLst>
              <a:gd name="adj" fmla="val 100000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8" name="VenueName"/>
          <p:cNvSpPr>
            <a:spLocks/>
          </p:cNvSpPr>
          <p:nvPr/>
        </p:nvSpPr>
        <p:spPr>
          <a:xfrm>
            <a:off x="1192682" y="220269"/>
            <a:ext cx="2133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White Bear Hotel CW109AG</a:t>
            </a:r>
          </a:p>
        </p:txBody>
      </p:sp>
      <p:sp>
        <p:nvSpPr>
          <p:cNvPr id="39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2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14635 Competitor Customers</a:t>
            </a:r>
          </a:p>
        </p:txBody>
      </p:sp>
      <p:sp>
        <p:nvSpPr>
          <p:cNvPr id="8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 Competitors</a:t>
            </a:r>
          </a:p>
        </p:txBody>
      </p:sp>
      <p:sp>
        <p:nvSpPr>
          <p:cNvPr id="89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1683 Site Customers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White Bear Hotel CW109AG and 113 Chains in 3 Miles from 22/02/2023 - 14/02/2024 split by Day of Week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is customer spend distributed throughout the week for White Bear Hotel CW109AG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Weekpart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133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White Bear Hotel CW109AG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14635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1683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customer numbers for White Bear Hotel CW109AG and 113 Chains in 3 Miles from 22/02/2023 - 14/02/2024 and the number of visits made Per Annum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frequently per year do customers visit White Bear Hotel CW109AG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Visit Frequency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133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White Bear Hotel CW109AG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14635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1683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ATV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ATV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133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White Bear Hotel CW109AG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1683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market share spend for White Bear Hotel CW109AG and 113 Chains in 3 Miles from 22/02/2023 - 14/02/2024 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market share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Share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133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White Bear Hotel CW109AG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1683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White Bear Hotel CW109AG and 113 Chains in 3 Miles from 22/02/2023 - 14/02/2024 split by Age Range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age profile of customers who visit White Bear Hotel CW109AG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133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White Bear Hotel CW109AG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7385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861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White Bear Hotel CW109AG and 113 Chains in 3 Miles from 22/02/2023 - 14/02/2024 split by Affluence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affluence of customers who visit White Bear Hotel CW109AG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Affluence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133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White Bear Hotel CW109AG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6701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809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White Bear Hotel CW109AG and 113 Chains in 3 Miles from 22/02/2023 - 14/02/2024 split by Gender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gender profile of customers who visit White Bear Hotel CW109AG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Gender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133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White Bear Hotel CW109AG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7264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868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White Bear Hotel CW109AG and 113 Chains in 3 Miles from 22/02/2023 - 14/02/2024 split by Segment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Custom segmentation profile of customers who visit White Bear Hotel CW109AG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Punch Segmentation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133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White Bear Hotel CW109AG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14635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1683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White Bear Hotel CW109AG and 113 Chains in 3 Miles from 22/02/2023 - 14/02/2024 split by Distance travelled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spend profile of White Bear Hotel CW109AG compare versus its competitors based on travel distances?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Distance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133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White Bear Hotel CW109AG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7262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867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93444" y="1617619"/>
            <a:ext cx="11831701" cy="522995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" name="Graphic 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062402" y="6027511"/>
            <a:ext cx="1080830" cy="63048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Rectangle 35"/>
          <p:cNvSpPr>
            <a:spLocks/>
          </p:cNvSpPr>
          <p:nvPr/>
        </p:nvSpPr>
        <p:spPr>
          <a:xfrm>
            <a:off x="0" y="663728"/>
            <a:ext cx="12191999" cy="951103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9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White Bear Hotel CW109AG for 22/02/2023 - 14/02/2024 live</a:t>
            </a:r>
          </a:p>
        </p:txBody>
      </p:sp>
      <p:sp>
        <p:nvSpPr>
          <p:cNvPr id="20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2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White Bear Hotel CW109AG come from?</a:t>
            </a:r>
          </a:p>
        </p:txBody>
      </p:sp>
      <p:sp>
        <p:nvSpPr>
          <p:cNvPr id="23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Map of Guest Origin</a:t>
            </a:r>
          </a:p>
        </p:txBody>
      </p:sp>
      <p:pic>
        <p:nvPicPr>
          <p:cNvPr id="24" name="Graphic 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Rectangle 2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6" name="Graphic 2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133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White Bear Hotel CW109AG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white">
          <a:xfrm>
            <a:off x="48768" y="6377502"/>
            <a:ext cx="12094464" cy="218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867 Site Customers</a:t>
            </a: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888763" y="1663789"/>
          <a:ext cx="10348957" cy="468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3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For customers of White Bear Hotel CW109AG, who are the top 20 competitors from 113 Chains in 3 Miles for 22/02/2023 - 14/02/2024 split by Venue</a:t>
            </a:r>
          </a:p>
        </p:txBody>
      </p:sp>
      <p:sp>
        <p:nvSpPr>
          <p:cNvPr id="24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What are the Top 20 venues (by spend) that customers of White Bear Hotel CW109AG also visit?</a:t>
            </a:r>
          </a:p>
        </p:txBody>
      </p:sp>
      <p:sp>
        <p:nvSpPr>
          <p:cNvPr id="27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</a:t>
            </a:r>
          </a:p>
        </p:txBody>
      </p:sp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Rectangle 28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2" name="Graphic 3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133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White Bear Hotel CW109AG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3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1683 Site Customers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share of wallet of customers of White Bear Hotel CW109AG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133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White Bear Hotel CW109AG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1683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local area for White Bear Hotel CW109AG compare to the national average (1 = low, 10 = high)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Summary</a:t>
            </a:r>
          </a:p>
        </p:txBody>
      </p:sp>
      <p:pic>
        <p:nvPicPr>
          <p:cNvPr id="23" name="Graphic 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ctangle 2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5" name="Graphic 2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133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White Bear Hotel CW109AG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35" name="Table 35"/>
          <p:cNvGraphicFramePr/>
          <p:nvPr/>
        </p:nvGraphicFramePr>
        <p:xfrm>
          <a:off x="508000" y="15240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Data Type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Name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250m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500m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1 mile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 mile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3 miles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 mile Spend vs National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Total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Annual Sales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£3.25M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£4.20M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£10.41M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£38.60M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Mon - Thu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32.4%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36.8%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43.1%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Fri - Sat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53.7%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48.5%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39.9%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Sun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 to 24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 to 34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 to 44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 to 54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 to 64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31.2%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65 to 74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75+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Business Elite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Prosperous Professionals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Flourishing Society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Content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Collar Neighbourhoods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Enterprising Mainstream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Paying The Mortgage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Cash Conscious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On A Budget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Value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C1C2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71.7%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73.6%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68.2%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59.0%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market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Market Profile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30" name="DisplayChart"/>
          <p:cNvGraphicFramePr/>
          <p:nvPr/>
        </p:nvGraphicFramePr>
        <p:xfrm>
          <a:off x="393876" y="1555554"/>
          <a:ext cx="4530948" cy="4913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2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3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4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5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Rectangle 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3" name="VenueName"/>
          <p:cNvSpPr>
            <a:spLocks/>
          </p:cNvSpPr>
          <p:nvPr/>
        </p:nvSpPr>
        <p:spPr>
          <a:xfrm>
            <a:off x="1192682" y="220269"/>
            <a:ext cx="2133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White Bear Hotel CW109AG</a:t>
            </a:r>
          </a:p>
        </p:txBody>
      </p:sp>
      <p:graphicFrame>
        <p:nvGraphicFramePr>
          <p:cNvPr id="36" name="Table 36"/>
          <p:cNvGraphicFramePr/>
          <p:nvPr/>
        </p:nvGraphicFramePr>
        <p:xfrm>
          <a:off x="5334000" y="2413000"/>
          <a:ext cx="5080000" cy="82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Customer Count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Familiar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Occasional &amp; Local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Mid-Week Seniors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Part Of The Pub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Metro Sophisticates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Young &amp; Connected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Bubbly Weekenders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Upmarket Diners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Bear Hotel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374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4.83%</a:t>
                      </a:r>
                    </a:p>
                  </a:txBody>
                  <a:tcPr horzOverflow="overflow">
                    <a:solidFill>
                      <a:srgbClr val="5A8AC6">
                        <a:alpha val="74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3.58%</a:t>
                      </a:r>
                    </a:p>
                  </a:txBody>
                  <a:tcPr horzOverflow="overflow">
                    <a:solidFill>
                      <a:srgbClr val="5A8AC6">
                        <a:alpha val="1254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31.21%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19.90%</a:t>
                      </a:r>
                    </a:p>
                  </a:txBody>
                  <a:tcPr horzOverflow="overflow">
                    <a:solidFill>
                      <a:srgbClr val="F8696B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12.04%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6.98%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6.82%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14.62%</a:t>
                      </a:r>
                    </a:p>
                  </a:txBody>
                  <a:tcPr horzOverflow="overflow">
                    <a:solidFill>
                      <a:srgbClr val="5A8AC6">
                        <a:alpha val="6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Local Catchment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2015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17.07%</a:t>
                      </a:r>
                    </a:p>
                  </a:txBody>
                  <a:tcPr horzOverflow="overflow">
                    <a:solidFill>
                      <a:srgbClr val="F8696B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4.15%</a:t>
                      </a:r>
                    </a:p>
                  </a:txBody>
                  <a:tcPr horzOverflow="overflow">
                    <a:solidFill>
                      <a:srgbClr val="5A8AC6">
                        <a:alpha val="274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21.56%</a:t>
                      </a:r>
                    </a:p>
                  </a:txBody>
                  <a:tcPr horzOverflow="overflow">
                    <a:solidFill>
                      <a:srgbClr val="F8696B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7.38%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4.95%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9.37%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7.28%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28.20%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111300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7.84%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6.06%</a:t>
                      </a:r>
                    </a:p>
                  </a:txBody>
                  <a:tcPr horzOverflow="overflow">
                    <a:solidFill>
                      <a:srgbClr val="5A8AC6">
                        <a:alpha val="352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29.39%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10.79%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11.70%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11.49%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7.04%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15.64%</a:t>
                      </a:r>
                    </a:p>
                  </a:txBody>
                  <a:tcPr horzOverflow="overflow">
                    <a:solidFill>
                      <a:srgbClr val="5A8AC6">
                        <a:alpha val="6196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Bear Hotel vs Local Catchment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-12.24%</a:t>
                      </a:r>
                    </a:p>
                  </a:txBody>
                  <a:tcPr horzOverflow="overflow">
                    <a:solidFill>
                      <a:srgbClr val="C04242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-0.57%</a:t>
                      </a:r>
                    </a:p>
                  </a:txBody>
                  <a:tcPr horzOverflow="overflow">
                    <a:solidFill>
                      <a:srgbClr val="4FC04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9.65%</a:t>
                      </a:r>
                    </a:p>
                  </a:txBody>
                  <a:tcPr horzOverflow="overflow">
                    <a:solidFill>
                      <a:srgbClr val="4FC042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12.52%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7.09%</a:t>
                      </a:r>
                    </a:p>
                  </a:txBody>
                  <a:tcPr horzOverflow="overflow">
                    <a:solidFill>
                      <a:srgbClr val="4FC042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-2.39%</a:t>
                      </a:r>
                    </a:p>
                  </a:txBody>
                  <a:tcPr horzOverflow="overflow">
                    <a:solidFill>
                      <a:srgbClr val="C04242">
                        <a:alpha val="5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-0.46%</a:t>
                      </a:r>
                    </a:p>
                  </a:txBody>
                  <a:tcPr horzOverflow="overflow">
                    <a:solidFill>
                      <a:srgbClr val="4FC04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-13.58%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Bear Hotel vs 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-3.01%</a:t>
                      </a:r>
                    </a:p>
                  </a:txBody>
                  <a:tcPr horzOverflow="overflow">
                    <a:solidFill>
                      <a:srgbClr val="C04242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-2.48%</a:t>
                      </a:r>
                    </a:p>
                  </a:txBody>
                  <a:tcPr horzOverflow="overflow">
                    <a:solidFill>
                      <a:srgbClr val="C04242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1.82%</a:t>
                      </a:r>
                    </a:p>
                  </a:txBody>
                  <a:tcPr horzOverflow="overflow">
                    <a:solidFill>
                      <a:srgbClr val="C04242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9.11%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0.34%</a:t>
                      </a:r>
                    </a:p>
                  </a:txBody>
                  <a:tcPr horzOverflow="overflow">
                    <a:solidFill>
                      <a:srgbClr val="C04242">
                        <a:alpha val="6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-4.51%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-0.22%</a:t>
                      </a:r>
                    </a:p>
                  </a:txBody>
                  <a:tcPr horzOverflow="overflow">
                    <a:solidFill>
                      <a:srgbClr val="C04242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-1.02%</a:t>
                      </a:r>
                    </a:p>
                  </a:txBody>
                  <a:tcPr horzOverflow="overflow">
                    <a:solidFill>
                      <a:srgbClr val="C04242">
                        <a:alpha val="7411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Local Catchment vs 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9.23%</a:t>
                      </a:r>
                    </a:p>
                  </a:txBody>
                  <a:tcPr horzOverflow="overflow">
                    <a:solidFill>
                      <a:srgbClr val="4FC042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-1.91%</a:t>
                      </a:r>
                    </a:p>
                  </a:txBody>
                  <a:tcPr horzOverflow="overflow">
                    <a:solidFill>
                      <a:srgbClr val="C04242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-7.83%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-3.41%</a:t>
                      </a:r>
                    </a:p>
                  </a:txBody>
                  <a:tcPr horzOverflow="overflow">
                    <a:solidFill>
                      <a:srgbClr val="C04242">
                        <a:alpha val="7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-6.75%</a:t>
                      </a:r>
                    </a:p>
                  </a:txBody>
                  <a:tcPr horzOverflow="overflow">
                    <a:solidFill>
                      <a:srgbClr val="C04242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-2.12%</a:t>
                      </a:r>
                    </a:p>
                  </a:txBody>
                  <a:tcPr horzOverflow="overflow">
                    <a:solidFill>
                      <a:srgbClr val="C04242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0.24%</a:t>
                      </a:r>
                    </a:p>
                  </a:txBody>
                  <a:tcPr horzOverflow="overflow">
                    <a:solidFill>
                      <a:srgbClr val="C0424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12.56%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" name="Chart 2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competitors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Competitor Profiles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6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Rectangle 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8" name="VenueName"/>
          <p:cNvSpPr>
            <a:spLocks/>
          </p:cNvSpPr>
          <p:nvPr/>
        </p:nvSpPr>
        <p:spPr>
          <a:xfrm>
            <a:off x="1192682" y="220269"/>
            <a:ext cx="2133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White Bear Hotel CW109AG</a:t>
            </a:r>
          </a:p>
        </p:txBody>
      </p:sp>
      <p:graphicFrame>
        <p:nvGraphicFramePr>
          <p:cNvPr id="29" name="Table 29"/>
          <p:cNvGraphicFramePr/>
          <p:nvPr/>
        </p:nvGraphicFramePr>
        <p:xfrm>
          <a:off x="508000" y="14478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Customer Count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Familiar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Occasional &amp; Local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Mid-Week Seniors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Part Of The Pub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Metro Sophisticates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Young &amp; Connected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Bubbly Weekenders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Upmarket Diners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Bear Hotel CW109AG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374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4.83%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3.58%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31.21%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19.90%</a:t>
                      </a:r>
                    </a:p>
                  </a:txBody>
                  <a:tcPr horzOverflow="overflow">
                    <a:solidFill>
                      <a:srgbClr val="F8696B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12.04%</a:t>
                      </a:r>
                    </a:p>
                  </a:txBody>
                  <a:tcPr horzOverflow="overflow">
                    <a:solidFill>
                      <a:srgbClr val="5A8AC6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6.98%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6.82%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14.62%</a:t>
                      </a:r>
                    </a:p>
                  </a:txBody>
                  <a:tcPr horzOverflow="overflow">
                    <a:solidFill>
                      <a:srgbClr val="5A8AC6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Turnpike CW100DJ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12.23%</a:t>
                      </a:r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12.50%</a:t>
                      </a:r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18.09%</a:t>
                      </a:r>
                    </a:p>
                  </a:txBody>
                  <a:tcPr horzOverflow="overflow">
                    <a:solidFill>
                      <a:srgbClr val="F8696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35.40%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1.37%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9.06%</a:t>
                      </a:r>
                    </a:p>
                  </a:txBody>
                  <a:tcPr horzOverflow="overflow">
                    <a:solidFill>
                      <a:srgbClr val="5A8AC6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10.27%</a:t>
                      </a:r>
                    </a:p>
                  </a:txBody>
                  <a:tcPr horzOverflow="overflow">
                    <a:solidFill>
                      <a:srgbClr val="5A8AC6">
                        <a:alpha val="7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1.04%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Hayhurst Arms CW109JP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727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6.18%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1.47%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25.73%</a:t>
                      </a:r>
                    </a:p>
                  </a:txBody>
                  <a:tcPr horzOverflow="overflow">
                    <a:solidFill>
                      <a:srgbClr val="F8696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1.60%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6.03%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4.70%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4.92%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49.33%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Miller Carter CW100JB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15.69%</a:t>
                      </a:r>
                    </a:p>
                  </a:txBody>
                  <a:tcPr horzOverflow="overflow">
                    <a:solidFill>
                      <a:srgbClr val="5A8AC6">
                        <a:alpha val="5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4.79%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13.38%</a:t>
                      </a:r>
                    </a:p>
                  </a:txBody>
                  <a:tcPr horzOverflow="overflow">
                    <a:solidFill>
                      <a:srgbClr val="5A8AC6">
                        <a:alpha val="6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3.92%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8.07%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13.72%</a:t>
                      </a:r>
                    </a:p>
                  </a:txBody>
                  <a:tcPr horzOverflow="overflow">
                    <a:solidFill>
                      <a:srgbClr val="5A8AC6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11.58%</a:t>
                      </a:r>
                    </a:p>
                  </a:txBody>
                  <a:tcPr horzOverflow="overflow">
                    <a:solidFill>
                      <a:srgbClr val="5A8AC6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28.80%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Fox &amp; Hounds CW47LW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516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13.18%</a:t>
                      </a:r>
                    </a:p>
                  </a:txBody>
                  <a:tcPr horzOverflow="overflow">
                    <a:solidFill>
                      <a:srgbClr val="5A8AC6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2.85%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25.36%</a:t>
                      </a:r>
                    </a:p>
                  </a:txBody>
                  <a:tcPr horzOverflow="overflow">
                    <a:solidFill>
                      <a:srgbClr val="F8696B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3.00%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6.80%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6.11%</a:t>
                      </a:r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10.05%</a:t>
                      </a:r>
                    </a:p>
                  </a:txBody>
                  <a:tcPr horzOverflow="overflow">
                    <a:solidFill>
                      <a:srgbClr val="5A8AC6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32.61%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Brighton Belle (Winsford) CW73NQ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512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34.83%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7.53%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18.38%</a:t>
                      </a:r>
                    </a:p>
                  </a:txBody>
                  <a:tcPr horzOverflow="overflow">
                    <a:solidFill>
                      <a:srgbClr val="F8696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11.39%</a:t>
                      </a:r>
                    </a:p>
                  </a:txBody>
                  <a:tcPr horzOverflow="overflow">
                    <a:solidFill>
                      <a:srgbClr val="5A8AC6">
                        <a:alpha val="7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1.29%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17.20%</a:t>
                      </a:r>
                    </a:p>
                  </a:txBody>
                  <a:tcPr horzOverflow="overflow">
                    <a:solidFill>
                      <a:srgbClr val="5A8AC6">
                        <a:alpha val="5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6.21%</a:t>
                      </a:r>
                    </a:p>
                  </a:txBody>
                  <a:tcPr horzOverflow="overflow">
                    <a:solidFill>
                      <a:srgbClr val="5A8AC6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3.13%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The Wharton Park CW73DB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432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42.45%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4.88%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15.16%</a:t>
                      </a:r>
                    </a:p>
                  </a:txBody>
                  <a:tcPr horzOverflow="overflow">
                    <a:solidFill>
                      <a:srgbClr val="5A8AC6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8.59%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2.97%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16.29%</a:t>
                      </a:r>
                    </a:p>
                  </a:txBody>
                  <a:tcPr horzOverflow="overflow">
                    <a:solidFill>
                      <a:srgbClr val="5A8AC6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5.01%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4.62%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Top House Winsford CW73AE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19.04%</a:t>
                      </a:r>
                    </a:p>
                  </a:txBody>
                  <a:tcPr horzOverflow="overflow">
                    <a:solidFill>
                      <a:srgbClr val="F8696B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1.59%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30.02%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27.48%</a:t>
                      </a:r>
                    </a:p>
                  </a:txBody>
                  <a:tcPr horzOverflow="overflow">
                    <a:solidFill>
                      <a:srgbClr val="F8696B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0.45%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10.12%</a:t>
                      </a:r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10.85%</a:t>
                      </a:r>
                    </a:p>
                  </a:txBody>
                  <a:tcPr horzOverflow="overflow">
                    <a:solidFill>
                      <a:srgbClr val="5A8AC6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0.40%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6350" cap="flat">
          <a:solidFill>
            <a:schemeClr val="phClr"/>
          </a:solidFill>
          <a:prstDash val="solid"/>
          <a:miter/>
          <a:headEnd type="none"/>
          <a:tailEnd type="none"/>
        </a:ln>
        <a:ln w="12700" cap="flat">
          <a:solidFill>
            <a:schemeClr val="phClr"/>
          </a:solidFill>
          <a:prstDash val="solid"/>
          <a:miter/>
          <a:headEnd type="none"/>
          <a:tailEnd type="none"/>
        </a:ln>
        <a:ln w="19050" cap="flat">
          <a:solidFill>
            <a:schemeClr val="phClr"/>
          </a:solidFill>
          <a:prstDash val="solid"/>
          <a:miter/>
          <a:headEnd type="none"/>
          <a:tailEnd type="none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8489</TotalTime>
  <Pages>0</Pages>
  <Words>1649</Words>
  <Characters>0</Characters>
  <Application>Microsoft Office PowerPoint</Application>
  <PresentationFormat>Widescreen</PresentationFormat>
  <Lines>0</Lines>
  <Paragraphs>611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Hospitality Data Insights Ltd</dc:creator>
  <cp:lastModifiedBy>Sarah Bithell</cp:lastModifiedBy>
  <cp:revision>134</cp:revision>
  <dcterms:created xsi:type="dcterms:W3CDTF">2023-02-27T15:44:52Z</dcterms:created>
  <dcterms:modified xsi:type="dcterms:W3CDTF">2026-09-07T15:25:49Z</dcterms:modified>
</cp:coreProperties>
</file>